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32" r:id="rId2"/>
  </p:sldMasterIdLst>
  <p:notesMasterIdLst>
    <p:notesMasterId r:id="rId18"/>
  </p:notesMasterIdLst>
  <p:sldIdLst>
    <p:sldId id="258" r:id="rId3"/>
    <p:sldId id="260" r:id="rId4"/>
    <p:sldId id="262" r:id="rId5"/>
    <p:sldId id="284" r:id="rId6"/>
    <p:sldId id="282" r:id="rId7"/>
    <p:sldId id="287" r:id="rId8"/>
    <p:sldId id="288" r:id="rId9"/>
    <p:sldId id="268" r:id="rId10"/>
    <p:sldId id="289" r:id="rId11"/>
    <p:sldId id="292" r:id="rId12"/>
    <p:sldId id="293" r:id="rId13"/>
    <p:sldId id="296" r:id="rId14"/>
    <p:sldId id="295" r:id="rId15"/>
    <p:sldId id="294" r:id="rId16"/>
    <p:sldId id="270" r:id="rId17"/>
  </p:sldIdLst>
  <p:sldSz cx="12192000" cy="6858000"/>
  <p:notesSz cx="6797675" cy="9926638"/>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29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17" autoAdjust="0"/>
    <p:restoredTop sz="96404" autoAdjust="0"/>
  </p:normalViewPr>
  <p:slideViewPr>
    <p:cSldViewPr snapToGrid="0">
      <p:cViewPr varScale="1">
        <p:scale>
          <a:sx n="81" d="100"/>
          <a:sy n="81" d="100"/>
        </p:scale>
        <p:origin x="96" y="6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97909E50-0C2A-4248-9CB0-DF055C26E620}" type="datetimeFigureOut">
              <a:rPr lang="uk-UA" smtClean="0"/>
              <a:t>16.12.2022</a:t>
            </a:fld>
            <a:endParaRPr lang="uk-UA"/>
          </a:p>
        </p:txBody>
      </p:sp>
      <p:sp>
        <p:nvSpPr>
          <p:cNvPr id="4" name="Образ слайда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6" name="Нижний колонтитул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01C6E94A-D6CC-41A6-B513-845B72C5711D}" type="slidenum">
              <a:rPr lang="uk-UA" smtClean="0"/>
              <a:t>‹#›</a:t>
            </a:fld>
            <a:endParaRPr lang="uk-UA"/>
          </a:p>
        </p:txBody>
      </p:sp>
    </p:spTree>
    <p:extLst>
      <p:ext uri="{BB962C8B-B14F-4D97-AF65-F5344CB8AC3E}">
        <p14:creationId xmlns:p14="http://schemas.microsoft.com/office/powerpoint/2010/main" val="4108930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b="1" u="sng" dirty="0" smtClean="0">
                <a:solidFill>
                  <a:srgbClr val="FF0000"/>
                </a:solidFill>
              </a:rPr>
              <a:t>УВАГА! ПЕРЕД</a:t>
            </a:r>
            <a:r>
              <a:rPr lang="uk-UA" b="1" u="sng" baseline="0" dirty="0" smtClean="0">
                <a:solidFill>
                  <a:srgbClr val="FF0000"/>
                </a:solidFill>
              </a:rPr>
              <a:t> РЕДАГУВАННЯМ ПРЕЗЕНТАЦІЇ ОЗНАЙОМТЕСЬ ТА ДОТРИМУЙТЕСЬ ВИМОГ І СТИЛІСТИКИ!</a:t>
            </a:r>
            <a:br>
              <a:rPr lang="uk-UA" b="1" u="sng" baseline="0" dirty="0" smtClean="0">
                <a:solidFill>
                  <a:srgbClr val="FF0000"/>
                </a:solidFill>
              </a:rPr>
            </a:br>
            <a:r>
              <a:rPr lang="uk-UA" b="1" u="sng" baseline="0" dirty="0" smtClean="0">
                <a:solidFill>
                  <a:srgbClr val="FF0000"/>
                </a:solidFill>
              </a:rPr>
              <a:t/>
            </a:r>
            <a:br>
              <a:rPr lang="uk-UA" b="1" u="sng" baseline="0" dirty="0" smtClean="0">
                <a:solidFill>
                  <a:srgbClr val="FF0000"/>
                </a:solidFill>
              </a:rPr>
            </a:br>
            <a:r>
              <a:rPr lang="uk-UA" b="0" u="none" baseline="0" dirty="0" smtClean="0">
                <a:solidFill>
                  <a:srgbClr val="FF0000"/>
                </a:solidFill>
              </a:rPr>
              <a:t>1) Встановіть шрифт </a:t>
            </a:r>
            <a:r>
              <a:rPr lang="en-US" b="0" i="0" u="none" baseline="0" dirty="0" err="1" smtClean="0">
                <a:solidFill>
                  <a:srgbClr val="FF0000"/>
                </a:solidFill>
              </a:rPr>
              <a:t>Proxima</a:t>
            </a:r>
            <a:r>
              <a:rPr lang="en-US" b="0" i="0" u="none" baseline="0" dirty="0" smtClean="0">
                <a:solidFill>
                  <a:srgbClr val="FF0000"/>
                </a:solidFill>
              </a:rPr>
              <a:t> Nova</a:t>
            </a:r>
            <a:r>
              <a:rPr lang="uk-UA" b="0" i="0" u="none" baseline="0" dirty="0" smtClean="0">
                <a:solidFill>
                  <a:srgbClr val="FF0000"/>
                </a:solidFill>
              </a:rPr>
              <a:t>. Цей шрифт обраний і затверджений як корпоративний. Використовуйте тільки його.</a:t>
            </a:r>
          </a:p>
          <a:p>
            <a:r>
              <a:rPr lang="uk-UA" b="0" i="0" u="none" baseline="0" dirty="0" smtClean="0">
                <a:solidFill>
                  <a:srgbClr val="FF0000"/>
                </a:solidFill>
              </a:rPr>
              <a:t>2) Кольори не змінюйте. Презентація виконана в єдиному стилі із використанням фірмових кольорів. </a:t>
            </a:r>
            <a:br>
              <a:rPr lang="uk-UA" b="0" i="0" u="none" baseline="0" dirty="0" smtClean="0">
                <a:solidFill>
                  <a:srgbClr val="FF0000"/>
                </a:solidFill>
              </a:rPr>
            </a:br>
            <a:r>
              <a:rPr lang="uk-UA" b="0" i="0" u="none" baseline="0" dirty="0" smtClean="0">
                <a:solidFill>
                  <a:srgbClr val="FF0000"/>
                </a:solidFill>
              </a:rPr>
              <a:t>3) Умовне число «100», «1000» змінюєте на значення притаманне саме вашій ОТГ. Розмір встановлений за умовчуванням – його також не змінюємо. Просто у віконці для редагування вводимо необхідне значення.</a:t>
            </a:r>
          </a:p>
          <a:p>
            <a:r>
              <a:rPr lang="uk-UA" b="0" i="0" u="none" baseline="0" dirty="0" smtClean="0">
                <a:solidFill>
                  <a:srgbClr val="FF0000"/>
                </a:solidFill>
              </a:rPr>
              <a:t>4) Елементи не переміщуйте. Єдиний випадок коли можна видалити елемент це не відповідність позиції вашій ОТГ. Наприклад, за 2020 рік на території ОТГ не відбулось жодного вбивства, відповідно розкриття немає. Ця позиція не відповідає вашій ОТГ. Отже, видаляєте цю графу. А стовпчик вирівнюєте. Елементи не повинні бути хаотично розкидані по слайду. Нулів «О» чи «-» бути не повинно.</a:t>
            </a:r>
            <a:br>
              <a:rPr lang="uk-UA" b="0" i="0" u="none" baseline="0" dirty="0" smtClean="0">
                <a:solidFill>
                  <a:srgbClr val="FF0000"/>
                </a:solidFill>
              </a:rPr>
            </a:br>
            <a:r>
              <a:rPr lang="uk-UA" b="0" i="0" u="none" baseline="0" dirty="0" smtClean="0">
                <a:solidFill>
                  <a:srgbClr val="FF0000"/>
                </a:solidFill>
              </a:rPr>
              <a:t>5) Ваша презентація – це лише опорний конспект, це підказка для вас і зручний </a:t>
            </a:r>
            <a:r>
              <a:rPr lang="uk-UA" b="0" i="0" u="none" baseline="0" dirty="0" err="1" smtClean="0">
                <a:solidFill>
                  <a:srgbClr val="FF0000"/>
                </a:solidFill>
              </a:rPr>
              <a:t>візуал</a:t>
            </a:r>
            <a:r>
              <a:rPr lang="uk-UA" b="0" i="0" u="none" baseline="0" dirty="0" smtClean="0">
                <a:solidFill>
                  <a:srgbClr val="FF0000"/>
                </a:solidFill>
              </a:rPr>
              <a:t> для слухачів. Просто брати і просто називати цифри з презентації – це не звітування. Основні поняття повинні проговорюватись усно у промові.</a:t>
            </a:r>
            <a:br>
              <a:rPr lang="uk-UA" b="0" i="0" u="none" baseline="0" dirty="0" smtClean="0">
                <a:solidFill>
                  <a:srgbClr val="FF0000"/>
                </a:solidFill>
              </a:rPr>
            </a:br>
            <a:r>
              <a:rPr lang="uk-UA" b="0" i="0" u="none" baseline="0" dirty="0" smtClean="0">
                <a:solidFill>
                  <a:srgbClr val="FF0000"/>
                </a:solidFill>
              </a:rPr>
              <a:t/>
            </a:r>
            <a:br>
              <a:rPr lang="uk-UA" b="0" i="0" u="none" baseline="0" dirty="0" smtClean="0">
                <a:solidFill>
                  <a:srgbClr val="FF0000"/>
                </a:solidFill>
              </a:rPr>
            </a:br>
            <a:r>
              <a:rPr lang="uk-UA" b="0" i="0" u="none" baseline="0" dirty="0" smtClean="0">
                <a:solidFill>
                  <a:srgbClr val="FF0000"/>
                </a:solidFill>
              </a:rPr>
              <a:t>За додатковою інформацією чи питаннями щодо оформлення презентації не соромтесь телефонуйте: 067 284 72 00 Ярослава Крамаренко</a:t>
            </a:r>
          </a:p>
          <a:p>
            <a:endParaRPr lang="uk-UA" b="1" i="0" u="sng" dirty="0">
              <a:solidFill>
                <a:srgbClr val="FF0000"/>
              </a:solidFill>
            </a:endParaRPr>
          </a:p>
        </p:txBody>
      </p:sp>
      <p:sp>
        <p:nvSpPr>
          <p:cNvPr id="4" name="Номер слайда 3"/>
          <p:cNvSpPr>
            <a:spLocks noGrp="1"/>
          </p:cNvSpPr>
          <p:nvPr>
            <p:ph type="sldNum" sz="quarter" idx="10"/>
          </p:nvPr>
        </p:nvSpPr>
        <p:spPr/>
        <p:txBody>
          <a:bodyPr/>
          <a:lstStyle/>
          <a:p>
            <a:fld id="{01C6E94A-D6CC-41A6-B513-845B72C5711D}" type="slidenum">
              <a:rPr lang="uk-UA" smtClean="0"/>
              <a:t>1</a:t>
            </a:fld>
            <a:endParaRPr lang="uk-UA"/>
          </a:p>
        </p:txBody>
      </p:sp>
    </p:spTree>
    <p:extLst>
      <p:ext uri="{BB962C8B-B14F-4D97-AF65-F5344CB8AC3E}">
        <p14:creationId xmlns:p14="http://schemas.microsoft.com/office/powerpoint/2010/main" val="1634022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dirty="0" smtClean="0"/>
              <a:t>Розглянути матеріалів. Це</a:t>
            </a:r>
            <a:r>
              <a:rPr lang="en-US" dirty="0" smtClean="0"/>
              <a:t> </a:t>
            </a:r>
            <a:r>
              <a:rPr lang="uk-UA" dirty="0" smtClean="0"/>
              <a:t>документи,</a:t>
            </a:r>
            <a:r>
              <a:rPr lang="uk-UA" baseline="0" dirty="0" smtClean="0"/>
              <a:t> які прийнятті з ВП + розглянуті самостійно.  </a:t>
            </a:r>
          </a:p>
          <a:p>
            <a:r>
              <a:rPr lang="uk-UA" baseline="0" dirty="0" smtClean="0"/>
              <a:t>Значення вказуються за минулий рік та поточний: 2019(кількість викликів)/2020(кількість викликів), 2019(кількість розглянутих матеріалів)/2020(кількість розглянутих матеріалів)</a:t>
            </a:r>
            <a:endParaRPr lang="uk-UA" dirty="0"/>
          </a:p>
        </p:txBody>
      </p:sp>
      <p:sp>
        <p:nvSpPr>
          <p:cNvPr id="4" name="Номер слайда 3"/>
          <p:cNvSpPr>
            <a:spLocks noGrp="1"/>
          </p:cNvSpPr>
          <p:nvPr>
            <p:ph type="sldNum" sz="quarter" idx="10"/>
          </p:nvPr>
        </p:nvSpPr>
        <p:spPr/>
        <p:txBody>
          <a:bodyPr/>
          <a:lstStyle/>
          <a:p>
            <a:fld id="{01C6E94A-D6CC-41A6-B513-845B72C5711D}" type="slidenum">
              <a:rPr lang="uk-UA" smtClean="0"/>
              <a:t>3</a:t>
            </a:fld>
            <a:endParaRPr lang="uk-UA"/>
          </a:p>
        </p:txBody>
      </p:sp>
    </p:spTree>
    <p:extLst>
      <p:ext uri="{BB962C8B-B14F-4D97-AF65-F5344CB8AC3E}">
        <p14:creationId xmlns:p14="http://schemas.microsoft.com/office/powerpoint/2010/main" val="3812056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baseline="0" dirty="0" smtClean="0"/>
              <a:t>Значення вказуються за минулий рік та поточний: 2019(кількість правопорушень)/2020(кількість правопорушень), наприклад: умисне вбивство 2/1</a:t>
            </a:r>
          </a:p>
        </p:txBody>
      </p:sp>
      <p:sp>
        <p:nvSpPr>
          <p:cNvPr id="4" name="Номер слайда 3"/>
          <p:cNvSpPr>
            <a:spLocks noGrp="1"/>
          </p:cNvSpPr>
          <p:nvPr>
            <p:ph type="sldNum" sz="quarter" idx="10"/>
          </p:nvPr>
        </p:nvSpPr>
        <p:spPr/>
        <p:txBody>
          <a:bodyPr/>
          <a:lstStyle/>
          <a:p>
            <a:fld id="{01C6E94A-D6CC-41A6-B513-845B72C5711D}" type="slidenum">
              <a:rPr lang="uk-UA" smtClean="0"/>
              <a:t>8</a:t>
            </a:fld>
            <a:endParaRPr lang="uk-UA"/>
          </a:p>
        </p:txBody>
      </p:sp>
    </p:spTree>
    <p:extLst>
      <p:ext uri="{BB962C8B-B14F-4D97-AF65-F5344CB8AC3E}">
        <p14:creationId xmlns:p14="http://schemas.microsoft.com/office/powerpoint/2010/main" val="1728822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uk-UA" dirty="0"/>
          </a:p>
        </p:txBody>
      </p:sp>
      <p:sp>
        <p:nvSpPr>
          <p:cNvPr id="4" name="Номер слайда 3"/>
          <p:cNvSpPr>
            <a:spLocks noGrp="1"/>
          </p:cNvSpPr>
          <p:nvPr>
            <p:ph type="sldNum" sz="quarter" idx="10"/>
          </p:nvPr>
        </p:nvSpPr>
        <p:spPr/>
        <p:txBody>
          <a:bodyPr/>
          <a:lstStyle/>
          <a:p>
            <a:fld id="{01C6E94A-D6CC-41A6-B513-845B72C5711D}" type="slidenum">
              <a:rPr lang="uk-UA" smtClean="0"/>
              <a:t>15</a:t>
            </a:fld>
            <a:endParaRPr lang="uk-UA"/>
          </a:p>
        </p:txBody>
      </p:sp>
    </p:spTree>
    <p:extLst>
      <p:ext uri="{BB962C8B-B14F-4D97-AF65-F5344CB8AC3E}">
        <p14:creationId xmlns:p14="http://schemas.microsoft.com/office/powerpoint/2010/main" val="3714867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uk-UA"/>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solidFill>
                  <a:prstClr val="black">
                    <a:tint val="75000"/>
                  </a:prstClr>
                </a:solidFill>
              </a:rPr>
              <a:pPr/>
              <a:t>16.12.2022</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1893341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solidFill>
                  <a:prstClr val="black">
                    <a:tint val="75000"/>
                  </a:prstClr>
                </a:solidFill>
              </a:rPr>
              <a:pPr/>
              <a:t>16.12.2022</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0431020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solidFill>
                  <a:prstClr val="black">
                    <a:tint val="75000"/>
                  </a:prstClr>
                </a:solidFill>
              </a:rPr>
              <a:pPr/>
              <a:t>16.12.2022</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90405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12192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12192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12192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12192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965060" y="5052546"/>
            <a:ext cx="7516013"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27063F98-9BFB-48F0-83B9-4EBBA86B68AB}" type="datetimeFigureOut">
              <a:rPr lang="uk-UA" smtClean="0"/>
              <a:t>16.12.2022</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4EA817AF-ABCD-4CF0-8950-E01922773A3C}" type="slidenum">
              <a:rPr lang="uk-UA" smtClean="0"/>
              <a:t>‹#›</a:t>
            </a:fld>
            <a:endParaRPr lang="uk-UA"/>
          </a:p>
        </p:txBody>
      </p:sp>
      <p:sp>
        <p:nvSpPr>
          <p:cNvPr id="2" name="Title 1"/>
          <p:cNvSpPr>
            <a:spLocks noGrp="1"/>
          </p:cNvSpPr>
          <p:nvPr>
            <p:ph type="ctrTitle"/>
          </p:nvPr>
        </p:nvSpPr>
        <p:spPr>
          <a:xfrm>
            <a:off x="1090109" y="3132290"/>
            <a:ext cx="9567135"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7063F98-9BFB-48F0-83B9-4EBBA86B68AB}" type="datetimeFigureOut">
              <a:rPr lang="uk-UA" smtClean="0"/>
              <a:t>16.12.2022</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4EA817AF-ABCD-4CF0-8950-E01922773A3C}" type="slidenum">
              <a:rPr lang="uk-UA" smtClean="0"/>
              <a:t>‹#›</a:t>
            </a:fld>
            <a:endParaRPr lang="uk-UA"/>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524000" y="731520"/>
            <a:ext cx="85344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12192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12192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12192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12192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710927" y="2172648"/>
            <a:ext cx="7955555"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696584" y="4607511"/>
            <a:ext cx="7960659"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7063F98-9BFB-48F0-83B9-4EBBA86B68AB}" type="datetimeFigureOut">
              <a:rPr lang="uk-UA" smtClean="0"/>
              <a:t>16.12.2022</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4EA817AF-ABCD-4CF0-8950-E01922773A3C}" type="slidenum">
              <a:rPr lang="uk-UA" smtClean="0"/>
              <a:t>‹#›</a:t>
            </a:fld>
            <a:endParaRPr lang="uk-UA"/>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27063F98-9BFB-48F0-83B9-4EBBA86B68AB}" type="datetimeFigureOut">
              <a:rPr lang="uk-UA" smtClean="0"/>
              <a:t>16.12.2022</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4EA817AF-ABCD-4CF0-8950-E01922773A3C}" type="slidenum">
              <a:rPr lang="uk-UA" smtClean="0"/>
              <a:t>‹#›</a:t>
            </a:fld>
            <a:endParaRPr lang="uk-UA"/>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523999" y="731519"/>
            <a:ext cx="4462272"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6193536" y="731520"/>
            <a:ext cx="4462272"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24000" y="731520"/>
            <a:ext cx="4462272"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541929" y="1400327"/>
            <a:ext cx="4462272"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196403" y="731520"/>
            <a:ext cx="4462272"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6193367" y="1399032"/>
            <a:ext cx="4462272"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27063F98-9BFB-48F0-83B9-4EBBA86B68AB}" type="datetimeFigureOut">
              <a:rPr lang="uk-UA" smtClean="0"/>
              <a:t>16.12.2022</a:t>
            </a:fld>
            <a:endParaRPr lang="uk-UA"/>
          </a:p>
        </p:txBody>
      </p:sp>
      <p:sp>
        <p:nvSpPr>
          <p:cNvPr id="8" name="Footer Placeholder 7"/>
          <p:cNvSpPr>
            <a:spLocks noGrp="1"/>
          </p:cNvSpPr>
          <p:nvPr>
            <p:ph type="ftr" sz="quarter" idx="11"/>
          </p:nvPr>
        </p:nvSpPr>
        <p:spPr/>
        <p:txBody>
          <a:bodyPr/>
          <a:lstStyle/>
          <a:p>
            <a:endParaRPr lang="uk-UA"/>
          </a:p>
        </p:txBody>
      </p:sp>
      <p:sp>
        <p:nvSpPr>
          <p:cNvPr id="9" name="Slide Number Placeholder 8"/>
          <p:cNvSpPr>
            <a:spLocks noGrp="1"/>
          </p:cNvSpPr>
          <p:nvPr>
            <p:ph type="sldNum" sz="quarter" idx="12"/>
          </p:nvPr>
        </p:nvSpPr>
        <p:spPr/>
        <p:txBody>
          <a:bodyPr/>
          <a:lstStyle/>
          <a:p>
            <a:fld id="{4EA817AF-ABCD-4CF0-8950-E01922773A3C}" type="slidenum">
              <a:rPr lang="uk-UA" smtClean="0"/>
              <a:t>‹#›</a:t>
            </a:fld>
            <a:endParaRPr lang="uk-UA"/>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27063F98-9BFB-48F0-83B9-4EBBA86B68AB}" type="datetimeFigureOut">
              <a:rPr lang="uk-UA" smtClean="0"/>
              <a:t>16.12.2022</a:t>
            </a:fld>
            <a:endParaRPr lang="uk-UA"/>
          </a:p>
        </p:txBody>
      </p:sp>
      <p:sp>
        <p:nvSpPr>
          <p:cNvPr id="4" name="Footer Placeholder 3"/>
          <p:cNvSpPr>
            <a:spLocks noGrp="1"/>
          </p:cNvSpPr>
          <p:nvPr>
            <p:ph type="ftr" sz="quarter" idx="11"/>
          </p:nvPr>
        </p:nvSpPr>
        <p:spPr/>
        <p:txBody>
          <a:bodyPr/>
          <a:lstStyle/>
          <a:p>
            <a:endParaRPr lang="uk-UA"/>
          </a:p>
        </p:txBody>
      </p:sp>
      <p:sp>
        <p:nvSpPr>
          <p:cNvPr id="5" name="Slide Number Placeholder 4"/>
          <p:cNvSpPr>
            <a:spLocks noGrp="1"/>
          </p:cNvSpPr>
          <p:nvPr>
            <p:ph type="sldNum" sz="quarter" idx="12"/>
          </p:nvPr>
        </p:nvSpPr>
        <p:spPr/>
        <p:txBody>
          <a:bodyPr/>
          <a:lstStyle/>
          <a:p>
            <a:fld id="{4EA817AF-ABCD-4CF0-8950-E01922773A3C}" type="slidenum">
              <a:rPr lang="uk-UA" smtClean="0"/>
              <a:t>‹#›</a:t>
            </a:fld>
            <a:endParaRPr lang="uk-UA"/>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063F98-9BFB-48F0-83B9-4EBBA86B68AB}" type="datetimeFigureOut">
              <a:rPr lang="uk-UA" smtClean="0"/>
              <a:t>16.12.2022</a:t>
            </a:fld>
            <a:endParaRPr lang="uk-UA"/>
          </a:p>
        </p:txBody>
      </p:sp>
      <p:sp>
        <p:nvSpPr>
          <p:cNvPr id="3" name="Footer Placeholder 2"/>
          <p:cNvSpPr>
            <a:spLocks noGrp="1"/>
          </p:cNvSpPr>
          <p:nvPr>
            <p:ph type="ftr" sz="quarter" idx="11"/>
          </p:nvPr>
        </p:nvSpPr>
        <p:spPr/>
        <p:txBody>
          <a:bodyPr/>
          <a:lstStyle/>
          <a:p>
            <a:endParaRPr lang="uk-UA"/>
          </a:p>
        </p:txBody>
      </p:sp>
      <p:sp>
        <p:nvSpPr>
          <p:cNvPr id="4" name="Slide Number Placeholder 3"/>
          <p:cNvSpPr>
            <a:spLocks noGrp="1"/>
          </p:cNvSpPr>
          <p:nvPr>
            <p:ph type="sldNum" sz="quarter" idx="12"/>
          </p:nvPr>
        </p:nvSpPr>
        <p:spPr/>
        <p:txBody>
          <a:bodyPr/>
          <a:lstStyle/>
          <a:p>
            <a:fld id="{4EA817AF-ABCD-4CF0-8950-E01922773A3C}" type="slidenum">
              <a:rPr lang="uk-UA" smtClean="0"/>
              <a:t>‹#›</a:t>
            </a:fld>
            <a:endParaRPr lang="uk-UA"/>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18794" y="2209801"/>
            <a:ext cx="4848113"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6124688" y="731520"/>
            <a:ext cx="5356113"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434354" y="3497802"/>
            <a:ext cx="4518213"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27063F98-9BFB-48F0-83B9-4EBBA86B68AB}" type="datetimeFigureOut">
              <a:rPr lang="uk-UA" smtClean="0"/>
              <a:t>16.12.2022</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4EA817AF-ABCD-4CF0-8950-E01922773A3C}" type="slidenum">
              <a:rPr lang="uk-UA" smtClean="0"/>
              <a:t>‹#›</a:t>
            </a:fld>
            <a:endParaRPr lang="uk-UA"/>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solidFill>
                  <a:prstClr val="black">
                    <a:tint val="75000"/>
                  </a:prstClr>
                </a:solidFill>
              </a:rPr>
              <a:pPr/>
              <a:t>16.12.2022</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8814244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12192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12192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12192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12192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5966900" y="1143000"/>
            <a:ext cx="54864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170516" y="1010486"/>
            <a:ext cx="4925485"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27063F98-9BFB-48F0-83B9-4EBBA86B68AB}" type="datetimeFigureOut">
              <a:rPr lang="uk-UA" smtClean="0"/>
              <a:t>16.12.2022</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4EA817AF-ABCD-4CF0-8950-E01922773A3C}" type="slidenum">
              <a:rPr lang="uk-UA" smtClean="0"/>
              <a:t>‹#›</a:t>
            </a:fld>
            <a:endParaRPr lang="uk-UA"/>
          </a:p>
        </p:txBody>
      </p:sp>
      <p:sp>
        <p:nvSpPr>
          <p:cNvPr id="2" name="Title 1"/>
          <p:cNvSpPr>
            <a:spLocks noGrp="1"/>
          </p:cNvSpPr>
          <p:nvPr>
            <p:ph type="title"/>
          </p:nvPr>
        </p:nvSpPr>
        <p:spPr>
          <a:xfrm>
            <a:off x="969691" y="4464421"/>
            <a:ext cx="8511384"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2540000" y="731519"/>
            <a:ext cx="85344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27063F98-9BFB-48F0-83B9-4EBBA86B68AB}" type="datetimeFigureOut">
              <a:rPr lang="uk-UA" smtClean="0"/>
              <a:t>16.12.2022</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4EA817AF-ABCD-4CF0-8950-E01922773A3C}" type="slidenum">
              <a:rPr lang="uk-UA" smtClean="0"/>
              <a:t>‹#›</a:t>
            </a:fld>
            <a:endParaRPr lang="uk-UA"/>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38344" y="376518"/>
            <a:ext cx="27432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4432151" y="731520"/>
            <a:ext cx="6439049"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27063F98-9BFB-48F0-83B9-4EBBA86B68AB}" type="datetimeFigureOut">
              <a:rPr lang="uk-UA" smtClean="0"/>
              <a:t>16.12.2022</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4EA817AF-ABCD-4CF0-8950-E01922773A3C}" type="slidenum">
              <a:rPr lang="uk-UA" smtClean="0"/>
              <a:t>‹#›</a:t>
            </a:fld>
            <a:endParaRPr lang="uk-UA"/>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uk-UA"/>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7063F98-9BFB-48F0-83B9-4EBBA86B68AB}" type="datetimeFigureOut">
              <a:rPr lang="uk-UA" smtClean="0">
                <a:solidFill>
                  <a:prstClr val="black">
                    <a:tint val="75000"/>
                  </a:prstClr>
                </a:solidFill>
              </a:rPr>
              <a:pPr/>
              <a:t>16.12.2022</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558753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27063F98-9BFB-48F0-83B9-4EBBA86B68AB}" type="datetimeFigureOut">
              <a:rPr lang="uk-UA" smtClean="0">
                <a:solidFill>
                  <a:prstClr val="black">
                    <a:tint val="75000"/>
                  </a:prstClr>
                </a:solidFill>
              </a:rPr>
              <a:pPr/>
              <a:t>16.12.2022</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738499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uk-UA"/>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27063F98-9BFB-48F0-83B9-4EBBA86B68AB}" type="datetimeFigureOut">
              <a:rPr lang="uk-UA" smtClean="0">
                <a:solidFill>
                  <a:prstClr val="black">
                    <a:tint val="75000"/>
                  </a:prstClr>
                </a:solidFill>
              </a:rPr>
              <a:pPr/>
              <a:t>16.12.2022</a:t>
            </a:fld>
            <a:endParaRPr lang="uk-UA">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uk-UA">
              <a:solidFill>
                <a:prstClr val="black">
                  <a:tint val="75000"/>
                </a:prstClr>
              </a:solidFill>
            </a:endParaRPr>
          </a:p>
        </p:txBody>
      </p:sp>
      <p:sp>
        <p:nvSpPr>
          <p:cNvPr id="9" name="Номер слайда 8"/>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00791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27063F98-9BFB-48F0-83B9-4EBBA86B68AB}" type="datetimeFigureOut">
              <a:rPr lang="uk-UA" smtClean="0">
                <a:solidFill>
                  <a:prstClr val="black">
                    <a:tint val="75000"/>
                  </a:prstClr>
                </a:solidFill>
              </a:rPr>
              <a:pPr/>
              <a:t>16.12.2022</a:t>
            </a:fld>
            <a:endParaRPr lang="uk-UA">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uk-UA">
              <a:solidFill>
                <a:prstClr val="black">
                  <a:tint val="75000"/>
                </a:prstClr>
              </a:solidFill>
            </a:endParaRPr>
          </a:p>
        </p:txBody>
      </p:sp>
      <p:sp>
        <p:nvSpPr>
          <p:cNvPr id="5" name="Номер слайда 4"/>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87247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7063F98-9BFB-48F0-83B9-4EBBA86B68AB}" type="datetimeFigureOut">
              <a:rPr lang="uk-UA" smtClean="0">
                <a:solidFill>
                  <a:prstClr val="black">
                    <a:tint val="75000"/>
                  </a:prstClr>
                </a:solidFill>
              </a:rPr>
              <a:pPr/>
              <a:t>16.12.2022</a:t>
            </a:fld>
            <a:endParaRPr lang="uk-UA">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uk-UA">
              <a:solidFill>
                <a:prstClr val="black">
                  <a:tint val="75000"/>
                </a:prstClr>
              </a:solidFill>
            </a:endParaRPr>
          </a:p>
        </p:txBody>
      </p:sp>
      <p:sp>
        <p:nvSpPr>
          <p:cNvPr id="4" name="Номер слайда 3"/>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4085826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7063F98-9BFB-48F0-83B9-4EBBA86B68AB}" type="datetimeFigureOut">
              <a:rPr lang="uk-UA" smtClean="0">
                <a:solidFill>
                  <a:prstClr val="black">
                    <a:tint val="75000"/>
                  </a:prstClr>
                </a:solidFill>
              </a:rPr>
              <a:pPr/>
              <a:t>16.12.2022</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599677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7063F98-9BFB-48F0-83B9-4EBBA86B68AB}" type="datetimeFigureOut">
              <a:rPr lang="uk-UA" smtClean="0">
                <a:solidFill>
                  <a:prstClr val="black">
                    <a:tint val="75000"/>
                  </a:prstClr>
                </a:solidFill>
              </a:rPr>
              <a:pPr/>
              <a:t>16.12.2022</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0848971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063F98-9BFB-48F0-83B9-4EBBA86B68AB}" type="datetimeFigureOut">
              <a:rPr lang="uk-UA" smtClean="0">
                <a:solidFill>
                  <a:prstClr val="black">
                    <a:tint val="75000"/>
                  </a:prstClr>
                </a:solidFill>
              </a:rPr>
              <a:pPr/>
              <a:t>16.12.2022</a:t>
            </a:fld>
            <a:endParaRPr lang="uk-UA">
              <a:solidFill>
                <a:prstClr val="black">
                  <a:tint val="75000"/>
                </a:prstClr>
              </a:solidFill>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solidFill>
                <a:prstClr val="black">
                  <a:tint val="75000"/>
                </a:prstClr>
              </a:solidFill>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013817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12192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12192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12192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12192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2391053" y="4372168"/>
            <a:ext cx="8683348"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524000" y="732260"/>
            <a:ext cx="85344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8229600" y="6172201"/>
            <a:ext cx="33528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27063F98-9BFB-48F0-83B9-4EBBA86B68AB}" type="datetimeFigureOut">
              <a:rPr lang="uk-UA" smtClean="0">
                <a:solidFill>
                  <a:prstClr val="black">
                    <a:tint val="75000"/>
                  </a:prstClr>
                </a:solidFill>
              </a:rPr>
              <a:pPr/>
              <a:t>16.12.2022</a:t>
            </a:fld>
            <a:endParaRPr lang="uk-UA">
              <a:solidFill>
                <a:prstClr val="black">
                  <a:tint val="75000"/>
                </a:prstClr>
              </a:solidFill>
            </a:endParaRPr>
          </a:p>
        </p:txBody>
      </p:sp>
      <p:sp>
        <p:nvSpPr>
          <p:cNvPr id="5" name="Footer Placeholder 4"/>
          <p:cNvSpPr>
            <a:spLocks noGrp="1"/>
          </p:cNvSpPr>
          <p:nvPr>
            <p:ph type="ftr" sz="quarter" idx="3"/>
          </p:nvPr>
        </p:nvSpPr>
        <p:spPr>
          <a:xfrm>
            <a:off x="609600" y="6172201"/>
            <a:ext cx="44704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uk-UA">
              <a:solidFill>
                <a:prstClr val="black">
                  <a:tint val="75000"/>
                </a:prstClr>
              </a:solidFill>
            </a:endParaRPr>
          </a:p>
        </p:txBody>
      </p:sp>
      <p:sp>
        <p:nvSpPr>
          <p:cNvPr id="6" name="Slide Number Placeholder 5"/>
          <p:cNvSpPr>
            <a:spLocks noGrp="1"/>
          </p:cNvSpPr>
          <p:nvPr>
            <p:ph type="sldNum" sz="quarter" idx="4"/>
          </p:nvPr>
        </p:nvSpPr>
        <p:spPr>
          <a:xfrm>
            <a:off x="5080000" y="6172201"/>
            <a:ext cx="24384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8.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8.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18.xml"/><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eg"/><Relationship Id="rId1" Type="http://schemas.openxmlformats.org/officeDocument/2006/relationships/slideLayout" Target="../slideLayouts/slideLayout18.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8.xml"/><Relationship Id="rId4" Type="http://schemas.openxmlformats.org/officeDocument/2006/relationships/image" Target="../media/image8.emf"/></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4208"/>
            <a:ext cx="12252960" cy="6892208"/>
          </a:xfrm>
          <a:prstGeom prst="rect">
            <a:avLst/>
          </a:prstGeom>
        </p:spPr>
      </p:pic>
      <p:sp>
        <p:nvSpPr>
          <p:cNvPr id="3" name="TextBox 2"/>
          <p:cNvSpPr txBox="1"/>
          <p:nvPr/>
        </p:nvSpPr>
        <p:spPr>
          <a:xfrm>
            <a:off x="3301347" y="2972984"/>
            <a:ext cx="5650265" cy="3508653"/>
          </a:xfrm>
          <a:prstGeom prst="rect">
            <a:avLst/>
          </a:prstGeom>
          <a:noFill/>
        </p:spPr>
        <p:txBody>
          <a:bodyPr wrap="none" rtlCol="0">
            <a:spAutoFit/>
          </a:bodyPr>
          <a:lstStyle/>
          <a:p>
            <a:pPr algn="ctr">
              <a:lnSpc>
                <a:spcPct val="150000"/>
              </a:lnSpc>
            </a:pPr>
            <a:r>
              <a:rPr lang="uk-UA" sz="2800" dirty="0" smtClean="0">
                <a:solidFill>
                  <a:srgbClr val="182947"/>
                </a:solidFill>
                <a:latin typeface="Proxima Nova Rg" panose="02000506030000020004" pitchFamily="2" charset="0"/>
              </a:rPr>
              <a:t>З В І Т</a:t>
            </a:r>
          </a:p>
          <a:p>
            <a:pPr algn="ctr">
              <a:lnSpc>
                <a:spcPct val="150000"/>
              </a:lnSpc>
            </a:pPr>
            <a:r>
              <a:rPr lang="uk-UA" sz="2800" dirty="0">
                <a:solidFill>
                  <a:srgbClr val="182947"/>
                </a:solidFill>
                <a:latin typeface="Proxima Nova Rg" panose="02000506030000020004" pitchFamily="2" charset="0"/>
              </a:rPr>
              <a:t>з</a:t>
            </a:r>
            <a:r>
              <a:rPr lang="uk-UA" sz="2800" dirty="0" smtClean="0">
                <a:solidFill>
                  <a:srgbClr val="182947"/>
                </a:solidFill>
                <a:latin typeface="Proxima Nova Rg" panose="02000506030000020004" pitchFamily="2" charset="0"/>
              </a:rPr>
              <a:t>а 202</a:t>
            </a:r>
            <a:r>
              <a:rPr lang="ru-RU" sz="2800" dirty="0">
                <a:solidFill>
                  <a:srgbClr val="182947"/>
                </a:solidFill>
                <a:latin typeface="Proxima Nova Rg" panose="02000506030000020004" pitchFamily="2" charset="0"/>
              </a:rPr>
              <a:t>2</a:t>
            </a:r>
            <a:r>
              <a:rPr lang="uk-UA" sz="2800" dirty="0" smtClean="0">
                <a:solidFill>
                  <a:srgbClr val="182947"/>
                </a:solidFill>
                <a:latin typeface="Proxima Nova Rg" panose="02000506030000020004" pitchFamily="2" charset="0"/>
              </a:rPr>
              <a:t> рік</a:t>
            </a:r>
          </a:p>
          <a:p>
            <a:pPr algn="ctr">
              <a:lnSpc>
                <a:spcPct val="150000"/>
              </a:lnSpc>
            </a:pPr>
            <a:r>
              <a:rPr lang="uk-UA" sz="2800" dirty="0" smtClean="0">
                <a:solidFill>
                  <a:srgbClr val="182947"/>
                </a:solidFill>
                <a:latin typeface="Proxima Nova Rg" panose="02000506030000020004" pitchFamily="2" charset="0"/>
              </a:rPr>
              <a:t>поліцейського офіцера громади</a:t>
            </a:r>
          </a:p>
          <a:p>
            <a:pPr algn="ctr">
              <a:lnSpc>
                <a:spcPct val="150000"/>
              </a:lnSpc>
            </a:pPr>
            <a:r>
              <a:rPr lang="uk-UA" sz="2800" dirty="0" smtClean="0">
                <a:solidFill>
                  <a:srgbClr val="182947"/>
                </a:solidFill>
                <a:latin typeface="Proxima Nova Rg" panose="02000506030000020004" pitchFamily="2" charset="0"/>
              </a:rPr>
              <a:t>Житомирської територіальної громади</a:t>
            </a:r>
            <a:endParaRPr lang="en-US" sz="2800" dirty="0" smtClean="0">
              <a:solidFill>
                <a:srgbClr val="182947"/>
              </a:solidFill>
              <a:latin typeface="Proxima Nova Rg" panose="02000506030000020004" pitchFamily="2" charset="0"/>
            </a:endParaRPr>
          </a:p>
          <a:p>
            <a:pPr algn="ctr">
              <a:lnSpc>
                <a:spcPct val="150000"/>
              </a:lnSpc>
            </a:pPr>
            <a:r>
              <a:rPr lang="uk-UA" sz="3600" dirty="0" err="1" smtClean="0">
                <a:solidFill>
                  <a:srgbClr val="182947"/>
                </a:solidFill>
                <a:latin typeface="Proxima Nova Rg" panose="02000506030000020004" pitchFamily="2" charset="0"/>
              </a:rPr>
              <a:t>Кутини</a:t>
            </a:r>
            <a:r>
              <a:rPr lang="uk-UA" sz="3600" dirty="0" smtClean="0">
                <a:solidFill>
                  <a:srgbClr val="182947"/>
                </a:solidFill>
                <a:latin typeface="Proxima Nova Rg" panose="02000506030000020004" pitchFamily="2" charset="0"/>
              </a:rPr>
              <a:t> Володимира Павловича</a:t>
            </a:r>
            <a:endParaRPr lang="uk-UA" sz="3600" dirty="0">
              <a:solidFill>
                <a:srgbClr val="182947"/>
              </a:solidFill>
              <a:latin typeface="Proxima Nova Rg" panose="02000506030000020004" pitchFamily="2" charset="0"/>
            </a:endParaRPr>
          </a:p>
        </p:txBody>
      </p:sp>
      <p:cxnSp>
        <p:nvCxnSpPr>
          <p:cNvPr id="6" name="Прямая соединительная линия 5"/>
          <p:cNvCxnSpPr/>
          <p:nvPr/>
        </p:nvCxnSpPr>
        <p:spPr>
          <a:xfrm>
            <a:off x="231354" y="1916935"/>
            <a:ext cx="4583017" cy="11017"/>
          </a:xfrm>
          <a:prstGeom prst="line">
            <a:avLst/>
          </a:prstGeom>
          <a:ln w="19050"/>
        </p:spPr>
        <p:style>
          <a:lnRef idx="1">
            <a:schemeClr val="accent4"/>
          </a:lnRef>
          <a:fillRef idx="0">
            <a:schemeClr val="accent4"/>
          </a:fillRef>
          <a:effectRef idx="0">
            <a:schemeClr val="accent4"/>
          </a:effectRef>
          <a:fontRef idx="minor">
            <a:schemeClr val="tx1"/>
          </a:fontRef>
        </p:style>
      </p:cxnSp>
      <p:cxnSp>
        <p:nvCxnSpPr>
          <p:cNvPr id="7" name="Прямая соединительная линия 6"/>
          <p:cNvCxnSpPr/>
          <p:nvPr/>
        </p:nvCxnSpPr>
        <p:spPr>
          <a:xfrm>
            <a:off x="7346414" y="1927952"/>
            <a:ext cx="4583017" cy="11017"/>
          </a:xfrm>
          <a:prstGeom prst="line">
            <a:avLst/>
          </a:prstGeom>
          <a:ln w="19050"/>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462670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258677" cy="6857960"/>
          </a:xfrm>
          <a:prstGeom prst="rect">
            <a:avLst/>
          </a:prstGeom>
        </p:spPr>
      </p:pic>
      <p:sp>
        <p:nvSpPr>
          <p:cNvPr id="4" name="TextBox 3"/>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97655" y="1873443"/>
            <a:ext cx="904876" cy="904876"/>
          </a:xfrm>
          <a:prstGeom prst="rect">
            <a:avLst/>
          </a:prstGeom>
        </p:spPr>
      </p:pic>
      <p:sp>
        <p:nvSpPr>
          <p:cNvPr id="6" name="TextBox 5"/>
          <p:cNvSpPr txBox="1"/>
          <p:nvPr/>
        </p:nvSpPr>
        <p:spPr>
          <a:xfrm>
            <a:off x="3862034" y="2905760"/>
            <a:ext cx="4443845"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Виступи перед громадою</a:t>
            </a:r>
            <a:endParaRPr lang="uk-UA" sz="2800" dirty="0">
              <a:solidFill>
                <a:srgbClr val="182947"/>
              </a:solidFill>
              <a:latin typeface="Proxima Nova Lt" panose="02000506030000020004" pitchFamily="2" charset="0"/>
            </a:endParaRPr>
          </a:p>
        </p:txBody>
      </p:sp>
      <p:cxnSp>
        <p:nvCxnSpPr>
          <p:cNvPr id="7" name="Прямая соединительная линия 6"/>
          <p:cNvCxnSpPr/>
          <p:nvPr/>
        </p:nvCxnSpPr>
        <p:spPr>
          <a:xfrm flipV="1">
            <a:off x="3946692" y="3705052"/>
            <a:ext cx="0" cy="2992994"/>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911569" y="3727288"/>
            <a:ext cx="2181046" cy="369332"/>
          </a:xfrm>
          <a:prstGeom prst="rect">
            <a:avLst/>
          </a:prstGeom>
          <a:ln w="9525"/>
        </p:spPr>
        <p:style>
          <a:lnRef idx="2">
            <a:schemeClr val="dk1"/>
          </a:lnRef>
          <a:fillRef idx="1">
            <a:schemeClr val="lt1"/>
          </a:fillRef>
          <a:effectRef idx="0">
            <a:schemeClr val="dk1"/>
          </a:effectRef>
          <a:fontRef idx="minor">
            <a:schemeClr val="dk1"/>
          </a:fontRef>
        </p:style>
        <p:txBody>
          <a:bodyPr wrap="none" rtlCol="0">
            <a:spAutoFit/>
          </a:bodyPr>
          <a:lstStyle/>
          <a:p>
            <a:pPr algn="ctr"/>
            <a:r>
              <a:rPr lang="uk-UA" dirty="0" smtClean="0">
                <a:solidFill>
                  <a:srgbClr val="182947"/>
                </a:solidFill>
                <a:latin typeface="Proxima Nova Rg" panose="02000506030000020004" pitchFamily="2" charset="0"/>
              </a:rPr>
              <a:t>В навчальних закладах</a:t>
            </a:r>
          </a:p>
        </p:txBody>
      </p:sp>
      <p:sp>
        <p:nvSpPr>
          <p:cNvPr id="11" name="TextBox 10"/>
          <p:cNvSpPr txBox="1"/>
          <p:nvPr/>
        </p:nvSpPr>
        <p:spPr>
          <a:xfrm>
            <a:off x="4332015" y="3727288"/>
            <a:ext cx="3503885" cy="369332"/>
          </a:xfrm>
          <a:prstGeom prst="rect">
            <a:avLst/>
          </a:prstGeom>
          <a:noFill/>
          <a:ln w="9525">
            <a:solidFill>
              <a:schemeClr val="tx1"/>
            </a:solidFill>
          </a:ln>
        </p:spPr>
        <p:txBody>
          <a:bodyPr wrap="square" rtlCol="0">
            <a:spAutoFit/>
          </a:bodyPr>
          <a:lstStyle/>
          <a:p>
            <a:pPr algn="ctr"/>
            <a:r>
              <a:rPr lang="uk-UA" dirty="0" smtClean="0">
                <a:solidFill>
                  <a:srgbClr val="182947"/>
                </a:solidFill>
                <a:latin typeface="Proxima Nova Rg" panose="02000506030000020004" pitchFamily="2" charset="0"/>
              </a:rPr>
              <a:t>Перед громадою</a:t>
            </a:r>
            <a:endParaRPr lang="uk-UA" dirty="0">
              <a:solidFill>
                <a:srgbClr val="182947"/>
              </a:solidFill>
              <a:latin typeface="Proxima Nova Rg" panose="02000506030000020004" pitchFamily="2" charset="0"/>
            </a:endParaRPr>
          </a:p>
        </p:txBody>
      </p:sp>
      <p:cxnSp>
        <p:nvCxnSpPr>
          <p:cNvPr id="14" name="Прямая соединительная линия 13"/>
          <p:cNvCxnSpPr/>
          <p:nvPr/>
        </p:nvCxnSpPr>
        <p:spPr>
          <a:xfrm flipV="1">
            <a:off x="8146807" y="3705052"/>
            <a:ext cx="0" cy="2992994"/>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5" name="TextBox 14"/>
          <p:cNvSpPr txBox="1"/>
          <p:nvPr/>
        </p:nvSpPr>
        <p:spPr>
          <a:xfrm>
            <a:off x="8650015" y="3727288"/>
            <a:ext cx="3264035" cy="646331"/>
          </a:xfrm>
          <a:prstGeom prst="rect">
            <a:avLst/>
          </a:prstGeom>
          <a:noFill/>
          <a:ln w="9525">
            <a:solidFill>
              <a:schemeClr val="tx1"/>
            </a:solidFill>
          </a:ln>
        </p:spPr>
        <p:txBody>
          <a:bodyPr wrap="none" rtlCol="0">
            <a:spAutoFit/>
          </a:bodyPr>
          <a:lstStyle/>
          <a:p>
            <a:pPr algn="ctr"/>
            <a:r>
              <a:rPr lang="uk-UA" dirty="0" smtClean="0">
                <a:solidFill>
                  <a:srgbClr val="182947"/>
                </a:solidFill>
                <a:latin typeface="Proxima Nova Rg" panose="02000506030000020004" pitchFamily="2" charset="0"/>
              </a:rPr>
              <a:t>В</a:t>
            </a:r>
            <a:r>
              <a:rPr lang="uk-UA" dirty="0">
                <a:solidFill>
                  <a:srgbClr val="182947"/>
                </a:solidFill>
                <a:latin typeface="Proxima Nova Rg" panose="02000506030000020004" pitchFamily="2" charset="0"/>
              </a:rPr>
              <a:t> </a:t>
            </a:r>
            <a:r>
              <a:rPr lang="uk-UA" dirty="0" smtClean="0">
                <a:solidFill>
                  <a:srgbClr val="182947"/>
                </a:solidFill>
                <a:latin typeface="Proxima Nova Rg" panose="02000506030000020004" pitchFamily="2" charset="0"/>
              </a:rPr>
              <a:t>приватних підприємствах,</a:t>
            </a:r>
          </a:p>
          <a:p>
            <a:pPr algn="ctr"/>
            <a:r>
              <a:rPr lang="uk-UA" dirty="0">
                <a:solidFill>
                  <a:srgbClr val="182947"/>
                </a:solidFill>
                <a:latin typeface="Proxima Nova Rg" panose="02000506030000020004" pitchFamily="2" charset="0"/>
              </a:rPr>
              <a:t>у</a:t>
            </a:r>
            <a:r>
              <a:rPr lang="uk-UA" dirty="0" smtClean="0">
                <a:solidFill>
                  <a:srgbClr val="182947"/>
                </a:solidFill>
                <a:latin typeface="Proxima Nova Rg" panose="02000506030000020004" pitchFamily="2" charset="0"/>
              </a:rPr>
              <a:t>становах та організаціях</a:t>
            </a:r>
            <a:endParaRPr lang="uk-UA" dirty="0">
              <a:solidFill>
                <a:srgbClr val="182947"/>
              </a:solidFill>
              <a:latin typeface="Proxima Nova Rg" panose="02000506030000020004" pitchFamily="2" charset="0"/>
            </a:endParaRPr>
          </a:p>
        </p:txBody>
      </p:sp>
      <p:sp>
        <p:nvSpPr>
          <p:cNvPr id="16" name="TextBox 15"/>
          <p:cNvSpPr txBox="1"/>
          <p:nvPr/>
        </p:nvSpPr>
        <p:spPr>
          <a:xfrm>
            <a:off x="5767724" y="4845949"/>
            <a:ext cx="577402" cy="1015663"/>
          </a:xfrm>
          <a:prstGeom prst="rect">
            <a:avLst/>
          </a:prstGeom>
          <a:noFill/>
        </p:spPr>
        <p:txBody>
          <a:bodyPr wrap="none" rtlCol="0">
            <a:spAutoFit/>
          </a:bodyPr>
          <a:lstStyle/>
          <a:p>
            <a:r>
              <a:rPr lang="uk-UA" sz="6000" dirty="0" smtClean="0">
                <a:solidFill>
                  <a:srgbClr val="FFC000"/>
                </a:solidFill>
                <a:latin typeface="Proxima Nova Rg" panose="02000506030000020004" pitchFamily="2" charset="0"/>
              </a:rPr>
              <a:t>1</a:t>
            </a:r>
            <a:endParaRPr lang="uk-UA" sz="6000" dirty="0">
              <a:solidFill>
                <a:srgbClr val="FFC000"/>
              </a:solidFill>
              <a:latin typeface="Proxima Nova Rg" panose="02000506030000020004" pitchFamily="2" charset="0"/>
            </a:endParaRPr>
          </a:p>
        </p:txBody>
      </p:sp>
      <p:sp>
        <p:nvSpPr>
          <p:cNvPr id="17" name="TextBox 16"/>
          <p:cNvSpPr txBox="1"/>
          <p:nvPr/>
        </p:nvSpPr>
        <p:spPr>
          <a:xfrm>
            <a:off x="9993331" y="4845949"/>
            <a:ext cx="1295676" cy="1015663"/>
          </a:xfrm>
          <a:prstGeom prst="rect">
            <a:avLst/>
          </a:prstGeom>
          <a:noFill/>
        </p:spPr>
        <p:txBody>
          <a:bodyPr wrap="none" rtlCol="0">
            <a:spAutoFit/>
          </a:bodyPr>
          <a:lstStyle/>
          <a:p>
            <a:r>
              <a:rPr lang="uk-UA" sz="6000" dirty="0" smtClean="0">
                <a:solidFill>
                  <a:srgbClr val="FFC000"/>
                </a:solidFill>
                <a:latin typeface="Proxima Nova Rg" panose="02000506030000020004" pitchFamily="2" charset="0"/>
              </a:rPr>
              <a:t>510</a:t>
            </a:r>
            <a:endParaRPr lang="uk-UA" sz="6000" dirty="0">
              <a:solidFill>
                <a:srgbClr val="FFC000"/>
              </a:solidFill>
              <a:latin typeface="Proxima Nova Rg" panose="02000506030000020004" pitchFamily="2" charset="0"/>
            </a:endParaRPr>
          </a:p>
        </p:txBody>
      </p:sp>
      <p:sp>
        <p:nvSpPr>
          <p:cNvPr id="18" name="TextBox 17"/>
          <p:cNvSpPr txBox="1"/>
          <p:nvPr/>
        </p:nvSpPr>
        <p:spPr>
          <a:xfrm>
            <a:off x="1713394" y="4845948"/>
            <a:ext cx="577402" cy="1015663"/>
          </a:xfrm>
          <a:prstGeom prst="rect">
            <a:avLst/>
          </a:prstGeom>
          <a:noFill/>
        </p:spPr>
        <p:txBody>
          <a:bodyPr wrap="none" rtlCol="0">
            <a:spAutoFit/>
          </a:bodyPr>
          <a:lstStyle/>
          <a:p>
            <a:r>
              <a:rPr lang="uk-UA" sz="6000" dirty="0">
                <a:solidFill>
                  <a:srgbClr val="FFC000"/>
                </a:solidFill>
                <a:latin typeface="Proxima Nova Rg" panose="02000506030000020004" pitchFamily="2" charset="0"/>
              </a:rPr>
              <a:t>2</a:t>
            </a:r>
          </a:p>
        </p:txBody>
      </p:sp>
    </p:spTree>
    <p:extLst>
      <p:ext uri="{BB962C8B-B14F-4D97-AF65-F5344CB8AC3E}">
        <p14:creationId xmlns:p14="http://schemas.microsoft.com/office/powerpoint/2010/main" val="252028492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53272" y="351970"/>
            <a:ext cx="4722050" cy="6296066"/>
          </a:xfrm>
          <a:prstGeom prst="rect">
            <a:avLst/>
          </a:prstGeom>
        </p:spPr>
      </p:pic>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1831" y="387762"/>
            <a:ext cx="4695205" cy="6260274"/>
          </a:xfrm>
          <a:prstGeom prst="rect">
            <a:avLst/>
          </a:prstGeom>
        </p:spPr>
      </p:pic>
    </p:spTree>
    <p:extLst>
      <p:ext uri="{BB962C8B-B14F-4D97-AF65-F5344CB8AC3E}">
        <p14:creationId xmlns:p14="http://schemas.microsoft.com/office/powerpoint/2010/main" val="339539311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4336" y="2395846"/>
            <a:ext cx="5755575" cy="4316681"/>
          </a:xfrm>
          <a:prstGeom prst="rect">
            <a:avLst/>
          </a:prstGeo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202" y="190005"/>
            <a:ext cx="5894403" cy="3918857"/>
          </a:xfrm>
          <a:prstGeom prst="rect">
            <a:avLst/>
          </a:prstGeom>
        </p:spPr>
      </p:pic>
    </p:spTree>
    <p:extLst>
      <p:ext uri="{BB962C8B-B14F-4D97-AF65-F5344CB8AC3E}">
        <p14:creationId xmlns:p14="http://schemas.microsoft.com/office/powerpoint/2010/main" val="3502891974"/>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93922" y="2238499"/>
            <a:ext cx="5668488" cy="4251366"/>
          </a:xfrm>
          <a:prstGeom prst="rect">
            <a:avLst/>
          </a:prstGeom>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886" y="160317"/>
            <a:ext cx="5810992" cy="4358244"/>
          </a:xfrm>
          <a:prstGeom prst="rect">
            <a:avLst/>
          </a:prstGeom>
        </p:spPr>
      </p:pic>
    </p:spTree>
    <p:extLst>
      <p:ext uri="{BB962C8B-B14F-4D97-AF65-F5344CB8AC3E}">
        <p14:creationId xmlns:p14="http://schemas.microsoft.com/office/powerpoint/2010/main" val="3502891974"/>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2036066054"/>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4" name="TextBox 3"/>
          <p:cNvSpPr txBox="1"/>
          <p:nvPr/>
        </p:nvSpPr>
        <p:spPr>
          <a:xfrm>
            <a:off x="3717033" y="3740266"/>
            <a:ext cx="4758034" cy="1015663"/>
          </a:xfrm>
          <a:prstGeom prst="rect">
            <a:avLst/>
          </a:prstGeom>
          <a:ln w="28575"/>
        </p:spPr>
        <p:style>
          <a:lnRef idx="2">
            <a:schemeClr val="accent4"/>
          </a:lnRef>
          <a:fillRef idx="1">
            <a:schemeClr val="lt1"/>
          </a:fillRef>
          <a:effectRef idx="0">
            <a:schemeClr val="accent4"/>
          </a:effectRef>
          <a:fontRef idx="minor">
            <a:schemeClr val="dk1"/>
          </a:fontRef>
        </p:style>
        <p:txBody>
          <a:bodyPr wrap="none" rtlCol="0">
            <a:spAutoFit/>
          </a:bodyPr>
          <a:lstStyle/>
          <a:p>
            <a:pPr algn="ctr"/>
            <a:r>
              <a:rPr lang="uk-UA" sz="6000" dirty="0" smtClean="0">
                <a:solidFill>
                  <a:srgbClr val="182947"/>
                </a:solidFill>
                <a:latin typeface="Proxima Nova Rg" panose="02000506030000020004" pitchFamily="2" charset="0"/>
              </a:rPr>
              <a:t>Дякую за увагу!</a:t>
            </a:r>
            <a:endParaRPr lang="uk-UA" sz="6000" dirty="0">
              <a:solidFill>
                <a:srgbClr val="182947"/>
              </a:solidFill>
              <a:latin typeface="Proxima Nova Rg" panose="02000506030000020004" pitchFamily="2" charset="0"/>
            </a:endParaRPr>
          </a:p>
        </p:txBody>
      </p:sp>
    </p:spTree>
    <p:extLst>
      <p:ext uri="{BB962C8B-B14F-4D97-AF65-F5344CB8AC3E}">
        <p14:creationId xmlns:p14="http://schemas.microsoft.com/office/powerpoint/2010/main" val="23226545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258677" cy="6857960"/>
          </a:xfrm>
          <a:prstGeom prst="rect">
            <a:avLst/>
          </a:prstGeom>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6133" y="2127741"/>
            <a:ext cx="753535" cy="753535"/>
          </a:xfrm>
          <a:prstGeom prst="rect">
            <a:avLst/>
          </a:prstGeom>
        </p:spPr>
      </p:pic>
      <p:sp>
        <p:nvSpPr>
          <p:cNvPr id="8" name="TextBox 7"/>
          <p:cNvSpPr txBox="1"/>
          <p:nvPr/>
        </p:nvSpPr>
        <p:spPr>
          <a:xfrm>
            <a:off x="2133698" y="2127741"/>
            <a:ext cx="9890661" cy="2246769"/>
          </a:xfrm>
          <a:prstGeom prst="rect">
            <a:avLst/>
          </a:prstGeom>
          <a:noFill/>
        </p:spPr>
        <p:txBody>
          <a:bodyPr wrap="square" rtlCol="0">
            <a:spAutoFit/>
          </a:bodyPr>
          <a:lstStyle/>
          <a:p>
            <a:r>
              <a:rPr lang="uk-UA" sz="2000" dirty="0">
                <a:latin typeface="Times New Roman" panose="02020603050405020304" pitchFamily="18" charset="0"/>
                <a:cs typeface="Times New Roman" panose="02020603050405020304" pitchFamily="18" charset="0"/>
              </a:rPr>
              <a:t>вул. Покровська 171-239, вул. Чеська </a:t>
            </a:r>
            <a:r>
              <a:rPr lang="uk-UA" sz="2000" dirty="0" err="1">
                <a:latin typeface="Times New Roman" panose="02020603050405020304" pitchFamily="18" charset="0"/>
                <a:cs typeface="Times New Roman" panose="02020603050405020304" pitchFamily="18" charset="0"/>
              </a:rPr>
              <a:t>Крошня</a:t>
            </a:r>
            <a:r>
              <a:rPr lang="uk-UA" sz="2000" dirty="0">
                <a:latin typeface="Times New Roman" panose="02020603050405020304" pitchFamily="18" charset="0"/>
                <a:cs typeface="Times New Roman" panose="02020603050405020304" pitchFamily="18" charset="0"/>
              </a:rPr>
              <a:t>, вул. </a:t>
            </a:r>
            <a:r>
              <a:rPr lang="uk-UA" sz="2000" dirty="0" err="1">
                <a:latin typeface="Times New Roman" panose="02020603050405020304" pitchFamily="18" charset="0"/>
                <a:cs typeface="Times New Roman" panose="02020603050405020304" pitchFamily="18" charset="0"/>
              </a:rPr>
              <a:t>Під’їздна</a:t>
            </a:r>
            <a:r>
              <a:rPr lang="uk-UA" sz="2000" dirty="0">
                <a:latin typeface="Times New Roman" panose="02020603050405020304" pitchFamily="18" charset="0"/>
                <a:cs typeface="Times New Roman" panose="02020603050405020304" pitchFamily="18" charset="0"/>
              </a:rPr>
              <a:t>,</a:t>
            </a:r>
          </a:p>
          <a:p>
            <a:r>
              <a:rPr lang="uk-UA" sz="2000" dirty="0">
                <a:latin typeface="Times New Roman" panose="02020603050405020304" pitchFamily="18" charset="0"/>
                <a:cs typeface="Times New Roman" panose="02020603050405020304" pitchFamily="18" charset="0"/>
              </a:rPr>
              <a:t> вул. Перехідна, </a:t>
            </a:r>
            <a:r>
              <a:rPr lang="uk-UA" sz="2000" dirty="0" err="1">
                <a:latin typeface="Times New Roman" panose="02020603050405020304" pitchFamily="18" charset="0"/>
                <a:cs typeface="Times New Roman" panose="02020603050405020304" pitchFamily="18" charset="0"/>
              </a:rPr>
              <a:t>пров</a:t>
            </a:r>
            <a:r>
              <a:rPr lang="uk-UA" sz="2000" dirty="0">
                <a:latin typeface="Times New Roman" panose="02020603050405020304" pitchFamily="18" charset="0"/>
                <a:cs typeface="Times New Roman" panose="02020603050405020304" pitchFamily="18" charset="0"/>
              </a:rPr>
              <a:t>. Перехідний, вул. Вацлава </a:t>
            </a:r>
            <a:r>
              <a:rPr lang="uk-UA" sz="2000" dirty="0" err="1">
                <a:latin typeface="Times New Roman" panose="02020603050405020304" pitchFamily="18" charset="0"/>
                <a:cs typeface="Times New Roman" panose="02020603050405020304" pitchFamily="18" charset="0"/>
              </a:rPr>
              <a:t>Длоуги</a:t>
            </a:r>
            <a:r>
              <a:rPr lang="uk-UA" sz="2000" dirty="0">
                <a:latin typeface="Times New Roman" panose="02020603050405020304" pitchFamily="18" charset="0"/>
                <a:cs typeface="Times New Roman" panose="02020603050405020304" pitchFamily="18" charset="0"/>
              </a:rPr>
              <a:t>, вул. Гранітна, </a:t>
            </a:r>
          </a:p>
          <a:p>
            <a:r>
              <a:rPr lang="uk-UA" sz="2000" dirty="0" err="1">
                <a:latin typeface="Times New Roman" panose="02020603050405020304" pitchFamily="18" charset="0"/>
                <a:cs typeface="Times New Roman" panose="02020603050405020304" pitchFamily="18" charset="0"/>
              </a:rPr>
              <a:t>пров</a:t>
            </a:r>
            <a:r>
              <a:rPr lang="uk-UA" sz="2000" dirty="0">
                <a:latin typeface="Times New Roman" panose="02020603050405020304" pitchFamily="18" charset="0"/>
                <a:cs typeface="Times New Roman" panose="02020603050405020304" pitchFamily="18" charset="0"/>
              </a:rPr>
              <a:t>. Садовий, </a:t>
            </a:r>
            <a:r>
              <a:rPr lang="uk-UA" sz="2000" dirty="0" err="1">
                <a:latin typeface="Times New Roman" panose="02020603050405020304" pitchFamily="18" charset="0"/>
                <a:cs typeface="Times New Roman" panose="02020603050405020304" pitchFamily="18" charset="0"/>
              </a:rPr>
              <a:t>пров</a:t>
            </a:r>
            <a:r>
              <a:rPr lang="uk-UA" sz="2000" dirty="0">
                <a:latin typeface="Times New Roman" panose="02020603050405020304" pitchFamily="18" charset="0"/>
                <a:cs typeface="Times New Roman" panose="02020603050405020304" pitchFamily="18" charset="0"/>
              </a:rPr>
              <a:t>. 1-й Заводський, вул. Цегельна, </a:t>
            </a:r>
          </a:p>
          <a:p>
            <a:r>
              <a:rPr lang="uk-UA" sz="2000" dirty="0">
                <a:latin typeface="Times New Roman" panose="02020603050405020304" pitchFamily="18" charset="0"/>
                <a:cs typeface="Times New Roman" panose="02020603050405020304" pitchFamily="18" charset="0"/>
              </a:rPr>
              <a:t>вул. Танкістів (1-75; 2-46), </a:t>
            </a:r>
            <a:r>
              <a:rPr lang="uk-UA" sz="2000" dirty="0" err="1">
                <a:latin typeface="Times New Roman" panose="02020603050405020304" pitchFamily="18" charset="0"/>
                <a:cs typeface="Times New Roman" panose="02020603050405020304" pitchFamily="18" charset="0"/>
              </a:rPr>
              <a:t>пров</a:t>
            </a:r>
            <a:r>
              <a:rPr lang="uk-UA" sz="2000" dirty="0">
                <a:latin typeface="Times New Roman" panose="02020603050405020304" pitchFamily="18" charset="0"/>
                <a:cs typeface="Times New Roman" panose="02020603050405020304" pitchFamily="18" charset="0"/>
              </a:rPr>
              <a:t>. 1-й Танкістів, </a:t>
            </a:r>
            <a:r>
              <a:rPr lang="uk-UA" sz="2000" dirty="0" err="1">
                <a:latin typeface="Times New Roman" panose="02020603050405020304" pitchFamily="18" charset="0"/>
                <a:cs typeface="Times New Roman" panose="02020603050405020304" pitchFamily="18" charset="0"/>
              </a:rPr>
              <a:t>пров</a:t>
            </a:r>
            <a:r>
              <a:rPr lang="uk-UA" sz="2000" dirty="0">
                <a:latin typeface="Times New Roman" panose="02020603050405020304" pitchFamily="18" charset="0"/>
                <a:cs typeface="Times New Roman" panose="02020603050405020304" pitchFamily="18" charset="0"/>
              </a:rPr>
              <a:t>. 2-й Танкістів, вул. Андріївська (1-45/1; 10-38), </a:t>
            </a:r>
            <a:r>
              <a:rPr lang="uk-UA" sz="2000" dirty="0" err="1">
                <a:latin typeface="Times New Roman" panose="02020603050405020304" pitchFamily="18" charset="0"/>
                <a:cs typeface="Times New Roman" panose="02020603050405020304" pitchFamily="18" charset="0"/>
              </a:rPr>
              <a:t>пров</a:t>
            </a:r>
            <a:r>
              <a:rPr lang="uk-UA" sz="2000" dirty="0">
                <a:latin typeface="Times New Roman" panose="02020603050405020304" pitchFamily="18" charset="0"/>
                <a:cs typeface="Times New Roman" panose="02020603050405020304" pitchFamily="18" charset="0"/>
              </a:rPr>
              <a:t>. 1-й Андріївський, вул. Нова, вул. Дружби, </a:t>
            </a:r>
            <a:r>
              <a:rPr lang="uk-UA" sz="2000" dirty="0" err="1">
                <a:latin typeface="Times New Roman" panose="02020603050405020304" pitchFamily="18" charset="0"/>
                <a:cs typeface="Times New Roman" panose="02020603050405020304" pitchFamily="18" charset="0"/>
              </a:rPr>
              <a:t>пров</a:t>
            </a:r>
            <a:r>
              <a:rPr lang="uk-UA" sz="2000" dirty="0">
                <a:latin typeface="Times New Roman" panose="02020603050405020304" pitchFamily="18" charset="0"/>
                <a:cs typeface="Times New Roman" panose="02020603050405020304" pitchFamily="18" charset="0"/>
              </a:rPr>
              <a:t>. 1-й Дружби, </a:t>
            </a:r>
            <a:r>
              <a:rPr lang="uk-UA" sz="2000" dirty="0" err="1">
                <a:latin typeface="Times New Roman" panose="02020603050405020304" pitchFamily="18" charset="0"/>
                <a:cs typeface="Times New Roman" panose="02020603050405020304" pitchFamily="18" charset="0"/>
              </a:rPr>
              <a:t>пров</a:t>
            </a:r>
            <a:r>
              <a:rPr lang="uk-UA" sz="2000" dirty="0">
                <a:latin typeface="Times New Roman" panose="02020603050405020304" pitchFamily="18" charset="0"/>
                <a:cs typeface="Times New Roman" panose="02020603050405020304" pitchFamily="18" charset="0"/>
              </a:rPr>
              <a:t>. 2-й </a:t>
            </a:r>
            <a:r>
              <a:rPr lang="uk-UA" sz="2000" dirty="0" err="1">
                <a:latin typeface="Times New Roman" panose="02020603050405020304" pitchFamily="18" charset="0"/>
                <a:cs typeface="Times New Roman" panose="02020603050405020304" pitchFamily="18" charset="0"/>
              </a:rPr>
              <a:t>Дружди</a:t>
            </a:r>
            <a:r>
              <a:rPr lang="uk-UA" sz="2000" dirty="0">
                <a:latin typeface="Times New Roman" panose="02020603050405020304" pitchFamily="18" charset="0"/>
                <a:cs typeface="Times New Roman" panose="02020603050405020304" pitchFamily="18" charset="0"/>
              </a:rPr>
              <a:t>, вул. Івана Сірка (1-31; 2-32), вул. Будівельна (2-38; 1-35а) вул. Чеська, </a:t>
            </a:r>
            <a:r>
              <a:rPr lang="uk-UA" sz="2000" dirty="0" err="1">
                <a:latin typeface="Times New Roman" panose="02020603050405020304" pitchFamily="18" charset="0"/>
                <a:cs typeface="Times New Roman" panose="02020603050405020304" pitchFamily="18" charset="0"/>
              </a:rPr>
              <a:t>пров</a:t>
            </a:r>
            <a:r>
              <a:rPr lang="uk-UA" sz="2000" dirty="0">
                <a:latin typeface="Times New Roman" panose="02020603050405020304" pitchFamily="18" charset="0"/>
                <a:cs typeface="Times New Roman" panose="02020603050405020304" pitchFamily="18" charset="0"/>
              </a:rPr>
              <a:t>. </a:t>
            </a:r>
            <a:r>
              <a:rPr lang="uk-UA" sz="2000" dirty="0" err="1">
                <a:latin typeface="Times New Roman" panose="02020603050405020304" pitchFamily="18" charset="0"/>
                <a:cs typeface="Times New Roman" panose="02020603050405020304" pitchFamily="18" charset="0"/>
              </a:rPr>
              <a:t>Альбрехта</a:t>
            </a:r>
            <a:r>
              <a:rPr lang="uk-UA" sz="2000" dirty="0">
                <a:latin typeface="Times New Roman" panose="02020603050405020304" pitchFamily="18" charset="0"/>
                <a:cs typeface="Times New Roman" panose="02020603050405020304" pitchFamily="18" charset="0"/>
              </a:rPr>
              <a:t>, вул. Піщана (9-15)</a:t>
            </a:r>
          </a:p>
        </p:txBody>
      </p:sp>
      <p:pic>
        <p:nvPicPr>
          <p:cNvPr id="10" name="Рисунок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7577" y="4751134"/>
            <a:ext cx="812091" cy="757474"/>
          </a:xfrm>
          <a:prstGeom prst="rect">
            <a:avLst/>
          </a:prstGeom>
        </p:spPr>
      </p:pic>
      <p:sp>
        <p:nvSpPr>
          <p:cNvPr id="11" name="TextBox 10"/>
          <p:cNvSpPr txBox="1"/>
          <p:nvPr/>
        </p:nvSpPr>
        <p:spPr>
          <a:xfrm>
            <a:off x="2133698" y="4868261"/>
            <a:ext cx="3331874"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Проживає на території:</a:t>
            </a:r>
            <a:endParaRPr lang="uk-UA" sz="2800" dirty="0">
              <a:solidFill>
                <a:srgbClr val="182947"/>
              </a:solidFill>
              <a:latin typeface="Proxima Nova Lt" panose="02000506030000020004" pitchFamily="2" charset="0"/>
            </a:endParaRPr>
          </a:p>
        </p:txBody>
      </p:sp>
      <p:sp>
        <p:nvSpPr>
          <p:cNvPr id="12" name="TextBox 11"/>
          <p:cNvSpPr txBox="1"/>
          <p:nvPr/>
        </p:nvSpPr>
        <p:spPr>
          <a:xfrm>
            <a:off x="5538585" y="4868261"/>
            <a:ext cx="2126480" cy="523220"/>
          </a:xfrm>
          <a:prstGeom prst="rect">
            <a:avLst/>
          </a:prstGeom>
          <a:noFill/>
        </p:spPr>
        <p:txBody>
          <a:bodyPr wrap="none" rtlCol="0">
            <a:spAutoFit/>
          </a:bodyPr>
          <a:lstStyle/>
          <a:p>
            <a:r>
              <a:rPr lang="uk-UA" sz="2800" dirty="0" smtClean="0">
                <a:solidFill>
                  <a:srgbClr val="FF0000"/>
                </a:solidFill>
                <a:latin typeface="Proxima Nova Rg" panose="02000506030000020004" pitchFamily="2" charset="0"/>
              </a:rPr>
              <a:t>близько 4800 </a:t>
            </a:r>
            <a:endParaRPr lang="uk-UA" sz="2800" dirty="0">
              <a:solidFill>
                <a:srgbClr val="FF0000"/>
              </a:solidFill>
              <a:latin typeface="Proxima Nova Rg" panose="02000506030000020004" pitchFamily="2" charset="0"/>
            </a:endParaRPr>
          </a:p>
        </p:txBody>
      </p:sp>
      <p:sp>
        <p:nvSpPr>
          <p:cNvPr id="18" name="TextBox 17"/>
          <p:cNvSpPr txBox="1"/>
          <p:nvPr/>
        </p:nvSpPr>
        <p:spPr>
          <a:xfrm>
            <a:off x="569042" y="612054"/>
            <a:ext cx="6030433"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Поліцейська дільниця №7 Житомирської ТГ</a:t>
            </a:r>
            <a:endParaRPr lang="uk-UA" sz="2800" dirty="0">
              <a:solidFill>
                <a:schemeClr val="bg1"/>
              </a:solidFill>
              <a:latin typeface="Proxima Nova Rg" panose="02000506030000020004" pitchFamily="2" charset="0"/>
            </a:endParaRPr>
          </a:p>
        </p:txBody>
      </p:sp>
      <p:cxnSp>
        <p:nvCxnSpPr>
          <p:cNvPr id="19" name="Прямая соединительная линия 18"/>
          <p:cNvCxnSpPr/>
          <p:nvPr/>
        </p:nvCxnSpPr>
        <p:spPr>
          <a:xfrm flipH="1">
            <a:off x="1879251" y="1982579"/>
            <a:ext cx="17185" cy="3644023"/>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4" name="TextBox 3"/>
          <p:cNvSpPr txBox="1"/>
          <p:nvPr/>
        </p:nvSpPr>
        <p:spPr>
          <a:xfrm>
            <a:off x="7665065" y="4903265"/>
            <a:ext cx="1994457"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мешканців</a:t>
            </a:r>
            <a:endParaRPr lang="uk-UA" sz="2800" dirty="0">
              <a:solidFill>
                <a:srgbClr val="182947"/>
              </a:solidFill>
              <a:latin typeface="Proxima Nova Lt" panose="02000506030000020004" pitchFamily="2" charset="0"/>
            </a:endParaRPr>
          </a:p>
        </p:txBody>
      </p:sp>
    </p:spTree>
    <p:extLst>
      <p:ext uri="{BB962C8B-B14F-4D97-AF65-F5344CB8AC3E}">
        <p14:creationId xmlns:p14="http://schemas.microsoft.com/office/powerpoint/2010/main" val="839602593"/>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192001" cy="6857960"/>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87260" y="2590370"/>
            <a:ext cx="608740" cy="608740"/>
          </a:xfrm>
          <a:prstGeom prst="rect">
            <a:avLst/>
          </a:prstGeom>
        </p:spPr>
      </p:pic>
      <p:sp>
        <p:nvSpPr>
          <p:cNvPr id="7" name="TextBox 6"/>
          <p:cNvSpPr txBox="1"/>
          <p:nvPr/>
        </p:nvSpPr>
        <p:spPr>
          <a:xfrm>
            <a:off x="1728713" y="3428980"/>
            <a:ext cx="9134617"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Розглянув матеріалів, які надійшли від територіального підрозділу</a:t>
            </a:r>
            <a:endParaRPr lang="uk-UA" sz="2800" dirty="0">
              <a:solidFill>
                <a:srgbClr val="182947"/>
              </a:solidFill>
              <a:latin typeface="Proxima Nova Lt" panose="02000506030000020004" pitchFamily="2" charset="0"/>
            </a:endParaRPr>
          </a:p>
        </p:txBody>
      </p:sp>
      <p:sp>
        <p:nvSpPr>
          <p:cNvPr id="10" name="TextBox 9"/>
          <p:cNvSpPr txBox="1"/>
          <p:nvPr/>
        </p:nvSpPr>
        <p:spPr>
          <a:xfrm>
            <a:off x="518831" y="379319"/>
            <a:ext cx="4096314" cy="954107"/>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РЕЗУЛЬТАТИ ДІЯЛЬНОСТІ ПОГ</a:t>
            </a:r>
            <a:br>
              <a:rPr lang="uk-UA" sz="2800" dirty="0" smtClean="0">
                <a:solidFill>
                  <a:schemeClr val="bg1"/>
                </a:solidFill>
                <a:latin typeface="Proxima Nova Rg" panose="02000506030000020004" pitchFamily="2" charset="0"/>
              </a:rPr>
            </a:br>
            <a:r>
              <a:rPr lang="uk-UA" sz="2800" dirty="0" smtClean="0">
                <a:solidFill>
                  <a:schemeClr val="bg1"/>
                </a:solidFill>
                <a:latin typeface="Proxima Nova Rg" panose="02000506030000020004" pitchFamily="2" charset="0"/>
              </a:rPr>
              <a:t>202</a:t>
            </a:r>
            <a:r>
              <a:rPr lang="en-US" sz="2800" dirty="0" smtClean="0">
                <a:solidFill>
                  <a:schemeClr val="bg1"/>
                </a:solidFill>
                <a:latin typeface="Proxima Nova Rg" panose="02000506030000020004" pitchFamily="2" charset="0"/>
              </a:rPr>
              <a:t>1</a:t>
            </a:r>
            <a:endParaRPr lang="uk-UA" sz="2800" dirty="0">
              <a:solidFill>
                <a:schemeClr val="bg1"/>
              </a:solidFill>
              <a:latin typeface="Proxima Nova Rg" panose="02000506030000020004" pitchFamily="2" charset="0"/>
            </a:endParaRPr>
          </a:p>
        </p:txBody>
      </p:sp>
      <p:sp>
        <p:nvSpPr>
          <p:cNvPr id="18" name="TextBox 17"/>
          <p:cNvSpPr txBox="1"/>
          <p:nvPr/>
        </p:nvSpPr>
        <p:spPr>
          <a:xfrm>
            <a:off x="5348239" y="4506586"/>
            <a:ext cx="970137" cy="1015663"/>
          </a:xfrm>
          <a:prstGeom prst="rect">
            <a:avLst/>
          </a:prstGeom>
          <a:noFill/>
        </p:spPr>
        <p:txBody>
          <a:bodyPr wrap="none" rtlCol="0">
            <a:spAutoFit/>
          </a:bodyPr>
          <a:lstStyle/>
          <a:p>
            <a:r>
              <a:rPr lang="uk-UA" sz="6000" dirty="0" smtClean="0">
                <a:solidFill>
                  <a:srgbClr val="182947"/>
                </a:solidFill>
                <a:latin typeface="Proxima Nova Rg" panose="02000506030000020004" pitchFamily="2" charset="0"/>
              </a:rPr>
              <a:t>39</a:t>
            </a:r>
            <a:endParaRPr lang="uk-UA" sz="6000" dirty="0">
              <a:solidFill>
                <a:srgbClr val="182947"/>
              </a:solidFill>
              <a:latin typeface="Proxima Nova Rg" panose="02000506030000020004" pitchFamily="2" charset="0"/>
            </a:endParaRPr>
          </a:p>
        </p:txBody>
      </p:sp>
    </p:spTree>
    <p:extLst>
      <p:ext uri="{BB962C8B-B14F-4D97-AF65-F5344CB8AC3E}">
        <p14:creationId xmlns:p14="http://schemas.microsoft.com/office/powerpoint/2010/main" val="1414773325"/>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14" name="TextBox 13"/>
          <p:cNvSpPr txBox="1"/>
          <p:nvPr/>
        </p:nvSpPr>
        <p:spPr>
          <a:xfrm>
            <a:off x="1271926" y="2112638"/>
            <a:ext cx="958146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запобігання та протидії домашньому насильству</a:t>
            </a:r>
            <a:endParaRPr lang="uk-UA" sz="2800" dirty="0">
              <a:solidFill>
                <a:srgbClr val="182947"/>
              </a:solidFill>
              <a:latin typeface="Proxima Nova Lt" panose="02000506030000020004" pitchFamily="2" charset="0"/>
            </a:endParaRPr>
          </a:p>
        </p:txBody>
      </p:sp>
      <p:cxnSp>
        <p:nvCxnSpPr>
          <p:cNvPr id="9" name="Прямая соединительная линия 8"/>
          <p:cNvCxnSpPr/>
          <p:nvPr/>
        </p:nvCxnSpPr>
        <p:spPr>
          <a:xfrm>
            <a:off x="1271926" y="2635858"/>
            <a:ext cx="9581469" cy="0"/>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16" name="Рисунок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4199" y="3151124"/>
            <a:ext cx="710002" cy="708615"/>
          </a:xfrm>
          <a:prstGeom prst="rect">
            <a:avLst/>
          </a:prstGeom>
        </p:spPr>
      </p:pic>
      <p:sp>
        <p:nvSpPr>
          <p:cNvPr id="17" name="TextBox 16"/>
          <p:cNvSpPr txBox="1"/>
          <p:nvPr/>
        </p:nvSpPr>
        <p:spPr>
          <a:xfrm>
            <a:off x="1370268" y="3279604"/>
            <a:ext cx="4362092" cy="707886"/>
          </a:xfrm>
          <a:prstGeom prst="rect">
            <a:avLst/>
          </a:prstGeom>
          <a:noFill/>
        </p:spPr>
        <p:txBody>
          <a:bodyPr wrap="none" rtlCol="0">
            <a:spAutoFit/>
          </a:bodyPr>
          <a:lstStyle/>
          <a:p>
            <a:r>
              <a:rPr lang="uk-UA" sz="2000" dirty="0" smtClean="0">
                <a:solidFill>
                  <a:srgbClr val="182947"/>
                </a:solidFill>
                <a:latin typeface="Proxima Nova Lt" panose="02000506030000020004" pitchFamily="2" charset="0"/>
              </a:rPr>
              <a:t>Перевірено осіб,</a:t>
            </a:r>
          </a:p>
          <a:p>
            <a:r>
              <a:rPr lang="uk-UA" sz="2000" dirty="0" smtClean="0">
                <a:solidFill>
                  <a:srgbClr val="182947"/>
                </a:solidFill>
                <a:latin typeface="Proxima Nova Lt" panose="02000506030000020004" pitchFamily="2" charset="0"/>
              </a:rPr>
              <a:t>що вчиняють домашнє насильство</a:t>
            </a:r>
            <a:endParaRPr lang="uk-UA" sz="2000" dirty="0">
              <a:solidFill>
                <a:srgbClr val="182947"/>
              </a:solidFill>
              <a:latin typeface="Proxima Nova Lt" panose="02000506030000020004" pitchFamily="2" charset="0"/>
            </a:endParaRPr>
          </a:p>
        </p:txBody>
      </p:sp>
      <p:sp>
        <p:nvSpPr>
          <p:cNvPr id="19" name="TextBox 18"/>
          <p:cNvSpPr txBox="1"/>
          <p:nvPr/>
        </p:nvSpPr>
        <p:spPr>
          <a:xfrm>
            <a:off x="1426373" y="5513618"/>
            <a:ext cx="4249881" cy="707886"/>
          </a:xfrm>
          <a:prstGeom prst="rect">
            <a:avLst/>
          </a:prstGeom>
          <a:noFill/>
        </p:spPr>
        <p:txBody>
          <a:bodyPr wrap="none" rtlCol="0">
            <a:spAutoFit/>
          </a:bodyPr>
          <a:lstStyle/>
          <a:p>
            <a:r>
              <a:rPr lang="uk-UA" sz="2000" dirty="0" smtClean="0">
                <a:solidFill>
                  <a:srgbClr val="182947"/>
                </a:solidFill>
                <a:latin typeface="Proxima Nova Lt" panose="02000506030000020004" pitchFamily="2" charset="0"/>
              </a:rPr>
              <a:t>Винесено термінових заборонних</a:t>
            </a:r>
          </a:p>
          <a:p>
            <a:r>
              <a:rPr lang="uk-UA" sz="2000" dirty="0" smtClean="0">
                <a:solidFill>
                  <a:srgbClr val="182947"/>
                </a:solidFill>
                <a:latin typeface="Proxima Nova Lt" panose="02000506030000020004" pitchFamily="2" charset="0"/>
              </a:rPr>
              <a:t>приписів стосовно кривдників</a:t>
            </a:r>
            <a:endParaRPr lang="uk-UA" sz="2000" dirty="0">
              <a:solidFill>
                <a:srgbClr val="182947"/>
              </a:solidFill>
              <a:latin typeface="Proxima Nova Lt" panose="02000506030000020004" pitchFamily="2" charset="0"/>
            </a:endParaRPr>
          </a:p>
        </p:txBody>
      </p:sp>
      <p:pic>
        <p:nvPicPr>
          <p:cNvPr id="20" name="Рисунок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5232" y="5270932"/>
            <a:ext cx="614349" cy="614349"/>
          </a:xfrm>
          <a:prstGeom prst="rect">
            <a:avLst/>
          </a:prstGeom>
        </p:spPr>
      </p:pic>
      <p:pic>
        <p:nvPicPr>
          <p:cNvPr id="21" name="Рисунок 26"/>
          <p:cNvPicPr>
            <a:picLocks noChangeAspect="1"/>
          </p:cNvPicPr>
          <p:nvPr/>
        </p:nvPicPr>
        <p:blipFill>
          <a:blip r:embed="rId5" cstate="print">
            <a:duotone>
              <a:schemeClr val="accent5">
                <a:shade val="45000"/>
                <a:satMod val="135000"/>
              </a:schemeClr>
              <a:prstClr val="white"/>
            </a:duotone>
            <a:lum bright="-40000" contrast="-40000"/>
          </a:blip>
          <a:srcRect/>
          <a:stretch>
            <a:fillRect/>
          </a:stretch>
        </p:blipFill>
        <p:spPr bwMode="auto">
          <a:xfrm>
            <a:off x="6763218" y="3290654"/>
            <a:ext cx="619832" cy="624232"/>
          </a:xfrm>
          <a:prstGeom prst="rect">
            <a:avLst/>
          </a:prstGeom>
          <a:noFill/>
          <a:ln w="9525">
            <a:noFill/>
            <a:miter lim="800000"/>
            <a:headEnd/>
            <a:tailEnd/>
          </a:ln>
        </p:spPr>
      </p:pic>
      <p:sp>
        <p:nvSpPr>
          <p:cNvPr id="22" name="TextBox 21"/>
          <p:cNvSpPr txBox="1"/>
          <p:nvPr/>
        </p:nvSpPr>
        <p:spPr>
          <a:xfrm>
            <a:off x="7529117" y="3461189"/>
            <a:ext cx="3361818" cy="400110"/>
          </a:xfrm>
          <a:prstGeom prst="rect">
            <a:avLst/>
          </a:prstGeom>
          <a:noFill/>
        </p:spPr>
        <p:txBody>
          <a:bodyPr wrap="none" rtlCol="0">
            <a:spAutoFit/>
          </a:bodyPr>
          <a:lstStyle/>
          <a:p>
            <a:r>
              <a:rPr lang="uk-UA" sz="2000" dirty="0" smtClean="0">
                <a:solidFill>
                  <a:srgbClr val="182947"/>
                </a:solidFill>
                <a:latin typeface="Proxima Nova Lt" panose="02000506030000020004" pitchFamily="2" charset="0"/>
              </a:rPr>
              <a:t>Кривдників взято на облік</a:t>
            </a:r>
            <a:endParaRPr lang="uk-UA" sz="2000" dirty="0">
              <a:solidFill>
                <a:srgbClr val="182947"/>
              </a:solidFill>
              <a:latin typeface="Proxima Nova Lt" panose="02000506030000020004" pitchFamily="2" charset="0"/>
            </a:endParaRPr>
          </a:p>
        </p:txBody>
      </p:sp>
      <p:sp>
        <p:nvSpPr>
          <p:cNvPr id="23" name="TextBox 22"/>
          <p:cNvSpPr txBox="1"/>
          <p:nvPr/>
        </p:nvSpPr>
        <p:spPr>
          <a:xfrm>
            <a:off x="7528048" y="5405896"/>
            <a:ext cx="4419800" cy="923330"/>
          </a:xfrm>
          <a:prstGeom prst="rect">
            <a:avLst/>
          </a:prstGeom>
          <a:noFill/>
        </p:spPr>
        <p:txBody>
          <a:bodyPr wrap="none" rtlCol="0">
            <a:spAutoFit/>
          </a:bodyPr>
          <a:lstStyle/>
          <a:p>
            <a:r>
              <a:rPr lang="uk-UA" dirty="0" smtClean="0">
                <a:solidFill>
                  <a:srgbClr val="182947"/>
                </a:solidFill>
                <a:latin typeface="Proxima Nova Lt" panose="02000506030000020004" pitchFamily="2" charset="0"/>
              </a:rPr>
              <a:t>Складено адміністративних протоколів</a:t>
            </a:r>
          </a:p>
          <a:p>
            <a:r>
              <a:rPr lang="uk-UA" dirty="0">
                <a:solidFill>
                  <a:srgbClr val="182947"/>
                </a:solidFill>
                <a:latin typeface="Proxima Nova Lt" panose="02000506030000020004" pitchFamily="2" charset="0"/>
              </a:rPr>
              <a:t>з</a:t>
            </a:r>
            <a:r>
              <a:rPr lang="uk-UA" dirty="0" smtClean="0">
                <a:solidFill>
                  <a:srgbClr val="182947"/>
                </a:solidFill>
                <a:latin typeface="Proxima Nova Lt" panose="02000506030000020004" pitchFamily="2" charset="0"/>
              </a:rPr>
              <a:t>а порушення ст. 173-2 КУпАП</a:t>
            </a:r>
          </a:p>
          <a:p>
            <a:r>
              <a:rPr lang="uk-UA" dirty="0" smtClean="0">
                <a:solidFill>
                  <a:srgbClr val="182947"/>
                </a:solidFill>
                <a:latin typeface="Proxima Nova Lt" panose="02000506030000020004" pitchFamily="2" charset="0"/>
              </a:rPr>
              <a:t>«</a:t>
            </a:r>
            <a:r>
              <a:rPr lang="ru-RU" dirty="0" err="1">
                <a:solidFill>
                  <a:srgbClr val="182947"/>
                </a:solidFill>
                <a:latin typeface="Proxima Nova Lt" panose="02000506030000020004" pitchFamily="2" charset="0"/>
              </a:rPr>
              <a:t>Вчинення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домашнього</a:t>
            </a:r>
            <a:r>
              <a:rPr lang="ru-RU" dirty="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насильства</a:t>
            </a:r>
            <a:r>
              <a:rPr lang="ru-RU" dirty="0" smtClean="0">
                <a:solidFill>
                  <a:srgbClr val="182947"/>
                </a:solidFill>
                <a:latin typeface="Proxima Nova Lt" panose="02000506030000020004" pitchFamily="2" charset="0"/>
              </a:rPr>
              <a:t>» </a:t>
            </a:r>
            <a:endParaRPr lang="uk-UA" dirty="0">
              <a:solidFill>
                <a:srgbClr val="182947"/>
              </a:solidFill>
              <a:latin typeface="Proxima Nova Lt" panose="02000506030000020004" pitchFamily="2" charset="0"/>
            </a:endParaRPr>
          </a:p>
        </p:txBody>
      </p:sp>
      <p:pic>
        <p:nvPicPr>
          <p:cNvPr id="15" name="Рисунок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84245" y="5279098"/>
            <a:ext cx="797334" cy="797334"/>
          </a:xfrm>
          <a:prstGeom prst="rect">
            <a:avLst/>
          </a:prstGeom>
        </p:spPr>
      </p:pic>
      <p:sp>
        <p:nvSpPr>
          <p:cNvPr id="25" name="TextBox 24"/>
          <p:cNvSpPr txBox="1"/>
          <p:nvPr/>
        </p:nvSpPr>
        <p:spPr>
          <a:xfrm>
            <a:off x="6867949" y="3896139"/>
            <a:ext cx="367408" cy="523220"/>
          </a:xfrm>
          <a:prstGeom prst="rect">
            <a:avLst/>
          </a:prstGeom>
          <a:noFill/>
        </p:spPr>
        <p:txBody>
          <a:bodyPr wrap="none" rtlCol="0">
            <a:spAutoFit/>
          </a:bodyPr>
          <a:lstStyle/>
          <a:p>
            <a:r>
              <a:rPr lang="ru-RU" sz="2800" dirty="0">
                <a:solidFill>
                  <a:srgbClr val="182947"/>
                </a:solidFill>
                <a:latin typeface="Proxima Nova Rg" panose="02000506030000020004" pitchFamily="2" charset="0"/>
              </a:rPr>
              <a:t>3</a:t>
            </a:r>
            <a:endParaRPr lang="uk-UA" sz="2800" dirty="0">
              <a:solidFill>
                <a:srgbClr val="182947"/>
              </a:solidFill>
              <a:latin typeface="Proxima Nova Rg" panose="02000506030000020004" pitchFamily="2" charset="0"/>
            </a:endParaRPr>
          </a:p>
        </p:txBody>
      </p:sp>
      <p:sp>
        <p:nvSpPr>
          <p:cNvPr id="26" name="TextBox 25"/>
          <p:cNvSpPr txBox="1"/>
          <p:nvPr/>
        </p:nvSpPr>
        <p:spPr>
          <a:xfrm>
            <a:off x="685496" y="6006061"/>
            <a:ext cx="367408"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1</a:t>
            </a:r>
          </a:p>
        </p:txBody>
      </p:sp>
      <p:sp>
        <p:nvSpPr>
          <p:cNvPr id="27" name="TextBox 26"/>
          <p:cNvSpPr txBox="1"/>
          <p:nvPr/>
        </p:nvSpPr>
        <p:spPr>
          <a:xfrm>
            <a:off x="6867949" y="6006062"/>
            <a:ext cx="367408"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4</a:t>
            </a:r>
          </a:p>
        </p:txBody>
      </p:sp>
      <p:sp>
        <p:nvSpPr>
          <p:cNvPr id="28" name="TextBox 27"/>
          <p:cNvSpPr txBox="1"/>
          <p:nvPr/>
        </p:nvSpPr>
        <p:spPr>
          <a:xfrm>
            <a:off x="685496" y="3987490"/>
            <a:ext cx="367408"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6</a:t>
            </a:r>
          </a:p>
        </p:txBody>
      </p:sp>
      <p:pic>
        <p:nvPicPr>
          <p:cNvPr id="29" name="Рисунок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84245" y="5275801"/>
            <a:ext cx="797334" cy="797334"/>
          </a:xfrm>
          <a:prstGeom prst="rect">
            <a:avLst/>
          </a:prstGeom>
        </p:spPr>
      </p:pic>
    </p:spTree>
    <p:extLst>
      <p:ext uri="{BB962C8B-B14F-4D97-AF65-F5344CB8AC3E}">
        <p14:creationId xmlns:p14="http://schemas.microsoft.com/office/powerpoint/2010/main" val="3206912471"/>
      </p:ext>
    </p:extLst>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77" y="-1043"/>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5" name="TextBox 4"/>
          <p:cNvSpPr txBox="1"/>
          <p:nvPr/>
        </p:nvSpPr>
        <p:spPr>
          <a:xfrm>
            <a:off x="260272" y="1834599"/>
            <a:ext cx="507061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громадської безпеки</a:t>
            </a:r>
            <a:endParaRPr lang="uk-UA" sz="2800" dirty="0">
              <a:solidFill>
                <a:srgbClr val="182947"/>
              </a:solidFill>
              <a:latin typeface="Proxima Nova Lt" panose="02000506030000020004" pitchFamily="2" charset="0"/>
            </a:endParaRPr>
          </a:p>
        </p:txBody>
      </p:sp>
      <p:cxnSp>
        <p:nvCxnSpPr>
          <p:cNvPr id="6" name="Прямая соединительная линия 5"/>
          <p:cNvCxnSpPr/>
          <p:nvPr/>
        </p:nvCxnSpPr>
        <p:spPr>
          <a:xfrm flipV="1">
            <a:off x="260272" y="2357819"/>
            <a:ext cx="6912117" cy="2129"/>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260272" y="3808608"/>
            <a:ext cx="9820988" cy="646331"/>
          </a:xfrm>
          <a:prstGeom prst="rect">
            <a:avLst/>
          </a:prstGeom>
          <a:noFill/>
        </p:spPr>
        <p:txBody>
          <a:bodyPr wrap="square" rtlCol="0">
            <a:spAutoFit/>
          </a:bodyPr>
          <a:lstStyle/>
          <a:p>
            <a:r>
              <a:rPr lang="uk-UA" dirty="0" smtClean="0">
                <a:solidFill>
                  <a:srgbClr val="182947"/>
                </a:solidFill>
                <a:latin typeface="Proxima Nova Rg" panose="02000506030000020004" pitchFamily="2" charset="0"/>
              </a:rPr>
              <a:t>СТ. 173 КУпАП</a:t>
            </a:r>
          </a:p>
          <a:p>
            <a:r>
              <a:rPr lang="uk-UA" dirty="0" smtClean="0">
                <a:solidFill>
                  <a:srgbClr val="182947"/>
                </a:solidFill>
                <a:latin typeface="Proxima Nova Lt" panose="02000506030000020004" pitchFamily="2" charset="0"/>
              </a:rPr>
              <a:t>Дрібне хуліганство</a:t>
            </a:r>
          </a:p>
        </p:txBody>
      </p:sp>
      <p:sp>
        <p:nvSpPr>
          <p:cNvPr id="12" name="TextBox 11"/>
          <p:cNvSpPr txBox="1"/>
          <p:nvPr/>
        </p:nvSpPr>
        <p:spPr>
          <a:xfrm>
            <a:off x="260272" y="4614594"/>
            <a:ext cx="4552849" cy="646331"/>
          </a:xfrm>
          <a:prstGeom prst="rect">
            <a:avLst/>
          </a:prstGeom>
          <a:noFill/>
        </p:spPr>
        <p:txBody>
          <a:bodyPr wrap="none" rtlCol="0">
            <a:spAutoFit/>
          </a:bodyPr>
          <a:lstStyle/>
          <a:p>
            <a:r>
              <a:rPr lang="uk-UA" dirty="0" smtClean="0">
                <a:solidFill>
                  <a:srgbClr val="182947"/>
                </a:solidFill>
                <a:latin typeface="Proxima Nova Rg" panose="02000506030000020004" pitchFamily="2" charset="0"/>
              </a:rPr>
              <a:t>СТ. 175-1 КУпАП</a:t>
            </a:r>
          </a:p>
          <a:p>
            <a:r>
              <a:rPr lang="ru-RU" dirty="0" err="1">
                <a:solidFill>
                  <a:srgbClr val="182947"/>
                </a:solidFill>
                <a:latin typeface="Proxima Nova Lt" panose="02000506030000020004" pitchFamily="2" charset="0"/>
              </a:rPr>
              <a:t>Куріння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тютюнових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виробів</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заборонених</a:t>
            </a:r>
            <a:r>
              <a:rPr lang="ru-RU" dirty="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місцях</a:t>
            </a:r>
            <a:endParaRPr lang="ru-RU" dirty="0">
              <a:solidFill>
                <a:srgbClr val="182947"/>
              </a:solidFill>
              <a:latin typeface="Proxima Nova Lt" panose="02000506030000020004" pitchFamily="2" charset="0"/>
            </a:endParaRPr>
          </a:p>
        </p:txBody>
      </p:sp>
      <p:sp>
        <p:nvSpPr>
          <p:cNvPr id="16" name="TextBox 15"/>
          <p:cNvSpPr txBox="1"/>
          <p:nvPr/>
        </p:nvSpPr>
        <p:spPr>
          <a:xfrm>
            <a:off x="260272" y="5362430"/>
            <a:ext cx="9988632" cy="923330"/>
          </a:xfrm>
          <a:prstGeom prst="rect">
            <a:avLst/>
          </a:prstGeom>
          <a:noFill/>
        </p:spPr>
        <p:txBody>
          <a:bodyPr wrap="none" rtlCol="0">
            <a:spAutoFit/>
          </a:bodyPr>
          <a:lstStyle/>
          <a:p>
            <a:r>
              <a:rPr lang="uk-UA" dirty="0" smtClean="0">
                <a:solidFill>
                  <a:srgbClr val="182947"/>
                </a:solidFill>
                <a:latin typeface="Proxima Nova Rg" panose="02000506030000020004" pitchFamily="2" charset="0"/>
              </a:rPr>
              <a:t>СТ. 178 КУпАП</a:t>
            </a:r>
          </a:p>
          <a:p>
            <a:r>
              <a:rPr lang="ru-RU" dirty="0" err="1">
                <a:solidFill>
                  <a:srgbClr val="182947"/>
                </a:solidFill>
                <a:latin typeface="Proxima Nova Lt" panose="02000506030000020004" pitchFamily="2" charset="0"/>
              </a:rPr>
              <a:t>Розпивання</a:t>
            </a:r>
            <a:r>
              <a:rPr lang="ru-RU" dirty="0">
                <a:solidFill>
                  <a:srgbClr val="182947"/>
                </a:solidFill>
                <a:latin typeface="Proxima Nova Lt" panose="02000506030000020004" pitchFamily="2" charset="0"/>
              </a:rPr>
              <a:t> пива, </a:t>
            </a:r>
            <a:r>
              <a:rPr lang="ru-RU" dirty="0" err="1">
                <a:solidFill>
                  <a:srgbClr val="182947"/>
                </a:solidFill>
                <a:latin typeface="Proxima Nova Lt" panose="02000506030000020004" pitchFamily="2" charset="0"/>
              </a:rPr>
              <a:t>алкогольних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слабоалкогольних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напоїв</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заборонених</a:t>
            </a:r>
            <a:r>
              <a:rPr lang="ru-RU" dirty="0">
                <a:solidFill>
                  <a:srgbClr val="182947"/>
                </a:solidFill>
                <a:latin typeface="Proxima Nova Lt" panose="02000506030000020004" pitchFamily="2" charset="0"/>
              </a:rPr>
              <a:t> законом </a:t>
            </a:r>
            <a:r>
              <a:rPr lang="ru-RU" dirty="0" err="1" smtClean="0">
                <a:solidFill>
                  <a:srgbClr val="182947"/>
                </a:solidFill>
                <a:latin typeface="Proxima Nova Lt" panose="02000506030000020004" pitchFamily="2" charset="0"/>
              </a:rPr>
              <a:t>місцях</a:t>
            </a:r>
            <a:endParaRPr lang="ru-RU" dirty="0" smtClean="0">
              <a:solidFill>
                <a:srgbClr val="182947"/>
              </a:solidFill>
              <a:latin typeface="Proxima Nova Lt" panose="02000506030000020004" pitchFamily="2" charset="0"/>
            </a:endParaRPr>
          </a:p>
          <a:p>
            <a:r>
              <a:rPr lang="ru-RU" dirty="0" err="1" smtClean="0">
                <a:solidFill>
                  <a:srgbClr val="182947"/>
                </a:solidFill>
                <a:latin typeface="Proxima Nova Lt" panose="02000506030000020004" pitchFamily="2" charset="0"/>
              </a:rPr>
              <a:t>або</a:t>
            </a:r>
            <a:r>
              <a:rPr lang="ru-RU" dirty="0" smtClean="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поява</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громадських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місцях</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п'яному</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вигляді</a:t>
            </a:r>
            <a:endParaRPr lang="uk-UA" dirty="0" smtClean="0">
              <a:solidFill>
                <a:srgbClr val="182947"/>
              </a:solidFill>
              <a:latin typeface="Proxima Nova Lt" panose="02000506030000020004" pitchFamily="2" charset="0"/>
            </a:endParaRPr>
          </a:p>
        </p:txBody>
      </p:sp>
      <p:sp>
        <p:nvSpPr>
          <p:cNvPr id="3" name="TextBox 2"/>
          <p:cNvSpPr txBox="1"/>
          <p:nvPr/>
        </p:nvSpPr>
        <p:spPr>
          <a:xfrm>
            <a:off x="10561320" y="2872006"/>
            <a:ext cx="628650" cy="523219"/>
          </a:xfrm>
          <a:prstGeom prst="rect">
            <a:avLst/>
          </a:prstGeom>
          <a:noFill/>
        </p:spPr>
        <p:txBody>
          <a:bodyPr wrap="square" rtlCol="0">
            <a:spAutoFit/>
          </a:bodyPr>
          <a:lstStyle/>
          <a:p>
            <a:r>
              <a:rPr lang="ru-RU" sz="2800" dirty="0" smtClean="0">
                <a:latin typeface="Times New Roman" panose="02020603050405020304" pitchFamily="18" charset="0"/>
                <a:cs typeface="Times New Roman" panose="02020603050405020304" pitchFamily="18" charset="0"/>
              </a:rPr>
              <a:t>3</a:t>
            </a:r>
            <a:endParaRPr lang="ru-RU" sz="2800" dirty="0">
              <a:latin typeface="Times New Roman" panose="02020603050405020304" pitchFamily="18" charset="0"/>
              <a:cs typeface="Times New Roman" panose="02020603050405020304" pitchFamily="18" charset="0"/>
            </a:endParaRPr>
          </a:p>
        </p:txBody>
      </p:sp>
      <p:sp>
        <p:nvSpPr>
          <p:cNvPr id="8" name="TextBox 7"/>
          <p:cNvSpPr txBox="1"/>
          <p:nvPr/>
        </p:nvSpPr>
        <p:spPr>
          <a:xfrm>
            <a:off x="10561320" y="3808608"/>
            <a:ext cx="283847" cy="523220"/>
          </a:xfrm>
          <a:prstGeom prst="rect">
            <a:avLst/>
          </a:prstGeom>
          <a:noFill/>
        </p:spPr>
        <p:txBody>
          <a:bodyPr wrap="square" rtlCol="0">
            <a:spAutoFit/>
          </a:bodyPr>
          <a:lstStyle/>
          <a:p>
            <a:r>
              <a:rPr lang="ru-RU" sz="2800" dirty="0" smtClean="0">
                <a:latin typeface="Times New Roman" panose="02020603050405020304" pitchFamily="18" charset="0"/>
                <a:cs typeface="Times New Roman" panose="02020603050405020304" pitchFamily="18" charset="0"/>
              </a:rPr>
              <a:t>5</a:t>
            </a:r>
            <a:endParaRPr lang="ru-RU" sz="2800" dirty="0">
              <a:latin typeface="Times New Roman" panose="02020603050405020304" pitchFamily="18" charset="0"/>
              <a:cs typeface="Times New Roman" panose="02020603050405020304" pitchFamily="18" charset="0"/>
            </a:endParaRPr>
          </a:p>
        </p:txBody>
      </p:sp>
      <p:sp>
        <p:nvSpPr>
          <p:cNvPr id="9" name="TextBox 8"/>
          <p:cNvSpPr txBox="1"/>
          <p:nvPr/>
        </p:nvSpPr>
        <p:spPr>
          <a:xfrm>
            <a:off x="10561320" y="4935219"/>
            <a:ext cx="628650" cy="523220"/>
          </a:xfrm>
          <a:prstGeom prst="rect">
            <a:avLst/>
          </a:prstGeom>
          <a:noFill/>
        </p:spPr>
        <p:txBody>
          <a:bodyPr wrap="square" rtlCol="0">
            <a:spAutoFit/>
          </a:bodyPr>
          <a:lstStyle/>
          <a:p>
            <a:r>
              <a:rPr lang="ru-RU" sz="2800" dirty="0" smtClean="0">
                <a:latin typeface="Times New Roman" panose="02020603050405020304" pitchFamily="18" charset="0"/>
                <a:cs typeface="Times New Roman" panose="02020603050405020304" pitchFamily="18" charset="0"/>
              </a:rPr>
              <a:t>21</a:t>
            </a:r>
            <a:endParaRPr lang="ru-RU" sz="2800" dirty="0">
              <a:latin typeface="Times New Roman" panose="02020603050405020304" pitchFamily="18" charset="0"/>
              <a:cs typeface="Times New Roman" panose="02020603050405020304" pitchFamily="18" charset="0"/>
            </a:endParaRPr>
          </a:p>
        </p:txBody>
      </p:sp>
      <p:sp>
        <p:nvSpPr>
          <p:cNvPr id="19" name="TextBox 9"/>
          <p:cNvSpPr txBox="1"/>
          <p:nvPr/>
        </p:nvSpPr>
        <p:spPr>
          <a:xfrm>
            <a:off x="260272" y="3072060"/>
            <a:ext cx="9988632" cy="646331"/>
          </a:xfrm>
          <a:prstGeom prst="rect">
            <a:avLst/>
          </a:prstGeom>
          <a:noFill/>
        </p:spPr>
        <p:txBody>
          <a:bodyPr wrap="square" rtlCol="0">
            <a:spAutoFit/>
          </a:bodyPr>
          <a:ls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uk-UA" dirty="0" smtClean="0">
                <a:solidFill>
                  <a:srgbClr val="182947"/>
                </a:solidFill>
                <a:latin typeface="Proxima Nova Rg" panose="02000506030000020004" pitchFamily="2" charset="0"/>
              </a:rPr>
              <a:t>СТ. 176 КУпАП</a:t>
            </a:r>
          </a:p>
          <a:p>
            <a:r>
              <a:rPr lang="uk-UA" dirty="0" smtClean="0">
                <a:solidFill>
                  <a:srgbClr val="182947"/>
                </a:solidFill>
                <a:latin typeface="Proxima Nova Lt" panose="02000506030000020004" pitchFamily="2" charset="0"/>
              </a:rPr>
              <a:t>Виготовлення, зберігання самогону та апаратів для їх виготовлення</a:t>
            </a:r>
            <a:endParaRPr lang="uk-UA" dirty="0">
              <a:solidFill>
                <a:srgbClr val="182947"/>
              </a:solidFill>
              <a:latin typeface="Proxima Nova Lt" panose="02000506030000020004" pitchFamily="2" charset="0"/>
            </a:endParaRPr>
          </a:p>
        </p:txBody>
      </p:sp>
      <p:sp>
        <p:nvSpPr>
          <p:cNvPr id="17" name="TextBox 16"/>
          <p:cNvSpPr txBox="1"/>
          <p:nvPr/>
        </p:nvSpPr>
        <p:spPr>
          <a:xfrm>
            <a:off x="10593707" y="5726430"/>
            <a:ext cx="596263" cy="523220"/>
          </a:xfrm>
          <a:prstGeom prst="rect">
            <a:avLst/>
          </a:prstGeom>
          <a:noFill/>
        </p:spPr>
        <p:txBody>
          <a:bodyPr wrap="square" rtlCol="0">
            <a:spAutoFit/>
          </a:bodyPr>
          <a:lstStyle/>
          <a:p>
            <a:r>
              <a:rPr lang="uk-UA" sz="2800" dirty="0" smtClean="0">
                <a:latin typeface="Times New Roman" panose="02020603050405020304" pitchFamily="18" charset="0"/>
                <a:cs typeface="Times New Roman" panose="02020603050405020304" pitchFamily="18" charset="0"/>
              </a:rPr>
              <a:t>70</a:t>
            </a: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163591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77" y="-1043"/>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5" name="TextBox 4"/>
          <p:cNvSpPr txBox="1"/>
          <p:nvPr/>
        </p:nvSpPr>
        <p:spPr>
          <a:xfrm>
            <a:off x="5064862" y="1945420"/>
            <a:ext cx="5897768"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безпеки дорожнього руху</a:t>
            </a:r>
            <a:endParaRPr lang="uk-UA" sz="2800" dirty="0">
              <a:solidFill>
                <a:srgbClr val="182947"/>
              </a:solidFill>
              <a:latin typeface="Proxima Nova Lt" panose="02000506030000020004" pitchFamily="2" charset="0"/>
            </a:endParaRPr>
          </a:p>
        </p:txBody>
      </p:sp>
      <p:cxnSp>
        <p:nvCxnSpPr>
          <p:cNvPr id="6" name="Прямая соединительная линия 5"/>
          <p:cNvCxnSpPr/>
          <p:nvPr/>
        </p:nvCxnSpPr>
        <p:spPr>
          <a:xfrm>
            <a:off x="5064862" y="2514810"/>
            <a:ext cx="5769694" cy="0"/>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225076" y="2625217"/>
            <a:ext cx="9650444" cy="923330"/>
          </a:xfrm>
          <a:prstGeom prst="rect">
            <a:avLst/>
          </a:prstGeom>
          <a:noFill/>
        </p:spPr>
        <p:txBody>
          <a:bodyPr wrap="square" rtlCol="0">
            <a:spAutoFit/>
          </a:bodyPr>
          <a:lstStyle/>
          <a:p>
            <a:r>
              <a:rPr lang="uk-UA" b="1" dirty="0" smtClean="0">
                <a:solidFill>
                  <a:srgbClr val="182947"/>
                </a:solidFill>
                <a:latin typeface="Proxima Nova Rg" panose="02000506030000020004" pitchFamily="2" charset="0"/>
              </a:rPr>
              <a:t>СТ. 122 КУпАП </a:t>
            </a:r>
          </a:p>
          <a:p>
            <a:r>
              <a:rPr lang="ru-RU" dirty="0" err="1">
                <a:solidFill>
                  <a:srgbClr val="182947"/>
                </a:solidFill>
                <a:latin typeface="Proxima Nova Lt" panose="02000506030000020004" pitchFamily="2" charset="0"/>
              </a:rPr>
              <a:t>Перевищення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встановлених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обмежень</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швидкості</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руху</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проїзд</a:t>
            </a:r>
            <a:r>
              <a:rPr lang="ru-RU" dirty="0">
                <a:solidFill>
                  <a:srgbClr val="182947"/>
                </a:solidFill>
                <a:latin typeface="Proxima Nova Lt" panose="02000506030000020004" pitchFamily="2" charset="0"/>
              </a:rPr>
              <a:t> на </a:t>
            </a:r>
            <a:r>
              <a:rPr lang="ru-RU" dirty="0" err="1">
                <a:solidFill>
                  <a:srgbClr val="182947"/>
                </a:solidFill>
                <a:latin typeface="Proxima Nova Lt" panose="02000506030000020004" pitchFamily="2" charset="0"/>
              </a:rPr>
              <a:t>заборонний</a:t>
            </a:r>
            <a:r>
              <a:rPr lang="ru-RU" dirty="0">
                <a:solidFill>
                  <a:srgbClr val="182947"/>
                </a:solidFill>
                <a:latin typeface="Proxima Nova Lt" panose="02000506030000020004" pitchFamily="2" charset="0"/>
              </a:rPr>
              <a:t> сигнал </a:t>
            </a:r>
            <a:r>
              <a:rPr lang="ru-RU" dirty="0" err="1">
                <a:solidFill>
                  <a:srgbClr val="182947"/>
                </a:solidFill>
                <a:latin typeface="Proxima Nova Lt" panose="02000506030000020004" pitchFamily="2" charset="0"/>
              </a:rPr>
              <a:t>регулювання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дорожнього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руху</a:t>
            </a:r>
            <a:r>
              <a:rPr lang="ru-RU" dirty="0">
                <a:solidFill>
                  <a:srgbClr val="182947"/>
                </a:solidFill>
                <a:latin typeface="Proxima Nova Lt" panose="02000506030000020004" pitchFamily="2" charset="0"/>
              </a:rPr>
              <a:t> та </a:t>
            </a:r>
            <a:r>
              <a:rPr lang="ru-RU" dirty="0" err="1">
                <a:solidFill>
                  <a:srgbClr val="182947"/>
                </a:solidFill>
                <a:latin typeface="Proxima Nova Lt" panose="02000506030000020004" pitchFamily="2" charset="0"/>
              </a:rPr>
              <a:t>порушення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інших</a:t>
            </a:r>
            <a:r>
              <a:rPr lang="ru-RU" dirty="0">
                <a:solidFill>
                  <a:srgbClr val="182947"/>
                </a:solidFill>
                <a:latin typeface="Proxima Nova Lt" panose="02000506030000020004" pitchFamily="2" charset="0"/>
              </a:rPr>
              <a:t> правил </a:t>
            </a:r>
            <a:r>
              <a:rPr lang="ru-RU" dirty="0" err="1">
                <a:solidFill>
                  <a:srgbClr val="182947"/>
                </a:solidFill>
                <a:latin typeface="Proxima Nova Lt" panose="02000506030000020004" pitchFamily="2" charset="0"/>
              </a:rPr>
              <a:t>дорожнього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руху</a:t>
            </a:r>
            <a:endParaRPr lang="uk-UA" b="1" dirty="0" smtClean="0">
              <a:solidFill>
                <a:srgbClr val="182947"/>
              </a:solidFill>
              <a:latin typeface="Proxima Nova Rg" panose="02000506030000020004" pitchFamily="2" charset="0"/>
            </a:endParaRPr>
          </a:p>
        </p:txBody>
      </p:sp>
      <p:sp>
        <p:nvSpPr>
          <p:cNvPr id="12" name="TextBox 11"/>
          <p:cNvSpPr txBox="1"/>
          <p:nvPr/>
        </p:nvSpPr>
        <p:spPr>
          <a:xfrm>
            <a:off x="260272" y="3742565"/>
            <a:ext cx="10403919" cy="1200329"/>
          </a:xfrm>
          <a:prstGeom prst="rect">
            <a:avLst/>
          </a:prstGeom>
          <a:noFill/>
        </p:spPr>
        <p:txBody>
          <a:bodyPr wrap="square" rtlCol="0">
            <a:spAutoFit/>
          </a:bodyPr>
          <a:lstStyle/>
          <a:p>
            <a:r>
              <a:rPr lang="uk-UA" b="1" dirty="0" smtClean="0">
                <a:solidFill>
                  <a:srgbClr val="182947"/>
                </a:solidFill>
                <a:latin typeface="Proxima Nova Rg" panose="02000506030000020004" pitchFamily="2" charset="0"/>
              </a:rPr>
              <a:t>СТ. 126  КУпАП</a:t>
            </a:r>
          </a:p>
          <a:p>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Керування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транспортним</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засобом</a:t>
            </a:r>
            <a:r>
              <a:rPr lang="ru-RU" dirty="0">
                <a:solidFill>
                  <a:srgbClr val="182947"/>
                </a:solidFill>
                <a:latin typeface="Proxima Nova Lt" panose="02000506030000020004" pitchFamily="2" charset="0"/>
              </a:rPr>
              <a:t> особою, яка не </a:t>
            </a:r>
            <a:r>
              <a:rPr lang="ru-RU" dirty="0" err="1">
                <a:solidFill>
                  <a:srgbClr val="182947"/>
                </a:solidFill>
                <a:latin typeface="Proxima Nova Lt" panose="02000506030000020004" pitchFamily="2" charset="0"/>
              </a:rPr>
              <a:t>має</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відповідних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документів</a:t>
            </a:r>
            <a:r>
              <a:rPr lang="ru-RU" dirty="0">
                <a:solidFill>
                  <a:srgbClr val="182947"/>
                </a:solidFill>
                <a:latin typeface="Proxima Nova Lt" panose="02000506030000020004" pitchFamily="2" charset="0"/>
              </a:rPr>
              <a:t> на право </a:t>
            </a:r>
            <a:r>
              <a:rPr lang="ru-RU" dirty="0" err="1">
                <a:solidFill>
                  <a:srgbClr val="182947"/>
                </a:solidFill>
                <a:latin typeface="Proxima Nova Lt" panose="02000506030000020004" pitchFamily="2" charset="0"/>
              </a:rPr>
              <a:t>керування</a:t>
            </a:r>
            <a:r>
              <a:rPr lang="ru-RU" dirty="0">
                <a:solidFill>
                  <a:srgbClr val="182947"/>
                </a:solidFill>
                <a:latin typeface="Proxima Nova Lt" panose="02000506030000020004" pitchFamily="2" charset="0"/>
              </a:rPr>
              <a:t> таким </a:t>
            </a:r>
            <a:r>
              <a:rPr lang="ru-RU" dirty="0" err="1">
                <a:solidFill>
                  <a:srgbClr val="182947"/>
                </a:solidFill>
                <a:latin typeface="Proxima Nova Lt" panose="02000506030000020004" pitchFamily="2" charset="0"/>
              </a:rPr>
              <a:t>транспортним</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засобом</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або</a:t>
            </a:r>
            <a:r>
              <a:rPr lang="ru-RU" dirty="0">
                <a:solidFill>
                  <a:srgbClr val="182947"/>
                </a:solidFill>
                <a:latin typeface="Proxima Nova Lt" panose="02000506030000020004" pitchFamily="2" charset="0"/>
              </a:rPr>
              <a:t> не </a:t>
            </a:r>
            <a:r>
              <a:rPr lang="ru-RU" dirty="0" err="1">
                <a:solidFill>
                  <a:srgbClr val="182947"/>
                </a:solidFill>
                <a:latin typeface="Proxima Nova Lt" panose="02000506030000020004" pitchFamily="2" charset="0"/>
              </a:rPr>
              <a:t>пред'явила</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їх</a:t>
            </a:r>
            <a:r>
              <a:rPr lang="ru-RU" dirty="0">
                <a:solidFill>
                  <a:srgbClr val="182947"/>
                </a:solidFill>
                <a:latin typeface="Proxima Nova Lt" panose="02000506030000020004" pitchFamily="2" charset="0"/>
              </a:rPr>
              <a:t> для </a:t>
            </a:r>
            <a:r>
              <a:rPr lang="ru-RU" dirty="0" err="1">
                <a:solidFill>
                  <a:srgbClr val="182947"/>
                </a:solidFill>
                <a:latin typeface="Proxima Nova Lt" panose="02000506030000020004" pitchFamily="2" charset="0"/>
              </a:rPr>
              <a:t>перевірки</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або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стосовно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якої</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встановлено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тимчасове</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обмеження</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праві</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керування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транспортними</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засобами</a:t>
            </a:r>
            <a:endParaRPr lang="uk-UA" dirty="0" smtClean="0">
              <a:solidFill>
                <a:srgbClr val="182947"/>
              </a:solidFill>
              <a:latin typeface="Proxima Nova Lt" panose="02000506030000020004" pitchFamily="2" charset="0"/>
            </a:endParaRPr>
          </a:p>
        </p:txBody>
      </p:sp>
      <p:sp>
        <p:nvSpPr>
          <p:cNvPr id="14" name="TextBox 13"/>
          <p:cNvSpPr txBox="1"/>
          <p:nvPr/>
        </p:nvSpPr>
        <p:spPr>
          <a:xfrm>
            <a:off x="225076" y="5128807"/>
            <a:ext cx="10084784" cy="923330"/>
          </a:xfrm>
          <a:prstGeom prst="rect">
            <a:avLst/>
          </a:prstGeom>
          <a:noFill/>
        </p:spPr>
        <p:txBody>
          <a:bodyPr wrap="square" rtlCol="0">
            <a:spAutoFit/>
          </a:bodyPr>
          <a:lstStyle/>
          <a:p>
            <a:r>
              <a:rPr lang="ru-RU" b="1" dirty="0" smtClean="0">
                <a:solidFill>
                  <a:srgbClr val="182947"/>
                </a:solidFill>
                <a:latin typeface="Proxima Nova Rg" panose="02000506030000020004" pitchFamily="2" charset="0"/>
              </a:rPr>
              <a:t>СТ.127 </a:t>
            </a:r>
            <a:r>
              <a:rPr lang="ru-RU" b="1" dirty="0" err="1" smtClean="0">
                <a:solidFill>
                  <a:srgbClr val="182947"/>
                </a:solidFill>
                <a:latin typeface="Proxima Nova Rg" panose="02000506030000020004" pitchFamily="2" charset="0"/>
              </a:rPr>
              <a:t>КУпАП</a:t>
            </a:r>
            <a:endParaRPr lang="ru-RU" b="1" dirty="0" smtClean="0">
              <a:solidFill>
                <a:srgbClr val="182947"/>
              </a:solidFill>
              <a:latin typeface="Proxima Nova Rg" panose="02000506030000020004" pitchFamily="2" charset="0"/>
            </a:endParaRPr>
          </a:p>
          <a:p>
            <a:r>
              <a:rPr lang="ru-RU" dirty="0" err="1">
                <a:solidFill>
                  <a:srgbClr val="182947"/>
                </a:solidFill>
                <a:latin typeface="Proxima Nova Rg" panose="02000506030000020004" pitchFamily="2" charset="0"/>
              </a:rPr>
              <a:t>Порушення</a:t>
            </a:r>
            <a:r>
              <a:rPr lang="ru-RU" dirty="0">
                <a:solidFill>
                  <a:srgbClr val="182947"/>
                </a:solidFill>
                <a:latin typeface="Proxima Nova Rg" panose="02000506030000020004" pitchFamily="2" charset="0"/>
              </a:rPr>
              <a:t> правил </a:t>
            </a:r>
            <a:r>
              <a:rPr lang="ru-RU" dirty="0" err="1">
                <a:solidFill>
                  <a:srgbClr val="182947"/>
                </a:solidFill>
                <a:latin typeface="Proxima Nova Rg" panose="02000506030000020004" pitchFamily="2" charset="0"/>
              </a:rPr>
              <a:t>дорожнього</a:t>
            </a:r>
            <a:r>
              <a:rPr lang="ru-RU" dirty="0">
                <a:solidFill>
                  <a:srgbClr val="182947"/>
                </a:solidFill>
                <a:latin typeface="Proxima Nova Rg" panose="02000506030000020004" pitchFamily="2" charset="0"/>
              </a:rPr>
              <a:t> </a:t>
            </a:r>
            <a:r>
              <a:rPr lang="ru-RU" dirty="0" err="1">
                <a:solidFill>
                  <a:srgbClr val="182947"/>
                </a:solidFill>
                <a:latin typeface="Proxima Nova Rg" panose="02000506030000020004" pitchFamily="2" charset="0"/>
              </a:rPr>
              <a:t>руху</a:t>
            </a:r>
            <a:r>
              <a:rPr lang="ru-RU" dirty="0">
                <a:solidFill>
                  <a:srgbClr val="182947"/>
                </a:solidFill>
                <a:latin typeface="Proxima Nova Rg" panose="02000506030000020004" pitchFamily="2" charset="0"/>
              </a:rPr>
              <a:t> </a:t>
            </a:r>
            <a:r>
              <a:rPr lang="ru-RU" dirty="0" err="1">
                <a:solidFill>
                  <a:srgbClr val="182947"/>
                </a:solidFill>
                <a:latin typeface="Proxima Nova Rg" panose="02000506030000020004" pitchFamily="2" charset="0"/>
              </a:rPr>
              <a:t>пішоходами</a:t>
            </a:r>
            <a:r>
              <a:rPr lang="ru-RU" dirty="0">
                <a:solidFill>
                  <a:srgbClr val="182947"/>
                </a:solidFill>
                <a:latin typeface="Proxima Nova Rg" panose="02000506030000020004" pitchFamily="2" charset="0"/>
              </a:rPr>
              <a:t>, велосипедистами та особами, </a:t>
            </a:r>
            <a:r>
              <a:rPr lang="ru-RU" dirty="0" err="1">
                <a:solidFill>
                  <a:srgbClr val="182947"/>
                </a:solidFill>
                <a:latin typeface="Proxima Nova Rg" panose="02000506030000020004" pitchFamily="2" charset="0"/>
              </a:rPr>
              <a:t>які</a:t>
            </a:r>
            <a:r>
              <a:rPr lang="ru-RU" dirty="0">
                <a:solidFill>
                  <a:srgbClr val="182947"/>
                </a:solidFill>
                <a:latin typeface="Proxima Nova Rg" panose="02000506030000020004" pitchFamily="2" charset="0"/>
              </a:rPr>
              <a:t> </a:t>
            </a:r>
            <a:r>
              <a:rPr lang="ru-RU" dirty="0" err="1">
                <a:solidFill>
                  <a:srgbClr val="182947"/>
                </a:solidFill>
                <a:latin typeface="Proxima Nova Rg" panose="02000506030000020004" pitchFamily="2" charset="0"/>
              </a:rPr>
              <a:t>керують</a:t>
            </a:r>
            <a:r>
              <a:rPr lang="ru-RU" dirty="0">
                <a:solidFill>
                  <a:srgbClr val="182947"/>
                </a:solidFill>
                <a:latin typeface="Proxima Nova Rg" panose="02000506030000020004" pitchFamily="2" charset="0"/>
              </a:rPr>
              <a:t> </a:t>
            </a:r>
            <a:r>
              <a:rPr lang="ru-RU" dirty="0" err="1">
                <a:solidFill>
                  <a:srgbClr val="182947"/>
                </a:solidFill>
                <a:latin typeface="Proxima Nova Rg" panose="02000506030000020004" pitchFamily="2" charset="0"/>
              </a:rPr>
              <a:t>гужовим</a:t>
            </a:r>
            <a:r>
              <a:rPr lang="ru-RU" dirty="0">
                <a:solidFill>
                  <a:srgbClr val="182947"/>
                </a:solidFill>
                <a:latin typeface="Proxima Nova Rg" panose="02000506030000020004" pitchFamily="2" charset="0"/>
              </a:rPr>
              <a:t> транспортом, і </a:t>
            </a:r>
            <a:r>
              <a:rPr lang="ru-RU" dirty="0" err="1">
                <a:solidFill>
                  <a:srgbClr val="182947"/>
                </a:solidFill>
                <a:latin typeface="Proxima Nova Rg" panose="02000506030000020004" pitchFamily="2" charset="0"/>
              </a:rPr>
              <a:t>погоничами</a:t>
            </a:r>
            <a:r>
              <a:rPr lang="ru-RU" dirty="0">
                <a:solidFill>
                  <a:srgbClr val="182947"/>
                </a:solidFill>
                <a:latin typeface="Proxima Nova Rg" panose="02000506030000020004" pitchFamily="2" charset="0"/>
              </a:rPr>
              <a:t> </a:t>
            </a:r>
            <a:r>
              <a:rPr lang="ru-RU" dirty="0" err="1">
                <a:solidFill>
                  <a:srgbClr val="182947"/>
                </a:solidFill>
                <a:latin typeface="Proxima Nova Rg" panose="02000506030000020004" pitchFamily="2" charset="0"/>
              </a:rPr>
              <a:t>тварин</a:t>
            </a:r>
            <a:endParaRPr lang="ru-RU" dirty="0" smtClean="0">
              <a:solidFill>
                <a:srgbClr val="182947"/>
              </a:solidFill>
              <a:latin typeface="Proxima Nova Rg" panose="02000506030000020004" pitchFamily="2" charset="0"/>
            </a:endParaRP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89637" y="1855302"/>
            <a:ext cx="722816" cy="722816"/>
          </a:xfrm>
          <a:prstGeom prst="rect">
            <a:avLst/>
          </a:prstGeom>
        </p:spPr>
      </p:pic>
      <p:sp>
        <p:nvSpPr>
          <p:cNvPr id="9" name="TextBox 8"/>
          <p:cNvSpPr txBox="1"/>
          <p:nvPr/>
        </p:nvSpPr>
        <p:spPr>
          <a:xfrm>
            <a:off x="10989637" y="4081119"/>
            <a:ext cx="963313" cy="523220"/>
          </a:xfrm>
          <a:prstGeom prst="rect">
            <a:avLst/>
          </a:prstGeom>
          <a:noFill/>
        </p:spPr>
        <p:txBody>
          <a:bodyPr wrap="square" rtlCol="0">
            <a:spAutoFit/>
          </a:bodyPr>
          <a:lstStyle/>
          <a:p>
            <a:r>
              <a:rPr lang="ru-RU" sz="2800" dirty="0">
                <a:latin typeface="Times New Roman" panose="02020603050405020304" pitchFamily="18" charset="0"/>
                <a:cs typeface="Times New Roman" panose="02020603050405020304" pitchFamily="18" charset="0"/>
              </a:rPr>
              <a:t>2</a:t>
            </a:r>
          </a:p>
        </p:txBody>
      </p:sp>
      <p:sp>
        <p:nvSpPr>
          <p:cNvPr id="10" name="TextBox 9"/>
          <p:cNvSpPr txBox="1"/>
          <p:nvPr/>
        </p:nvSpPr>
        <p:spPr>
          <a:xfrm>
            <a:off x="10962630" y="3086882"/>
            <a:ext cx="890046" cy="523220"/>
          </a:xfrm>
          <a:prstGeom prst="rect">
            <a:avLst/>
          </a:prstGeom>
          <a:noFill/>
        </p:spPr>
        <p:txBody>
          <a:bodyPr wrap="square" rtlCol="0">
            <a:spAutoFit/>
          </a:bodyPr>
          <a:lstStyle/>
          <a:p>
            <a:r>
              <a:rPr lang="ru-RU" sz="2800" dirty="0" smtClean="0">
                <a:latin typeface="Times New Roman" panose="02020603050405020304" pitchFamily="18" charset="0"/>
                <a:cs typeface="Times New Roman" panose="02020603050405020304" pitchFamily="18" charset="0"/>
              </a:rPr>
              <a:t>28</a:t>
            </a:r>
            <a:endParaRPr lang="ru-RU" sz="2800" dirty="0">
              <a:latin typeface="Times New Roman" panose="02020603050405020304" pitchFamily="18" charset="0"/>
              <a:cs typeface="Times New Roman" panose="02020603050405020304" pitchFamily="18" charset="0"/>
            </a:endParaRPr>
          </a:p>
        </p:txBody>
      </p:sp>
      <p:sp>
        <p:nvSpPr>
          <p:cNvPr id="11" name="TextBox 10"/>
          <p:cNvSpPr txBox="1"/>
          <p:nvPr/>
        </p:nvSpPr>
        <p:spPr>
          <a:xfrm>
            <a:off x="10989637" y="5406390"/>
            <a:ext cx="863039" cy="523220"/>
          </a:xfrm>
          <a:prstGeom prst="rect">
            <a:avLst/>
          </a:prstGeom>
          <a:noFill/>
        </p:spPr>
        <p:txBody>
          <a:bodyPr wrap="square" rtlCol="0">
            <a:spAutoFit/>
          </a:bodyPr>
          <a:lstStyle/>
          <a:p>
            <a:r>
              <a:rPr lang="ru-RU" sz="2800" dirty="0">
                <a:latin typeface="Times New Roman" panose="02020603050405020304" pitchFamily="18" charset="0"/>
                <a:cs typeface="Times New Roman" panose="02020603050405020304" pitchFamily="18" charset="0"/>
              </a:rPr>
              <a:t>6</a:t>
            </a:r>
          </a:p>
        </p:txBody>
      </p:sp>
    </p:spTree>
    <p:extLst>
      <p:ext uri="{BB962C8B-B14F-4D97-AF65-F5344CB8AC3E}">
        <p14:creationId xmlns:p14="http://schemas.microsoft.com/office/powerpoint/2010/main" val="62279685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1"/>
            <a:ext cx="12192074" cy="6857960"/>
          </a:xfrm>
          <a:prstGeom prst="rect">
            <a:avLst/>
          </a:prstGeom>
        </p:spPr>
      </p:pic>
      <p:pic>
        <p:nvPicPr>
          <p:cNvPr id="3" name="Рисунок 2"/>
          <p:cNvPicPr>
            <a:picLocks noChangeAspect="1"/>
          </p:cNvPicPr>
          <p:nvPr/>
        </p:nvPicPr>
        <p:blipFill>
          <a:blip r:embed="rId3"/>
          <a:stretch>
            <a:fillRect/>
          </a:stretch>
        </p:blipFill>
        <p:spPr>
          <a:xfrm>
            <a:off x="251322" y="515284"/>
            <a:ext cx="7907197" cy="749873"/>
          </a:xfrm>
          <a:prstGeom prst="rect">
            <a:avLst/>
          </a:prstGeom>
        </p:spPr>
      </p:pic>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2365"/>
            <a:ext cx="12192073" cy="6857960"/>
          </a:xfrm>
          <a:prstGeom prst="rect">
            <a:avLst/>
          </a:prstGeom>
        </p:spPr>
      </p:pic>
      <p:sp>
        <p:nvSpPr>
          <p:cNvPr id="6" name="Прямоугольник 5"/>
          <p:cNvSpPr/>
          <p:nvPr/>
        </p:nvSpPr>
        <p:spPr>
          <a:xfrm>
            <a:off x="6176786" y="1851134"/>
            <a:ext cx="4751622" cy="523220"/>
          </a:xfrm>
          <a:prstGeom prst="rect">
            <a:avLst/>
          </a:prstGeom>
        </p:spPr>
        <p:txBody>
          <a:bodyPr wrap="none">
            <a:spAutoFit/>
          </a:bodyPr>
          <a:lstStyle/>
          <a:p>
            <a:r>
              <a:rPr lang="uk-UA" sz="2800" dirty="0">
                <a:solidFill>
                  <a:srgbClr val="182947"/>
                </a:solidFill>
                <a:latin typeface="Proxima Nova Lt" panose="02000506030000020004" pitchFamily="2" charset="0"/>
              </a:rPr>
              <a:t>у </a:t>
            </a:r>
            <a:r>
              <a:rPr lang="uk-UA" sz="2800" dirty="0" smtClean="0">
                <a:solidFill>
                  <a:srgbClr val="182947"/>
                </a:solidFill>
                <a:latin typeface="Proxima Nova Lt" panose="02000506030000020004" pitchFamily="2" charset="0"/>
              </a:rPr>
              <a:t>сфері дозвільної системи</a:t>
            </a:r>
            <a:endParaRPr lang="uk-UA" sz="2800" dirty="0">
              <a:solidFill>
                <a:srgbClr val="182947"/>
              </a:solidFill>
              <a:latin typeface="Proxima Nova Lt" panose="02000506030000020004" pitchFamily="2" charset="0"/>
            </a:endParaRPr>
          </a:p>
        </p:txBody>
      </p:sp>
      <p:cxnSp>
        <p:nvCxnSpPr>
          <p:cNvPr id="7" name="Прямая соединительная линия 6"/>
          <p:cNvCxnSpPr/>
          <p:nvPr/>
        </p:nvCxnSpPr>
        <p:spPr>
          <a:xfrm flipV="1">
            <a:off x="6176786" y="2385926"/>
            <a:ext cx="4657385" cy="2128"/>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9482" y="2867547"/>
            <a:ext cx="3225297" cy="3225297"/>
          </a:xfrm>
          <a:prstGeom prst="rect">
            <a:avLst/>
          </a:prstGeom>
        </p:spPr>
      </p:pic>
      <p:sp>
        <p:nvSpPr>
          <p:cNvPr id="9" name="TextBox 8"/>
          <p:cNvSpPr txBox="1"/>
          <p:nvPr/>
        </p:nvSpPr>
        <p:spPr>
          <a:xfrm>
            <a:off x="729483" y="1864834"/>
            <a:ext cx="4900701"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Перевірено власників зброї</a:t>
            </a:r>
          </a:p>
        </p:txBody>
      </p:sp>
      <p:sp>
        <p:nvSpPr>
          <p:cNvPr id="13" name="TextBox 12"/>
          <p:cNvSpPr txBox="1"/>
          <p:nvPr/>
        </p:nvSpPr>
        <p:spPr>
          <a:xfrm>
            <a:off x="8158519" y="3475326"/>
            <a:ext cx="1747481" cy="1569660"/>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uk-UA" sz="9600" dirty="0" smtClean="0">
                <a:solidFill>
                  <a:srgbClr val="FFC000"/>
                </a:solidFill>
                <a:latin typeface="Proxima Nova Rg" panose="02000506030000020004" pitchFamily="2" charset="0"/>
              </a:rPr>
              <a:t>12</a:t>
            </a:r>
            <a:endParaRPr lang="uk-UA" sz="9600" dirty="0">
              <a:solidFill>
                <a:srgbClr val="FFC000"/>
              </a:solidFill>
              <a:latin typeface="Proxima Nova Rg" panose="02000506030000020004" pitchFamily="2" charset="0"/>
            </a:endParaRPr>
          </a:p>
        </p:txBody>
      </p:sp>
      <p:sp>
        <p:nvSpPr>
          <p:cNvPr id="19" name="TextBox 18"/>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Tree>
    <p:extLst>
      <p:ext uri="{BB962C8B-B14F-4D97-AF65-F5344CB8AC3E}">
        <p14:creationId xmlns:p14="http://schemas.microsoft.com/office/powerpoint/2010/main" val="2968704698"/>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7919"/>
          </a:xfrm>
          <a:prstGeom prst="rect">
            <a:avLst/>
          </a:prstGeom>
        </p:spPr>
      </p:pic>
      <p:sp>
        <p:nvSpPr>
          <p:cNvPr id="4" name="TextBox 3"/>
          <p:cNvSpPr txBox="1"/>
          <p:nvPr/>
        </p:nvSpPr>
        <p:spPr>
          <a:xfrm>
            <a:off x="228600" y="428274"/>
            <a:ext cx="6308137" cy="954107"/>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КРИМІНАЛЬНІ ПРАВОПОРУШЕННЯ</a:t>
            </a:r>
          </a:p>
          <a:p>
            <a:endParaRPr lang="uk-UA" sz="2800" dirty="0">
              <a:solidFill>
                <a:schemeClr val="bg1"/>
              </a:solidFill>
              <a:latin typeface="Proxima Nova Rg" panose="02000506030000020004" pitchFamily="2" charset="0"/>
            </a:endParaRPr>
          </a:p>
        </p:txBody>
      </p:sp>
      <p:sp>
        <p:nvSpPr>
          <p:cNvPr id="14" name="Полилиния 13"/>
          <p:cNvSpPr/>
          <p:nvPr/>
        </p:nvSpPr>
        <p:spPr>
          <a:xfrm>
            <a:off x="1658844" y="3080238"/>
            <a:ext cx="801399" cy="1628647"/>
          </a:xfrm>
          <a:custGeom>
            <a:avLst/>
            <a:gdLst>
              <a:gd name="connsiteX0" fmla="*/ 118014 w 727833"/>
              <a:gd name="connsiteY0" fmla="*/ 575483 h 1464327"/>
              <a:gd name="connsiteX1" fmla="*/ 118014 w 727833"/>
              <a:gd name="connsiteY1" fmla="*/ 741655 h 1464327"/>
              <a:gd name="connsiteX2" fmla="*/ 130377 w 727833"/>
              <a:gd name="connsiteY2" fmla="*/ 738514 h 1464327"/>
              <a:gd name="connsiteX3" fmla="*/ 135000 w 727833"/>
              <a:gd name="connsiteY3" fmla="*/ 739689 h 1464327"/>
              <a:gd name="connsiteX4" fmla="*/ 135574 w 727833"/>
              <a:gd name="connsiteY4" fmla="*/ 575483 h 1464327"/>
              <a:gd name="connsiteX5" fmla="*/ 387816 w 727833"/>
              <a:gd name="connsiteY5" fmla="*/ 442310 h 1464327"/>
              <a:gd name="connsiteX6" fmla="*/ 387816 w 727833"/>
              <a:gd name="connsiteY6" fmla="*/ 465088 h 1464327"/>
              <a:gd name="connsiteX7" fmla="*/ 398557 w 727833"/>
              <a:gd name="connsiteY7" fmla="*/ 470784 h 1464327"/>
              <a:gd name="connsiteX8" fmla="*/ 409298 w 727833"/>
              <a:gd name="connsiteY8" fmla="*/ 465089 h 1464327"/>
              <a:gd name="connsiteX9" fmla="*/ 409298 w 727833"/>
              <a:gd name="connsiteY9" fmla="*/ 442310 h 1464327"/>
              <a:gd name="connsiteX10" fmla="*/ 164580 w 727833"/>
              <a:gd name="connsiteY10" fmla="*/ 434821 h 1464327"/>
              <a:gd name="connsiteX11" fmla="*/ 164580 w 727833"/>
              <a:gd name="connsiteY11" fmla="*/ 446632 h 1464327"/>
              <a:gd name="connsiteX12" fmla="*/ 257063 w 727833"/>
              <a:gd name="connsiteY12" fmla="*/ 446632 h 1464327"/>
              <a:gd name="connsiteX13" fmla="*/ 257063 w 727833"/>
              <a:gd name="connsiteY13" fmla="*/ 434821 h 1464327"/>
              <a:gd name="connsiteX14" fmla="*/ 399619 w 727833"/>
              <a:gd name="connsiteY14" fmla="*/ 424031 h 1464327"/>
              <a:gd name="connsiteX15" fmla="*/ 409474 w 727833"/>
              <a:gd name="connsiteY15" fmla="*/ 432471 h 1464327"/>
              <a:gd name="connsiteX16" fmla="*/ 424871 w 727833"/>
              <a:gd name="connsiteY16" fmla="*/ 432471 h 1464327"/>
              <a:gd name="connsiteX17" fmla="*/ 424871 w 727833"/>
              <a:gd name="connsiteY17" fmla="*/ 445658 h 1464327"/>
              <a:gd name="connsiteX18" fmla="*/ 436809 w 727833"/>
              <a:gd name="connsiteY18" fmla="*/ 455881 h 1464327"/>
              <a:gd name="connsiteX19" fmla="*/ 424871 w 727833"/>
              <a:gd name="connsiteY19" fmla="*/ 466104 h 1464327"/>
              <a:gd name="connsiteX20" fmla="*/ 424871 w 727833"/>
              <a:gd name="connsiteY20" fmla="*/ 477513 h 1464327"/>
              <a:gd name="connsiteX21" fmla="*/ 411550 w 727833"/>
              <a:gd name="connsiteY21" fmla="*/ 477513 h 1464327"/>
              <a:gd name="connsiteX22" fmla="*/ 399621 w 727833"/>
              <a:gd name="connsiteY22" fmla="*/ 487730 h 1464327"/>
              <a:gd name="connsiteX23" fmla="*/ 387689 w 727833"/>
              <a:gd name="connsiteY23" fmla="*/ 477513 h 1464327"/>
              <a:gd name="connsiteX24" fmla="*/ 372278 w 727833"/>
              <a:gd name="connsiteY24" fmla="*/ 477513 h 1464327"/>
              <a:gd name="connsiteX25" fmla="*/ 372278 w 727833"/>
              <a:gd name="connsiteY25" fmla="*/ 464314 h 1464327"/>
              <a:gd name="connsiteX26" fmla="*/ 362431 w 727833"/>
              <a:gd name="connsiteY26" fmla="*/ 455880 h 1464327"/>
              <a:gd name="connsiteX27" fmla="*/ 372278 w 727833"/>
              <a:gd name="connsiteY27" fmla="*/ 447447 h 1464327"/>
              <a:gd name="connsiteX28" fmla="*/ 372278 w 727833"/>
              <a:gd name="connsiteY28" fmla="*/ 432471 h 1464327"/>
              <a:gd name="connsiteX29" fmla="*/ 389766 w 727833"/>
              <a:gd name="connsiteY29" fmla="*/ 432471 h 1464327"/>
              <a:gd name="connsiteX30" fmla="*/ 399676 w 727833"/>
              <a:gd name="connsiteY30" fmla="*/ 408434 h 1464327"/>
              <a:gd name="connsiteX31" fmla="*/ 356096 w 727833"/>
              <a:gd name="connsiteY31" fmla="*/ 455870 h 1464327"/>
              <a:gd name="connsiteX32" fmla="*/ 399676 w 727833"/>
              <a:gd name="connsiteY32" fmla="*/ 503305 h 1464327"/>
              <a:gd name="connsiteX33" fmla="*/ 443258 w 727833"/>
              <a:gd name="connsiteY33" fmla="*/ 455870 h 1464327"/>
              <a:gd name="connsiteX34" fmla="*/ 399676 w 727833"/>
              <a:gd name="connsiteY34" fmla="*/ 408434 h 1464327"/>
              <a:gd name="connsiteX35" fmla="*/ 495842 w 727833"/>
              <a:gd name="connsiteY35" fmla="*/ 337647 h 1464327"/>
              <a:gd name="connsiteX36" fmla="*/ 556394 w 727833"/>
              <a:gd name="connsiteY36" fmla="*/ 376120 h 1464327"/>
              <a:gd name="connsiteX37" fmla="*/ 598674 w 727833"/>
              <a:gd name="connsiteY37" fmla="*/ 449097 h 1464327"/>
              <a:gd name="connsiteX38" fmla="*/ 722728 w 727833"/>
              <a:gd name="connsiteY38" fmla="*/ 663221 h 1464327"/>
              <a:gd name="connsiteX39" fmla="*/ 695652 w 727833"/>
              <a:gd name="connsiteY39" fmla="*/ 732372 h 1464327"/>
              <a:gd name="connsiteX40" fmla="*/ 622192 w 727833"/>
              <a:gd name="connsiteY40" fmla="*/ 721467 h 1464327"/>
              <a:gd name="connsiteX41" fmla="*/ 513783 w 727833"/>
              <a:gd name="connsiteY41" fmla="*/ 534349 h 1464327"/>
              <a:gd name="connsiteX42" fmla="*/ 513282 w 727833"/>
              <a:gd name="connsiteY42" fmla="*/ 534640 h 1464327"/>
              <a:gd name="connsiteX43" fmla="*/ 473784 w 727833"/>
              <a:gd name="connsiteY43" fmla="*/ 466465 h 1464327"/>
              <a:gd name="connsiteX44" fmla="*/ 473784 w 727833"/>
              <a:gd name="connsiteY44" fmla="*/ 758328 h 1464327"/>
              <a:gd name="connsiteX45" fmla="*/ 350533 w 727833"/>
              <a:gd name="connsiteY45" fmla="*/ 778394 h 1464327"/>
              <a:gd name="connsiteX46" fmla="*/ 344198 w 727833"/>
              <a:gd name="connsiteY46" fmla="*/ 767544 h 1464327"/>
              <a:gd name="connsiteX47" fmla="*/ 265541 w 727833"/>
              <a:gd name="connsiteY47" fmla="*/ 767544 h 1464327"/>
              <a:gd name="connsiteX48" fmla="*/ 258748 w 727833"/>
              <a:gd name="connsiteY48" fmla="*/ 779179 h 1464327"/>
              <a:gd name="connsiteX49" fmla="*/ 175345 w 727833"/>
              <a:gd name="connsiteY49" fmla="*/ 765600 h 1464327"/>
              <a:gd name="connsiteX50" fmla="*/ 185447 w 727833"/>
              <a:gd name="connsiteY50" fmla="*/ 784462 h 1464327"/>
              <a:gd name="connsiteX51" fmla="*/ 186146 w 727833"/>
              <a:gd name="connsiteY51" fmla="*/ 788814 h 1464327"/>
              <a:gd name="connsiteX52" fmla="*/ 257021 w 727833"/>
              <a:gd name="connsiteY52" fmla="*/ 800353 h 1464327"/>
              <a:gd name="connsiteX53" fmla="*/ 257768 w 727833"/>
              <a:gd name="connsiteY53" fmla="*/ 796988 h 1464327"/>
              <a:gd name="connsiteX54" fmla="*/ 265541 w 727833"/>
              <a:gd name="connsiteY54" fmla="*/ 810301 h 1464327"/>
              <a:gd name="connsiteX55" fmla="*/ 344198 w 727833"/>
              <a:gd name="connsiteY55" fmla="*/ 810301 h 1464327"/>
              <a:gd name="connsiteX56" fmla="*/ 352250 w 727833"/>
              <a:gd name="connsiteY56" fmla="*/ 796510 h 1464327"/>
              <a:gd name="connsiteX57" fmla="*/ 352906 w 727833"/>
              <a:gd name="connsiteY57" fmla="*/ 799464 h 1464327"/>
              <a:gd name="connsiteX58" fmla="*/ 473784 w 727833"/>
              <a:gd name="connsiteY58" fmla="*/ 779784 h 1464327"/>
              <a:gd name="connsiteX59" fmla="*/ 473784 w 727833"/>
              <a:gd name="connsiteY59" fmla="*/ 873858 h 1464327"/>
              <a:gd name="connsiteX60" fmla="*/ 471944 w 727833"/>
              <a:gd name="connsiteY60" fmla="*/ 1401165 h 1464327"/>
              <a:gd name="connsiteX61" fmla="*/ 398193 w 727833"/>
              <a:gd name="connsiteY61" fmla="*/ 1464327 h 1464327"/>
              <a:gd name="connsiteX62" fmla="*/ 324443 w 727833"/>
              <a:gd name="connsiteY62" fmla="*/ 1401165 h 1464327"/>
              <a:gd name="connsiteX63" fmla="*/ 324443 w 727833"/>
              <a:gd name="connsiteY63" fmla="*/ 896349 h 1464327"/>
              <a:gd name="connsiteX64" fmla="*/ 280192 w 727833"/>
              <a:gd name="connsiteY64" fmla="*/ 896349 h 1464327"/>
              <a:gd name="connsiteX65" fmla="*/ 280192 w 727833"/>
              <a:gd name="connsiteY65" fmla="*/ 1401164 h 1464327"/>
              <a:gd name="connsiteX66" fmla="*/ 206442 w 727833"/>
              <a:gd name="connsiteY66" fmla="*/ 1464327 h 1464327"/>
              <a:gd name="connsiteX67" fmla="*/ 132691 w 727833"/>
              <a:gd name="connsiteY67" fmla="*/ 1401164 h 1464327"/>
              <a:gd name="connsiteX68" fmla="*/ 134483 w 727833"/>
              <a:gd name="connsiteY68" fmla="*/ 887935 h 1464327"/>
              <a:gd name="connsiteX69" fmla="*/ 130377 w 727833"/>
              <a:gd name="connsiteY69" fmla="*/ 888978 h 1464327"/>
              <a:gd name="connsiteX70" fmla="*/ 88116 w 727833"/>
              <a:gd name="connsiteY70" fmla="*/ 866943 h 1464327"/>
              <a:gd name="connsiteX71" fmla="*/ 83123 w 727833"/>
              <a:gd name="connsiteY71" fmla="*/ 857621 h 1464327"/>
              <a:gd name="connsiteX72" fmla="*/ 81976 w 727833"/>
              <a:gd name="connsiteY72" fmla="*/ 858284 h 1464327"/>
              <a:gd name="connsiteX73" fmla="*/ 59008 w 727833"/>
              <a:gd name="connsiteY73" fmla="*/ 862255 h 1464327"/>
              <a:gd name="connsiteX74" fmla="*/ 0 w 727833"/>
              <a:gd name="connsiteY74" fmla="*/ 811719 h 1464327"/>
              <a:gd name="connsiteX75" fmla="*/ 0 w 727833"/>
              <a:gd name="connsiteY75" fmla="*/ 575483 h 1464327"/>
              <a:gd name="connsiteX76" fmla="*/ 0 w 727833"/>
              <a:gd name="connsiteY76" fmla="*/ 449256 h 1464327"/>
              <a:gd name="connsiteX77" fmla="*/ 114807 w 727833"/>
              <a:gd name="connsiteY77" fmla="*/ 350932 h 1464327"/>
              <a:gd name="connsiteX78" fmla="*/ 423840 w 727833"/>
              <a:gd name="connsiteY78" fmla="*/ 350932 h 1464327"/>
              <a:gd name="connsiteX79" fmla="*/ 455085 w 727833"/>
              <a:gd name="connsiteY79" fmla="*/ 338968 h 1464327"/>
              <a:gd name="connsiteX80" fmla="*/ 495842 w 727833"/>
              <a:gd name="connsiteY80" fmla="*/ 337647 h 1464327"/>
              <a:gd name="connsiteX81" fmla="*/ 421943 w 727833"/>
              <a:gd name="connsiteY81" fmla="*/ 146317 h 1464327"/>
              <a:gd name="connsiteX82" fmla="*/ 432544 w 727833"/>
              <a:gd name="connsiteY82" fmla="*/ 159781 h 1464327"/>
              <a:gd name="connsiteX83" fmla="*/ 443404 w 727833"/>
              <a:gd name="connsiteY83" fmla="*/ 205854 h 1464327"/>
              <a:gd name="connsiteX84" fmla="*/ 305199 w 727833"/>
              <a:gd name="connsiteY84" fmla="*/ 324216 h 1464327"/>
              <a:gd name="connsiteX85" fmla="*/ 166995 w 727833"/>
              <a:gd name="connsiteY85" fmla="*/ 205854 h 1464327"/>
              <a:gd name="connsiteX86" fmla="*/ 177856 w 727833"/>
              <a:gd name="connsiteY86" fmla="*/ 159781 h 1464327"/>
              <a:gd name="connsiteX87" fmla="*/ 188023 w 727833"/>
              <a:gd name="connsiteY87" fmla="*/ 146866 h 1464327"/>
              <a:gd name="connsiteX88" fmla="*/ 196467 w 727833"/>
              <a:gd name="connsiteY88" fmla="*/ 156415 h 1464327"/>
              <a:gd name="connsiteX89" fmla="*/ 304740 w 727833"/>
              <a:gd name="connsiteY89" fmla="*/ 191446 h 1464327"/>
              <a:gd name="connsiteX90" fmla="*/ 413013 w 727833"/>
              <a:gd name="connsiteY90" fmla="*/ 156415 h 1464327"/>
              <a:gd name="connsiteX91" fmla="*/ 292743 w 727833"/>
              <a:gd name="connsiteY91" fmla="*/ 44660 h 1464327"/>
              <a:gd name="connsiteX92" fmla="*/ 317616 w 727833"/>
              <a:gd name="connsiteY92" fmla="*/ 44660 h 1464327"/>
              <a:gd name="connsiteX93" fmla="*/ 317617 w 727833"/>
              <a:gd name="connsiteY93" fmla="*/ 71034 h 1464327"/>
              <a:gd name="connsiteX94" fmla="*/ 305179 w 727833"/>
              <a:gd name="connsiteY94" fmla="*/ 77627 h 1464327"/>
              <a:gd name="connsiteX95" fmla="*/ 292743 w 727833"/>
              <a:gd name="connsiteY95" fmla="*/ 71034 h 1464327"/>
              <a:gd name="connsiteX96" fmla="*/ 306410 w 727833"/>
              <a:gd name="connsiteY96" fmla="*/ 23496 h 1464327"/>
              <a:gd name="connsiteX97" fmla="*/ 295000 w 727833"/>
              <a:gd name="connsiteY97" fmla="*/ 33267 h 1464327"/>
              <a:gd name="connsiteX98" fmla="*/ 274752 w 727833"/>
              <a:gd name="connsiteY98" fmla="*/ 33267 h 1464327"/>
              <a:gd name="connsiteX99" fmla="*/ 274752 w 727833"/>
              <a:gd name="connsiteY99" fmla="*/ 50608 h 1464327"/>
              <a:gd name="connsiteX100" fmla="*/ 263351 w 727833"/>
              <a:gd name="connsiteY100" fmla="*/ 60372 h 1464327"/>
              <a:gd name="connsiteX101" fmla="*/ 274752 w 727833"/>
              <a:gd name="connsiteY101" fmla="*/ 70137 h 1464327"/>
              <a:gd name="connsiteX102" fmla="*/ 274752 w 727833"/>
              <a:gd name="connsiteY102" fmla="*/ 85419 h 1464327"/>
              <a:gd name="connsiteX103" fmla="*/ 292596 w 727833"/>
              <a:gd name="connsiteY103" fmla="*/ 85419 h 1464327"/>
              <a:gd name="connsiteX104" fmla="*/ 296726 w 727833"/>
              <a:gd name="connsiteY104" fmla="*/ 88955 h 1464327"/>
              <a:gd name="connsiteX105" fmla="*/ 305020 w 727833"/>
              <a:gd name="connsiteY105" fmla="*/ 87521 h 1464327"/>
              <a:gd name="connsiteX106" fmla="*/ 305179 w 727833"/>
              <a:gd name="connsiteY106" fmla="*/ 87605 h 1464327"/>
              <a:gd name="connsiteX107" fmla="*/ 305347 w 727833"/>
              <a:gd name="connsiteY107" fmla="*/ 87515 h 1464327"/>
              <a:gd name="connsiteX108" fmla="*/ 315688 w 727833"/>
              <a:gd name="connsiteY108" fmla="*/ 89303 h 1464327"/>
              <a:gd name="connsiteX109" fmla="*/ 320223 w 727833"/>
              <a:gd name="connsiteY109" fmla="*/ 85419 h 1464327"/>
              <a:gd name="connsiteX110" fmla="*/ 335647 w 727833"/>
              <a:gd name="connsiteY110" fmla="*/ 85419 h 1464327"/>
              <a:gd name="connsiteX111" fmla="*/ 335647 w 727833"/>
              <a:gd name="connsiteY111" fmla="*/ 72210 h 1464327"/>
              <a:gd name="connsiteX112" fmla="*/ 349468 w 727833"/>
              <a:gd name="connsiteY112" fmla="*/ 60372 h 1464327"/>
              <a:gd name="connsiteX113" fmla="*/ 335647 w 727833"/>
              <a:gd name="connsiteY113" fmla="*/ 48535 h 1464327"/>
              <a:gd name="connsiteX114" fmla="*/ 335646 w 727833"/>
              <a:gd name="connsiteY114" fmla="*/ 33267 h 1464327"/>
              <a:gd name="connsiteX115" fmla="*/ 317819 w 727833"/>
              <a:gd name="connsiteY115" fmla="*/ 33267 h 1464327"/>
              <a:gd name="connsiteX116" fmla="*/ 305201 w 727833"/>
              <a:gd name="connsiteY116" fmla="*/ 0 h 1464327"/>
              <a:gd name="connsiteX117" fmla="*/ 415143 w 727833"/>
              <a:gd name="connsiteY117" fmla="*/ 34730 h 1464327"/>
              <a:gd name="connsiteX118" fmla="*/ 432968 w 727833"/>
              <a:gd name="connsiteY118" fmla="*/ 39408 h 1464327"/>
              <a:gd name="connsiteX119" fmla="*/ 443704 w 727833"/>
              <a:gd name="connsiteY119" fmla="*/ 41263 h 1464327"/>
              <a:gd name="connsiteX120" fmla="*/ 467133 w 727833"/>
              <a:gd name="connsiteY120" fmla="*/ 71535 h 1464327"/>
              <a:gd name="connsiteX121" fmla="*/ 443704 w 727833"/>
              <a:gd name="connsiteY121" fmla="*/ 101807 h 1464327"/>
              <a:gd name="connsiteX122" fmla="*/ 435990 w 727833"/>
              <a:gd name="connsiteY122" fmla="*/ 103140 h 1464327"/>
              <a:gd name="connsiteX123" fmla="*/ 425056 w 727833"/>
              <a:gd name="connsiteY123" fmla="*/ 114552 h 1464327"/>
              <a:gd name="connsiteX124" fmla="*/ 427607 w 727833"/>
              <a:gd name="connsiteY124" fmla="*/ 114552 h 1464327"/>
              <a:gd name="connsiteX125" fmla="*/ 426039 w 727833"/>
              <a:gd name="connsiteY125" fmla="*/ 119882 h 1464327"/>
              <a:gd name="connsiteX126" fmla="*/ 304768 w 727833"/>
              <a:gd name="connsiteY126" fmla="*/ 175030 h 1464327"/>
              <a:gd name="connsiteX127" fmla="*/ 183499 w 727833"/>
              <a:gd name="connsiteY127" fmla="*/ 119882 h 1464327"/>
              <a:gd name="connsiteX128" fmla="*/ 181930 w 727833"/>
              <a:gd name="connsiteY128" fmla="*/ 114552 h 1464327"/>
              <a:gd name="connsiteX129" fmla="*/ 184482 w 727833"/>
              <a:gd name="connsiteY129" fmla="*/ 114552 h 1464327"/>
              <a:gd name="connsiteX130" fmla="*/ 173377 w 727833"/>
              <a:gd name="connsiteY130" fmla="*/ 102961 h 1464327"/>
              <a:gd name="connsiteX131" fmla="*/ 166696 w 727833"/>
              <a:gd name="connsiteY131" fmla="*/ 101807 h 1464327"/>
              <a:gd name="connsiteX132" fmla="*/ 146281 w 727833"/>
              <a:gd name="connsiteY132" fmla="*/ 84323 h 1464327"/>
              <a:gd name="connsiteX133" fmla="*/ 143267 w 727833"/>
              <a:gd name="connsiteY133" fmla="*/ 71535 h 1464327"/>
              <a:gd name="connsiteX134" fmla="*/ 166696 w 727833"/>
              <a:gd name="connsiteY134" fmla="*/ 41263 h 1464327"/>
              <a:gd name="connsiteX135" fmla="*/ 177436 w 727833"/>
              <a:gd name="connsiteY135" fmla="*/ 39407 h 1464327"/>
              <a:gd name="connsiteX136" fmla="*/ 195264 w 727833"/>
              <a:gd name="connsiteY136" fmla="*/ 34729 h 146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727833" h="1464327">
                <a:moveTo>
                  <a:pt x="118014" y="575483"/>
                </a:moveTo>
                <a:lnTo>
                  <a:pt x="118014" y="741655"/>
                </a:lnTo>
                <a:lnTo>
                  <a:pt x="130377" y="738514"/>
                </a:lnTo>
                <a:lnTo>
                  <a:pt x="135000" y="739689"/>
                </a:lnTo>
                <a:lnTo>
                  <a:pt x="135574" y="575483"/>
                </a:lnTo>
                <a:close/>
                <a:moveTo>
                  <a:pt x="387816" y="442310"/>
                </a:moveTo>
                <a:lnTo>
                  <a:pt x="387816" y="465088"/>
                </a:lnTo>
                <a:lnTo>
                  <a:pt x="398557" y="470784"/>
                </a:lnTo>
                <a:lnTo>
                  <a:pt x="409298" y="465089"/>
                </a:lnTo>
                <a:lnTo>
                  <a:pt x="409298" y="442310"/>
                </a:lnTo>
                <a:close/>
                <a:moveTo>
                  <a:pt x="164580" y="434821"/>
                </a:moveTo>
                <a:lnTo>
                  <a:pt x="164580" y="446632"/>
                </a:lnTo>
                <a:lnTo>
                  <a:pt x="257063" y="446632"/>
                </a:lnTo>
                <a:lnTo>
                  <a:pt x="257063" y="434821"/>
                </a:lnTo>
                <a:close/>
                <a:moveTo>
                  <a:pt x="399619" y="424031"/>
                </a:moveTo>
                <a:lnTo>
                  <a:pt x="409474" y="432471"/>
                </a:lnTo>
                <a:lnTo>
                  <a:pt x="424871" y="432471"/>
                </a:lnTo>
                <a:lnTo>
                  <a:pt x="424871" y="445658"/>
                </a:lnTo>
                <a:lnTo>
                  <a:pt x="436809" y="455881"/>
                </a:lnTo>
                <a:lnTo>
                  <a:pt x="424871" y="466104"/>
                </a:lnTo>
                <a:lnTo>
                  <a:pt x="424871" y="477513"/>
                </a:lnTo>
                <a:lnTo>
                  <a:pt x="411550" y="477513"/>
                </a:lnTo>
                <a:lnTo>
                  <a:pt x="399621" y="487730"/>
                </a:lnTo>
                <a:lnTo>
                  <a:pt x="387689" y="477513"/>
                </a:lnTo>
                <a:lnTo>
                  <a:pt x="372278" y="477513"/>
                </a:lnTo>
                <a:lnTo>
                  <a:pt x="372278" y="464314"/>
                </a:lnTo>
                <a:lnTo>
                  <a:pt x="362431" y="455880"/>
                </a:lnTo>
                <a:lnTo>
                  <a:pt x="372278" y="447447"/>
                </a:lnTo>
                <a:lnTo>
                  <a:pt x="372278" y="432471"/>
                </a:lnTo>
                <a:lnTo>
                  <a:pt x="389766" y="432471"/>
                </a:lnTo>
                <a:close/>
                <a:moveTo>
                  <a:pt x="399676" y="408434"/>
                </a:moveTo>
                <a:cubicBezTo>
                  <a:pt x="375607" y="408434"/>
                  <a:pt x="356096" y="429672"/>
                  <a:pt x="356096" y="455870"/>
                </a:cubicBezTo>
                <a:cubicBezTo>
                  <a:pt x="356096" y="482068"/>
                  <a:pt x="375607" y="503305"/>
                  <a:pt x="399676" y="503305"/>
                </a:cubicBezTo>
                <a:cubicBezTo>
                  <a:pt x="423746" y="503305"/>
                  <a:pt x="443258" y="482068"/>
                  <a:pt x="443258" y="455870"/>
                </a:cubicBezTo>
                <a:cubicBezTo>
                  <a:pt x="443258" y="429672"/>
                  <a:pt x="423746" y="408434"/>
                  <a:pt x="399676" y="408434"/>
                </a:cubicBezTo>
                <a:close/>
                <a:moveTo>
                  <a:pt x="495842" y="337647"/>
                </a:moveTo>
                <a:cubicBezTo>
                  <a:pt x="521707" y="341486"/>
                  <a:pt x="543934" y="354614"/>
                  <a:pt x="556394" y="376120"/>
                </a:cubicBezTo>
                <a:lnTo>
                  <a:pt x="598674" y="449097"/>
                </a:lnTo>
                <a:lnTo>
                  <a:pt x="722728" y="663221"/>
                </a:lnTo>
                <a:cubicBezTo>
                  <a:pt x="735536" y="685327"/>
                  <a:pt x="723414" y="716288"/>
                  <a:pt x="695652" y="732372"/>
                </a:cubicBezTo>
                <a:cubicBezTo>
                  <a:pt x="667888" y="748457"/>
                  <a:pt x="635000" y="743574"/>
                  <a:pt x="622192" y="721467"/>
                </a:cubicBezTo>
                <a:lnTo>
                  <a:pt x="513783" y="534349"/>
                </a:lnTo>
                <a:lnTo>
                  <a:pt x="513282" y="534640"/>
                </a:lnTo>
                <a:lnTo>
                  <a:pt x="473784" y="466465"/>
                </a:lnTo>
                <a:lnTo>
                  <a:pt x="473784" y="758328"/>
                </a:lnTo>
                <a:lnTo>
                  <a:pt x="350533" y="778394"/>
                </a:lnTo>
                <a:lnTo>
                  <a:pt x="344198" y="767544"/>
                </a:lnTo>
                <a:lnTo>
                  <a:pt x="265541" y="767544"/>
                </a:lnTo>
                <a:lnTo>
                  <a:pt x="258748" y="779179"/>
                </a:lnTo>
                <a:lnTo>
                  <a:pt x="175345" y="765600"/>
                </a:lnTo>
                <a:lnTo>
                  <a:pt x="185447" y="784462"/>
                </a:lnTo>
                <a:lnTo>
                  <a:pt x="186146" y="788814"/>
                </a:lnTo>
                <a:lnTo>
                  <a:pt x="257021" y="800353"/>
                </a:lnTo>
                <a:lnTo>
                  <a:pt x="257768" y="796988"/>
                </a:lnTo>
                <a:lnTo>
                  <a:pt x="265541" y="810301"/>
                </a:lnTo>
                <a:lnTo>
                  <a:pt x="344198" y="810301"/>
                </a:lnTo>
                <a:lnTo>
                  <a:pt x="352250" y="796510"/>
                </a:lnTo>
                <a:lnTo>
                  <a:pt x="352906" y="799464"/>
                </a:lnTo>
                <a:lnTo>
                  <a:pt x="473784" y="779784"/>
                </a:lnTo>
                <a:lnTo>
                  <a:pt x="473784" y="873858"/>
                </a:lnTo>
                <a:lnTo>
                  <a:pt x="471944" y="1401165"/>
                </a:lnTo>
                <a:cubicBezTo>
                  <a:pt x="471944" y="1436048"/>
                  <a:pt x="438924" y="1464327"/>
                  <a:pt x="398193" y="1464327"/>
                </a:cubicBezTo>
                <a:cubicBezTo>
                  <a:pt x="357462" y="1464327"/>
                  <a:pt x="324443" y="1436048"/>
                  <a:pt x="324443" y="1401165"/>
                </a:cubicBezTo>
                <a:lnTo>
                  <a:pt x="324443" y="896349"/>
                </a:lnTo>
                <a:lnTo>
                  <a:pt x="280192" y="896349"/>
                </a:lnTo>
                <a:lnTo>
                  <a:pt x="280192" y="1401164"/>
                </a:lnTo>
                <a:cubicBezTo>
                  <a:pt x="280192" y="1436048"/>
                  <a:pt x="247173" y="1464327"/>
                  <a:pt x="206442" y="1464327"/>
                </a:cubicBezTo>
                <a:cubicBezTo>
                  <a:pt x="165711" y="1464327"/>
                  <a:pt x="132691" y="1436048"/>
                  <a:pt x="132691" y="1401164"/>
                </a:cubicBezTo>
                <a:lnTo>
                  <a:pt x="134483" y="887935"/>
                </a:lnTo>
                <a:lnTo>
                  <a:pt x="130377" y="888978"/>
                </a:lnTo>
                <a:cubicBezTo>
                  <a:pt x="113873" y="888978"/>
                  <a:pt x="98932" y="880557"/>
                  <a:pt x="88116" y="866943"/>
                </a:cubicBezTo>
                <a:lnTo>
                  <a:pt x="83123" y="857621"/>
                </a:lnTo>
                <a:lnTo>
                  <a:pt x="81976" y="858284"/>
                </a:lnTo>
                <a:cubicBezTo>
                  <a:pt x="74916" y="860841"/>
                  <a:pt x="67155" y="862255"/>
                  <a:pt x="59008" y="862255"/>
                </a:cubicBezTo>
                <a:cubicBezTo>
                  <a:pt x="26419" y="862255"/>
                  <a:pt x="0" y="839629"/>
                  <a:pt x="0" y="811719"/>
                </a:cubicBezTo>
                <a:lnTo>
                  <a:pt x="0" y="575483"/>
                </a:lnTo>
                <a:lnTo>
                  <a:pt x="0" y="449256"/>
                </a:lnTo>
                <a:cubicBezTo>
                  <a:pt x="0" y="394953"/>
                  <a:pt x="51402" y="350932"/>
                  <a:pt x="114807" y="350932"/>
                </a:cubicBezTo>
                <a:lnTo>
                  <a:pt x="423840" y="350932"/>
                </a:lnTo>
                <a:lnTo>
                  <a:pt x="455085" y="338968"/>
                </a:lnTo>
                <a:cubicBezTo>
                  <a:pt x="469069" y="336129"/>
                  <a:pt x="482910" y="335727"/>
                  <a:pt x="495842" y="337647"/>
                </a:cubicBezTo>
                <a:close/>
                <a:moveTo>
                  <a:pt x="421943" y="146317"/>
                </a:moveTo>
                <a:lnTo>
                  <a:pt x="432544" y="159781"/>
                </a:lnTo>
                <a:cubicBezTo>
                  <a:pt x="439537" y="173942"/>
                  <a:pt x="443404" y="189511"/>
                  <a:pt x="443404" y="205854"/>
                </a:cubicBezTo>
                <a:cubicBezTo>
                  <a:pt x="443404" y="271224"/>
                  <a:pt x="381528" y="324216"/>
                  <a:pt x="305199" y="324216"/>
                </a:cubicBezTo>
                <a:cubicBezTo>
                  <a:pt x="228871" y="324216"/>
                  <a:pt x="166995" y="271224"/>
                  <a:pt x="166995" y="205854"/>
                </a:cubicBezTo>
                <a:cubicBezTo>
                  <a:pt x="166995" y="189511"/>
                  <a:pt x="170862" y="173942"/>
                  <a:pt x="177856" y="159781"/>
                </a:cubicBezTo>
                <a:lnTo>
                  <a:pt x="188023" y="146866"/>
                </a:lnTo>
                <a:lnTo>
                  <a:pt x="196467" y="156415"/>
                </a:lnTo>
                <a:cubicBezTo>
                  <a:pt x="222203" y="177810"/>
                  <a:pt x="261151" y="191446"/>
                  <a:pt x="304740" y="191446"/>
                </a:cubicBezTo>
                <a:cubicBezTo>
                  <a:pt x="348330" y="191446"/>
                  <a:pt x="387277" y="177810"/>
                  <a:pt x="413013" y="156415"/>
                </a:cubicBezTo>
                <a:close/>
                <a:moveTo>
                  <a:pt x="292743" y="44660"/>
                </a:moveTo>
                <a:lnTo>
                  <a:pt x="317616" y="44660"/>
                </a:lnTo>
                <a:lnTo>
                  <a:pt x="317617" y="71034"/>
                </a:lnTo>
                <a:lnTo>
                  <a:pt x="305179" y="77627"/>
                </a:lnTo>
                <a:lnTo>
                  <a:pt x="292743" y="71034"/>
                </a:lnTo>
                <a:close/>
                <a:moveTo>
                  <a:pt x="306410" y="23496"/>
                </a:moveTo>
                <a:lnTo>
                  <a:pt x="295000" y="33267"/>
                </a:lnTo>
                <a:lnTo>
                  <a:pt x="274752" y="33267"/>
                </a:lnTo>
                <a:lnTo>
                  <a:pt x="274752" y="50608"/>
                </a:lnTo>
                <a:lnTo>
                  <a:pt x="263351" y="60372"/>
                </a:lnTo>
                <a:lnTo>
                  <a:pt x="274752" y="70137"/>
                </a:lnTo>
                <a:lnTo>
                  <a:pt x="274752" y="85419"/>
                </a:lnTo>
                <a:lnTo>
                  <a:pt x="292596" y="85419"/>
                </a:lnTo>
                <a:lnTo>
                  <a:pt x="296726" y="88955"/>
                </a:lnTo>
                <a:lnTo>
                  <a:pt x="305020" y="87521"/>
                </a:lnTo>
                <a:lnTo>
                  <a:pt x="305179" y="87605"/>
                </a:lnTo>
                <a:lnTo>
                  <a:pt x="305347" y="87515"/>
                </a:lnTo>
                <a:lnTo>
                  <a:pt x="315688" y="89303"/>
                </a:lnTo>
                <a:lnTo>
                  <a:pt x="320223" y="85419"/>
                </a:lnTo>
                <a:lnTo>
                  <a:pt x="335647" y="85419"/>
                </a:lnTo>
                <a:lnTo>
                  <a:pt x="335647" y="72210"/>
                </a:lnTo>
                <a:lnTo>
                  <a:pt x="349468" y="60372"/>
                </a:lnTo>
                <a:lnTo>
                  <a:pt x="335647" y="48535"/>
                </a:lnTo>
                <a:lnTo>
                  <a:pt x="335646" y="33267"/>
                </a:lnTo>
                <a:lnTo>
                  <a:pt x="317819" y="33267"/>
                </a:lnTo>
                <a:close/>
                <a:moveTo>
                  <a:pt x="305201" y="0"/>
                </a:moveTo>
                <a:lnTo>
                  <a:pt x="415143" y="34730"/>
                </a:lnTo>
                <a:lnTo>
                  <a:pt x="432968" y="39408"/>
                </a:lnTo>
                <a:lnTo>
                  <a:pt x="443704" y="41263"/>
                </a:lnTo>
                <a:cubicBezTo>
                  <a:pt x="457472" y="46251"/>
                  <a:pt x="467133" y="57927"/>
                  <a:pt x="467133" y="71535"/>
                </a:cubicBezTo>
                <a:cubicBezTo>
                  <a:pt x="467133" y="85143"/>
                  <a:pt x="457472" y="96819"/>
                  <a:pt x="443704" y="101807"/>
                </a:cubicBezTo>
                <a:lnTo>
                  <a:pt x="435990" y="103140"/>
                </a:lnTo>
                <a:lnTo>
                  <a:pt x="425056" y="114552"/>
                </a:lnTo>
                <a:lnTo>
                  <a:pt x="427607" y="114552"/>
                </a:lnTo>
                <a:lnTo>
                  <a:pt x="426039" y="119882"/>
                </a:lnTo>
                <a:cubicBezTo>
                  <a:pt x="406059" y="152290"/>
                  <a:pt x="359285" y="175030"/>
                  <a:pt x="304768" y="175030"/>
                </a:cubicBezTo>
                <a:cubicBezTo>
                  <a:pt x="250253" y="175030"/>
                  <a:pt x="203478" y="152290"/>
                  <a:pt x="183499" y="119882"/>
                </a:cubicBezTo>
                <a:lnTo>
                  <a:pt x="181930" y="114552"/>
                </a:lnTo>
                <a:lnTo>
                  <a:pt x="184482" y="114552"/>
                </a:lnTo>
                <a:lnTo>
                  <a:pt x="173377" y="102961"/>
                </a:lnTo>
                <a:lnTo>
                  <a:pt x="166696" y="101807"/>
                </a:lnTo>
                <a:cubicBezTo>
                  <a:pt x="157517" y="98482"/>
                  <a:pt x="150164" y="92184"/>
                  <a:pt x="146281" y="84323"/>
                </a:cubicBezTo>
                <a:lnTo>
                  <a:pt x="143267" y="71535"/>
                </a:lnTo>
                <a:cubicBezTo>
                  <a:pt x="143267" y="57927"/>
                  <a:pt x="152928" y="46251"/>
                  <a:pt x="166696" y="41263"/>
                </a:cubicBezTo>
                <a:lnTo>
                  <a:pt x="177436" y="39407"/>
                </a:lnTo>
                <a:lnTo>
                  <a:pt x="195264" y="34729"/>
                </a:lnTo>
                <a:close/>
              </a:path>
            </a:pathLst>
          </a:custGeom>
          <a:solidFill>
            <a:srgbClr val="1829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5" name="Полилиния 14">
            <a:extLst/>
          </p:cNvPr>
          <p:cNvSpPr/>
          <p:nvPr/>
        </p:nvSpPr>
        <p:spPr>
          <a:xfrm>
            <a:off x="2554031" y="3534439"/>
            <a:ext cx="936670" cy="1106631"/>
          </a:xfrm>
          <a:custGeom>
            <a:avLst/>
            <a:gdLst/>
            <a:ahLst/>
            <a:cxnLst/>
            <a:rect l="l" t="t" r="r" b="b"/>
            <a:pathLst>
              <a:path w="787542" h="1115390">
                <a:moveTo>
                  <a:pt x="458269" y="689116"/>
                </a:moveTo>
                <a:lnTo>
                  <a:pt x="498899" y="689116"/>
                </a:lnTo>
                <a:lnTo>
                  <a:pt x="498899" y="774841"/>
                </a:lnTo>
                <a:lnTo>
                  <a:pt x="446772" y="774841"/>
                </a:lnTo>
                <a:cubicBezTo>
                  <a:pt x="454437" y="741727"/>
                  <a:pt x="458269" y="713859"/>
                  <a:pt x="458269" y="691237"/>
                </a:cubicBezTo>
                <a:close/>
                <a:moveTo>
                  <a:pt x="636491" y="682196"/>
                </a:moveTo>
                <a:lnTo>
                  <a:pt x="650890" y="682196"/>
                </a:lnTo>
                <a:cubicBezTo>
                  <a:pt x="660340" y="682196"/>
                  <a:pt x="666777" y="683982"/>
                  <a:pt x="670200" y="687554"/>
                </a:cubicBezTo>
                <a:cubicBezTo>
                  <a:pt x="673623" y="691125"/>
                  <a:pt x="675335" y="695479"/>
                  <a:pt x="675335" y="700613"/>
                </a:cubicBezTo>
                <a:cubicBezTo>
                  <a:pt x="675335" y="705897"/>
                  <a:pt x="673363" y="710231"/>
                  <a:pt x="669419" y="713617"/>
                </a:cubicBezTo>
                <a:cubicBezTo>
                  <a:pt x="665475" y="717003"/>
                  <a:pt x="658629" y="718696"/>
                  <a:pt x="648881" y="718696"/>
                </a:cubicBezTo>
                <a:lnTo>
                  <a:pt x="636491" y="718696"/>
                </a:lnTo>
                <a:close/>
                <a:moveTo>
                  <a:pt x="284066" y="682196"/>
                </a:moveTo>
                <a:lnTo>
                  <a:pt x="298465" y="682196"/>
                </a:lnTo>
                <a:cubicBezTo>
                  <a:pt x="307915" y="682196"/>
                  <a:pt x="314352" y="683982"/>
                  <a:pt x="317775" y="687554"/>
                </a:cubicBezTo>
                <a:cubicBezTo>
                  <a:pt x="321198" y="691125"/>
                  <a:pt x="322910" y="695479"/>
                  <a:pt x="322910" y="700613"/>
                </a:cubicBezTo>
                <a:cubicBezTo>
                  <a:pt x="322910" y="705897"/>
                  <a:pt x="320938" y="710231"/>
                  <a:pt x="316994" y="713617"/>
                </a:cubicBezTo>
                <a:cubicBezTo>
                  <a:pt x="313050" y="717003"/>
                  <a:pt x="306204" y="718696"/>
                  <a:pt x="296456" y="718696"/>
                </a:cubicBezTo>
                <a:lnTo>
                  <a:pt x="284066" y="718696"/>
                </a:lnTo>
                <a:close/>
                <a:moveTo>
                  <a:pt x="585703" y="648933"/>
                </a:moveTo>
                <a:lnTo>
                  <a:pt x="585703" y="812569"/>
                </a:lnTo>
                <a:lnTo>
                  <a:pt x="636491" y="812569"/>
                </a:lnTo>
                <a:lnTo>
                  <a:pt x="636491" y="751847"/>
                </a:lnTo>
                <a:lnTo>
                  <a:pt x="664173" y="751847"/>
                </a:lnTo>
                <a:cubicBezTo>
                  <a:pt x="684562" y="751847"/>
                  <a:pt x="699724" y="747196"/>
                  <a:pt x="709658" y="737895"/>
                </a:cubicBezTo>
                <a:cubicBezTo>
                  <a:pt x="719593" y="728593"/>
                  <a:pt x="724560" y="715682"/>
                  <a:pt x="724560" y="699162"/>
                </a:cubicBezTo>
                <a:cubicBezTo>
                  <a:pt x="724560" y="683089"/>
                  <a:pt x="720002" y="670699"/>
                  <a:pt x="710886" y="661992"/>
                </a:cubicBezTo>
                <a:cubicBezTo>
                  <a:pt x="701770" y="653286"/>
                  <a:pt x="688060" y="648933"/>
                  <a:pt x="669754" y="648933"/>
                </a:cubicBezTo>
                <a:close/>
                <a:moveTo>
                  <a:pt x="412281" y="648933"/>
                </a:moveTo>
                <a:lnTo>
                  <a:pt x="412281" y="685433"/>
                </a:lnTo>
                <a:cubicBezTo>
                  <a:pt x="412281" y="718621"/>
                  <a:pt x="407556" y="748424"/>
                  <a:pt x="398105" y="774841"/>
                </a:cubicBezTo>
                <a:lnTo>
                  <a:pt x="381250" y="774841"/>
                </a:lnTo>
                <a:lnTo>
                  <a:pt x="381250" y="848176"/>
                </a:lnTo>
                <a:lnTo>
                  <a:pt x="421880" y="848176"/>
                </a:lnTo>
                <a:lnTo>
                  <a:pt x="421880" y="812569"/>
                </a:lnTo>
                <a:lnTo>
                  <a:pt x="526358" y="812569"/>
                </a:lnTo>
                <a:lnTo>
                  <a:pt x="526358" y="848176"/>
                </a:lnTo>
                <a:lnTo>
                  <a:pt x="567100" y="848176"/>
                </a:lnTo>
                <a:lnTo>
                  <a:pt x="567100" y="774841"/>
                </a:lnTo>
                <a:lnTo>
                  <a:pt x="549463" y="774841"/>
                </a:lnTo>
                <a:lnTo>
                  <a:pt x="549463" y="648933"/>
                </a:lnTo>
                <a:close/>
                <a:moveTo>
                  <a:pt x="233278" y="648933"/>
                </a:moveTo>
                <a:lnTo>
                  <a:pt x="233278" y="812569"/>
                </a:lnTo>
                <a:lnTo>
                  <a:pt x="284066" y="812569"/>
                </a:lnTo>
                <a:lnTo>
                  <a:pt x="284066" y="751847"/>
                </a:lnTo>
                <a:lnTo>
                  <a:pt x="311748" y="751847"/>
                </a:lnTo>
                <a:cubicBezTo>
                  <a:pt x="332137" y="751847"/>
                  <a:pt x="347299" y="747196"/>
                  <a:pt x="357233" y="737895"/>
                </a:cubicBezTo>
                <a:cubicBezTo>
                  <a:pt x="367168" y="728593"/>
                  <a:pt x="372135" y="715682"/>
                  <a:pt x="372135" y="699162"/>
                </a:cubicBezTo>
                <a:cubicBezTo>
                  <a:pt x="372135" y="683089"/>
                  <a:pt x="367577" y="670699"/>
                  <a:pt x="358461" y="661992"/>
                </a:cubicBezTo>
                <a:cubicBezTo>
                  <a:pt x="349345" y="653286"/>
                  <a:pt x="335635" y="648933"/>
                  <a:pt x="317329" y="648933"/>
                </a:cubicBezTo>
                <a:close/>
                <a:moveTo>
                  <a:pt x="131331" y="646142"/>
                </a:moveTo>
                <a:cubicBezTo>
                  <a:pt x="104021" y="646142"/>
                  <a:pt x="83017" y="653435"/>
                  <a:pt x="68321" y="668020"/>
                </a:cubicBezTo>
                <a:cubicBezTo>
                  <a:pt x="53624" y="682605"/>
                  <a:pt x="46275" y="703143"/>
                  <a:pt x="46275" y="729635"/>
                </a:cubicBezTo>
                <a:cubicBezTo>
                  <a:pt x="46275" y="757242"/>
                  <a:pt x="53549" y="778432"/>
                  <a:pt x="68097" y="793203"/>
                </a:cubicBezTo>
                <a:cubicBezTo>
                  <a:pt x="82645" y="807974"/>
                  <a:pt x="103053" y="815360"/>
                  <a:pt x="129322" y="815360"/>
                </a:cubicBezTo>
                <a:cubicBezTo>
                  <a:pt x="152985" y="815360"/>
                  <a:pt x="171161" y="810690"/>
                  <a:pt x="183848" y="801351"/>
                </a:cubicBezTo>
                <a:cubicBezTo>
                  <a:pt x="196536" y="792012"/>
                  <a:pt x="205410" y="779901"/>
                  <a:pt x="210470" y="765019"/>
                </a:cubicBezTo>
                <a:lnTo>
                  <a:pt x="162919" y="752182"/>
                </a:lnTo>
                <a:cubicBezTo>
                  <a:pt x="158306" y="769000"/>
                  <a:pt x="147702" y="777408"/>
                  <a:pt x="131107" y="777408"/>
                </a:cubicBezTo>
                <a:cubicBezTo>
                  <a:pt x="111760" y="777408"/>
                  <a:pt x="100709" y="766953"/>
                  <a:pt x="97956" y="746043"/>
                </a:cubicBezTo>
                <a:lnTo>
                  <a:pt x="147293" y="746043"/>
                </a:lnTo>
                <a:lnTo>
                  <a:pt x="147293" y="715682"/>
                </a:lnTo>
                <a:lnTo>
                  <a:pt x="97733" y="715682"/>
                </a:lnTo>
                <a:cubicBezTo>
                  <a:pt x="100933" y="694623"/>
                  <a:pt x="112132" y="684093"/>
                  <a:pt x="131331" y="684093"/>
                </a:cubicBezTo>
                <a:cubicBezTo>
                  <a:pt x="146288" y="684093"/>
                  <a:pt x="156259" y="690939"/>
                  <a:pt x="161245" y="704632"/>
                </a:cubicBezTo>
                <a:lnTo>
                  <a:pt x="206787" y="687330"/>
                </a:lnTo>
                <a:cubicBezTo>
                  <a:pt x="193243" y="659871"/>
                  <a:pt x="168091" y="646142"/>
                  <a:pt x="131331" y="646142"/>
                </a:cubicBezTo>
                <a:close/>
                <a:moveTo>
                  <a:pt x="182174" y="134714"/>
                </a:moveTo>
                <a:lnTo>
                  <a:pt x="275727" y="134714"/>
                </a:lnTo>
                <a:lnTo>
                  <a:pt x="275727" y="250536"/>
                </a:lnTo>
                <a:lnTo>
                  <a:pt x="228950" y="279492"/>
                </a:lnTo>
                <a:lnTo>
                  <a:pt x="182174" y="250536"/>
                </a:lnTo>
                <a:close/>
                <a:moveTo>
                  <a:pt x="233577" y="41770"/>
                </a:moveTo>
                <a:lnTo>
                  <a:pt x="190664" y="84682"/>
                </a:lnTo>
                <a:lnTo>
                  <a:pt x="114512" y="84682"/>
                </a:lnTo>
                <a:lnTo>
                  <a:pt x="114512" y="160835"/>
                </a:lnTo>
                <a:lnTo>
                  <a:pt x="71629" y="203716"/>
                </a:lnTo>
                <a:lnTo>
                  <a:pt x="114512" y="246598"/>
                </a:lnTo>
                <a:lnTo>
                  <a:pt x="114512" y="313708"/>
                </a:lnTo>
                <a:lnTo>
                  <a:pt x="181624" y="313709"/>
                </a:lnTo>
                <a:lnTo>
                  <a:pt x="233577" y="365663"/>
                </a:lnTo>
                <a:lnTo>
                  <a:pt x="285530" y="313709"/>
                </a:lnTo>
                <a:lnTo>
                  <a:pt x="343540" y="313709"/>
                </a:lnTo>
                <a:lnTo>
                  <a:pt x="343540" y="255700"/>
                </a:lnTo>
                <a:lnTo>
                  <a:pt x="395523" y="203716"/>
                </a:lnTo>
                <a:lnTo>
                  <a:pt x="343540" y="151733"/>
                </a:lnTo>
                <a:lnTo>
                  <a:pt x="343538" y="84682"/>
                </a:lnTo>
                <a:lnTo>
                  <a:pt x="276488" y="84682"/>
                </a:lnTo>
                <a:close/>
                <a:moveTo>
                  <a:pt x="0" y="5863"/>
                </a:moveTo>
                <a:lnTo>
                  <a:pt x="455068" y="5863"/>
                </a:lnTo>
                <a:lnTo>
                  <a:pt x="455068" y="342922"/>
                </a:lnTo>
                <a:lnTo>
                  <a:pt x="783778" y="342922"/>
                </a:lnTo>
                <a:lnTo>
                  <a:pt x="783778" y="1115390"/>
                </a:lnTo>
                <a:lnTo>
                  <a:pt x="0" y="1115390"/>
                </a:lnTo>
                <a:close/>
                <a:moveTo>
                  <a:pt x="494382" y="0"/>
                </a:moveTo>
                <a:lnTo>
                  <a:pt x="787542" y="305978"/>
                </a:lnTo>
                <a:lnTo>
                  <a:pt x="494382" y="305978"/>
                </a:lnTo>
                <a:close/>
              </a:path>
            </a:pathLst>
          </a:custGeom>
          <a:solidFill>
            <a:srgbClr val="1829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p>
        </p:txBody>
      </p:sp>
      <p:sp>
        <p:nvSpPr>
          <p:cNvPr id="16" name="TextBox 15"/>
          <p:cNvSpPr txBox="1"/>
          <p:nvPr/>
        </p:nvSpPr>
        <p:spPr>
          <a:xfrm>
            <a:off x="620669" y="2055466"/>
            <a:ext cx="4772460" cy="1200329"/>
          </a:xfrm>
          <a:prstGeom prst="rect">
            <a:avLst/>
          </a:prstGeom>
          <a:noFill/>
        </p:spPr>
        <p:txBody>
          <a:bodyPr wrap="none" rtlCol="0">
            <a:spAutoFit/>
          </a:bodyPr>
          <a:lstStyle/>
          <a:p>
            <a:pPr algn="ctr"/>
            <a:r>
              <a:rPr lang="uk-UA" dirty="0" err="1" smtClean="0">
                <a:solidFill>
                  <a:srgbClr val="182947"/>
                </a:solidFill>
                <a:latin typeface="Proxima Nova Rg" panose="02000506030000020004" pitchFamily="2" charset="0"/>
                <a:cs typeface="Arial" panose="020B0604020202020204" pitchFamily="34" charset="0"/>
              </a:rPr>
              <a:t>Внесено</a:t>
            </a:r>
            <a:r>
              <a:rPr lang="uk-UA" dirty="0" smtClean="0">
                <a:solidFill>
                  <a:srgbClr val="182947"/>
                </a:solidFill>
                <a:latin typeface="Proxima Nova Rg" panose="02000506030000020004" pitchFamily="2" charset="0"/>
                <a:cs typeface="Arial" panose="020B0604020202020204" pitchFamily="34" charset="0"/>
              </a:rPr>
              <a:t> відомості до</a:t>
            </a:r>
          </a:p>
          <a:p>
            <a:pPr algn="ctr"/>
            <a:r>
              <a:rPr lang="uk-UA" dirty="0" smtClean="0">
                <a:solidFill>
                  <a:srgbClr val="182947"/>
                </a:solidFill>
                <a:latin typeface="Proxima Nova Rg" panose="02000506030000020004" pitchFamily="2" charset="0"/>
                <a:cs typeface="Arial" panose="020B0604020202020204" pitchFamily="34" charset="0"/>
              </a:rPr>
              <a:t>Єдиного реєстру </a:t>
            </a:r>
            <a:r>
              <a:rPr lang="uk-UA" dirty="0">
                <a:solidFill>
                  <a:srgbClr val="182947"/>
                </a:solidFill>
                <a:latin typeface="Proxima Nova Rg" panose="02000506030000020004" pitchFamily="2" charset="0"/>
                <a:cs typeface="Arial" panose="020B0604020202020204" pitchFamily="34" charset="0"/>
              </a:rPr>
              <a:t>д</a:t>
            </a:r>
            <a:r>
              <a:rPr lang="uk-UA" dirty="0" smtClean="0">
                <a:solidFill>
                  <a:srgbClr val="182947"/>
                </a:solidFill>
                <a:latin typeface="Proxima Nova Rg" panose="02000506030000020004" pitchFamily="2" charset="0"/>
                <a:cs typeface="Arial" panose="020B0604020202020204" pitchFamily="34" charset="0"/>
              </a:rPr>
              <a:t>осудових </a:t>
            </a:r>
            <a:r>
              <a:rPr lang="uk-UA" dirty="0">
                <a:solidFill>
                  <a:srgbClr val="182947"/>
                </a:solidFill>
                <a:latin typeface="Proxima Nova Rg" panose="02000506030000020004" pitchFamily="2" charset="0"/>
                <a:cs typeface="Arial" panose="020B0604020202020204" pitchFamily="34" charset="0"/>
              </a:rPr>
              <a:t>р</a:t>
            </a:r>
            <a:r>
              <a:rPr lang="uk-UA" dirty="0" smtClean="0">
                <a:solidFill>
                  <a:srgbClr val="182947"/>
                </a:solidFill>
                <a:latin typeface="Proxima Nova Rg" panose="02000506030000020004" pitchFamily="2" charset="0"/>
                <a:cs typeface="Arial" panose="020B0604020202020204" pitchFamily="34" charset="0"/>
              </a:rPr>
              <a:t>озслідувань</a:t>
            </a:r>
          </a:p>
          <a:p>
            <a:pPr algn="ctr"/>
            <a:r>
              <a:rPr lang="uk-UA" dirty="0" smtClean="0">
                <a:solidFill>
                  <a:srgbClr val="182947"/>
                </a:solidFill>
                <a:latin typeface="Proxima Nova Rg" panose="02000506030000020004" pitchFamily="2" charset="0"/>
                <a:cs typeface="Arial" panose="020B0604020202020204" pitchFamily="34" charset="0"/>
              </a:rPr>
              <a:t>за </a:t>
            </a:r>
            <a:r>
              <a:rPr lang="uk-UA" dirty="0">
                <a:solidFill>
                  <a:srgbClr val="182947"/>
                </a:solidFill>
                <a:latin typeface="Proxima Nova Rg" panose="02000506030000020004" pitchFamily="2" charset="0"/>
                <a:cs typeface="Arial" panose="020B0604020202020204" pitchFamily="34" charset="0"/>
              </a:rPr>
              <a:t>матеріалами ПОГ</a:t>
            </a:r>
          </a:p>
          <a:p>
            <a:endParaRPr lang="uk-UA" dirty="0"/>
          </a:p>
        </p:txBody>
      </p:sp>
      <p:cxnSp>
        <p:nvCxnSpPr>
          <p:cNvPr id="22" name="Прямая соединительная линия 21"/>
          <p:cNvCxnSpPr/>
          <p:nvPr/>
        </p:nvCxnSpPr>
        <p:spPr>
          <a:xfrm flipH="1">
            <a:off x="6013798" y="2144046"/>
            <a:ext cx="16332" cy="4286835"/>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3" name="TextBox 2"/>
          <p:cNvSpPr txBox="1"/>
          <p:nvPr/>
        </p:nvSpPr>
        <p:spPr>
          <a:xfrm>
            <a:off x="228600" y="859161"/>
            <a:ext cx="905569" cy="523220"/>
          </a:xfrm>
          <a:prstGeom prst="rect">
            <a:avLst/>
          </a:prstGeom>
          <a:noFill/>
        </p:spPr>
        <p:txBody>
          <a:bodyPr wrap="none" rtlCol="0">
            <a:spAutoFit/>
          </a:bodyPr>
          <a:lstStyle/>
          <a:p>
            <a:r>
              <a:rPr lang="uk-UA" sz="2800" b="1" dirty="0" smtClean="0">
                <a:solidFill>
                  <a:schemeClr val="bg1"/>
                </a:solidFill>
                <a:latin typeface="Proxima Nova Lt" panose="02000506030000020004" pitchFamily="2" charset="0"/>
              </a:rPr>
              <a:t>2021</a:t>
            </a:r>
            <a:endParaRPr lang="uk-UA" sz="2800" b="1" dirty="0">
              <a:solidFill>
                <a:schemeClr val="bg1"/>
              </a:solidFill>
              <a:latin typeface="Proxima Nova Lt" panose="02000506030000020004" pitchFamily="2" charset="0"/>
            </a:endParaRPr>
          </a:p>
        </p:txBody>
      </p:sp>
      <p:sp>
        <p:nvSpPr>
          <p:cNvPr id="37" name="TextBox 36"/>
          <p:cNvSpPr txBox="1"/>
          <p:nvPr/>
        </p:nvSpPr>
        <p:spPr>
          <a:xfrm>
            <a:off x="2338286" y="5129210"/>
            <a:ext cx="577402" cy="1015663"/>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uk-UA" sz="6000" dirty="0">
                <a:solidFill>
                  <a:srgbClr val="FFC000"/>
                </a:solidFill>
                <a:latin typeface="Proxima Nova Rg" panose="02000506030000020004" pitchFamily="2" charset="0"/>
              </a:rPr>
              <a:t>3</a:t>
            </a:r>
          </a:p>
        </p:txBody>
      </p:sp>
      <p:sp>
        <p:nvSpPr>
          <p:cNvPr id="30" name="TextBox 29"/>
          <p:cNvSpPr txBox="1"/>
          <p:nvPr/>
        </p:nvSpPr>
        <p:spPr>
          <a:xfrm>
            <a:off x="6927934" y="1970452"/>
            <a:ext cx="4607352" cy="1200329"/>
          </a:xfrm>
          <a:prstGeom prst="rect">
            <a:avLst/>
          </a:prstGeom>
          <a:noFill/>
        </p:spPr>
        <p:txBody>
          <a:bodyPr wrap="none" rtlCol="0">
            <a:spAutoFit/>
          </a:bodyPr>
          <a:lstStyle/>
          <a:p>
            <a:pPr algn="ctr"/>
            <a:r>
              <a:rPr lang="uk-UA" dirty="0" smtClean="0">
                <a:solidFill>
                  <a:srgbClr val="182947"/>
                </a:solidFill>
                <a:latin typeface="Proxima Nova Rg" panose="02000506030000020004" pitchFamily="2" charset="0"/>
              </a:rPr>
              <a:t>Розкрито кримінальних правопорушень</a:t>
            </a:r>
          </a:p>
          <a:p>
            <a:pPr algn="ctr"/>
            <a:r>
              <a:rPr lang="uk-UA" dirty="0" smtClean="0">
                <a:solidFill>
                  <a:srgbClr val="182947"/>
                </a:solidFill>
                <a:latin typeface="Proxima Nova Rg" panose="02000506030000020004" pitchFamily="2" charset="0"/>
              </a:rPr>
              <a:t>ПОГ самостійно</a:t>
            </a:r>
          </a:p>
          <a:p>
            <a:pPr algn="ctr"/>
            <a:r>
              <a:rPr lang="uk-UA" dirty="0" smtClean="0">
                <a:solidFill>
                  <a:srgbClr val="182947"/>
                </a:solidFill>
                <a:latin typeface="Proxima Nova Rg" panose="02000506030000020004" pitchFamily="2" charset="0"/>
              </a:rPr>
              <a:t>та спільно з іншими структурними</a:t>
            </a:r>
          </a:p>
          <a:p>
            <a:pPr algn="ctr"/>
            <a:r>
              <a:rPr lang="uk-UA" dirty="0" smtClean="0">
                <a:solidFill>
                  <a:srgbClr val="182947"/>
                </a:solidFill>
                <a:latin typeface="Proxima Nova Rg" panose="02000506030000020004" pitchFamily="2" charset="0"/>
              </a:rPr>
              <a:t>підрозділами НПУ </a:t>
            </a:r>
          </a:p>
        </p:txBody>
      </p:sp>
      <p:pic>
        <p:nvPicPr>
          <p:cNvPr id="31" name="Рисунок 26"/>
          <p:cNvPicPr>
            <a:picLocks noChangeAspect="1"/>
          </p:cNvPicPr>
          <p:nvPr/>
        </p:nvPicPr>
        <p:blipFill>
          <a:blip r:embed="rId4" cstate="print">
            <a:duotone>
              <a:schemeClr val="accent5">
                <a:shade val="45000"/>
                <a:satMod val="135000"/>
              </a:schemeClr>
              <a:prstClr val="white"/>
            </a:duotone>
            <a:lum bright="-40000" contrast="-40000"/>
          </a:blip>
          <a:srcRect/>
          <a:stretch>
            <a:fillRect/>
          </a:stretch>
        </p:blipFill>
        <p:spPr bwMode="auto">
          <a:xfrm>
            <a:off x="8595038" y="3358898"/>
            <a:ext cx="1273135" cy="1282172"/>
          </a:xfrm>
          <a:prstGeom prst="rect">
            <a:avLst/>
          </a:prstGeom>
          <a:noFill/>
          <a:ln w="9525">
            <a:noFill/>
            <a:miter lim="800000"/>
            <a:headEnd/>
            <a:tailEnd/>
          </a:ln>
        </p:spPr>
      </p:pic>
      <p:sp>
        <p:nvSpPr>
          <p:cNvPr id="32" name="TextBox 31"/>
          <p:cNvSpPr txBox="1"/>
          <p:nvPr/>
        </p:nvSpPr>
        <p:spPr>
          <a:xfrm>
            <a:off x="8942904" y="5102220"/>
            <a:ext cx="577402" cy="1015663"/>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uk-UA" sz="6000" dirty="0" smtClean="0">
                <a:solidFill>
                  <a:srgbClr val="FFC000"/>
                </a:solidFill>
                <a:latin typeface="Proxima Nova Rg" panose="02000506030000020004" pitchFamily="2" charset="0"/>
              </a:rPr>
              <a:t>3</a:t>
            </a:r>
            <a:endParaRPr lang="uk-UA" sz="6000" dirty="0">
              <a:solidFill>
                <a:srgbClr val="FFC000"/>
              </a:solidFill>
              <a:latin typeface="Proxima Nova Rg" panose="02000506030000020004" pitchFamily="2" charset="0"/>
            </a:endParaRPr>
          </a:p>
        </p:txBody>
      </p:sp>
    </p:spTree>
    <p:extLst>
      <p:ext uri="{BB962C8B-B14F-4D97-AF65-F5344CB8AC3E}">
        <p14:creationId xmlns:p14="http://schemas.microsoft.com/office/powerpoint/2010/main" val="21276630"/>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0"/>
            <a:ext cx="12192000" cy="6857919"/>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86688" y="2341313"/>
            <a:ext cx="1848001" cy="1848001"/>
          </a:xfrm>
          <a:prstGeom prst="rect">
            <a:avLst/>
          </a:prstGeom>
        </p:spPr>
      </p:pic>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74744" y="2341314"/>
            <a:ext cx="1704906" cy="1704906"/>
          </a:xfrm>
          <a:prstGeom prst="rect">
            <a:avLst/>
          </a:prstGeom>
        </p:spPr>
      </p:pic>
      <p:sp>
        <p:nvSpPr>
          <p:cNvPr id="11" name="TextBox 10"/>
          <p:cNvSpPr txBox="1"/>
          <p:nvPr/>
        </p:nvSpPr>
        <p:spPr>
          <a:xfrm>
            <a:off x="1076208" y="4285730"/>
            <a:ext cx="2407840" cy="923330"/>
          </a:xfrm>
          <a:prstGeom prst="rect">
            <a:avLst/>
          </a:prstGeom>
          <a:noFill/>
        </p:spPr>
        <p:txBody>
          <a:bodyPr wrap="none" rtlCol="0">
            <a:spAutoFit/>
          </a:bodyPr>
          <a:lstStyle/>
          <a:p>
            <a:pPr algn="ctr"/>
            <a:r>
              <a:rPr lang="uk-UA" dirty="0" smtClean="0">
                <a:solidFill>
                  <a:srgbClr val="182947"/>
                </a:solidFill>
                <a:latin typeface="Proxima Nova Lt" panose="02000506030000020004" pitchFamily="2" charset="0"/>
              </a:rPr>
              <a:t>Розшукав</a:t>
            </a:r>
          </a:p>
          <a:p>
            <a:pPr algn="ctr"/>
            <a:r>
              <a:rPr lang="uk-UA" dirty="0" smtClean="0">
                <a:solidFill>
                  <a:srgbClr val="182947"/>
                </a:solidFill>
                <a:latin typeface="Proxima Nova Lt" panose="02000506030000020004" pitchFamily="2" charset="0"/>
              </a:rPr>
              <a:t>транспортні засоби,</a:t>
            </a:r>
          </a:p>
          <a:p>
            <a:pPr algn="ctr"/>
            <a:r>
              <a:rPr lang="uk-UA" dirty="0" smtClean="0">
                <a:solidFill>
                  <a:srgbClr val="182947"/>
                </a:solidFill>
                <a:latin typeface="Proxima Nova Lt" panose="02000506030000020004" pitchFamily="2" charset="0"/>
              </a:rPr>
              <a:t>які перебували в розшуку</a:t>
            </a:r>
            <a:endParaRPr lang="uk-UA" dirty="0">
              <a:solidFill>
                <a:srgbClr val="182947"/>
              </a:solidFill>
              <a:latin typeface="Proxima Nova Lt" panose="02000506030000020004" pitchFamily="2" charset="0"/>
            </a:endParaRPr>
          </a:p>
        </p:txBody>
      </p:sp>
      <p:sp>
        <p:nvSpPr>
          <p:cNvPr id="13" name="TextBox 12"/>
          <p:cNvSpPr txBox="1"/>
          <p:nvPr/>
        </p:nvSpPr>
        <p:spPr>
          <a:xfrm>
            <a:off x="8290507" y="4194222"/>
            <a:ext cx="2273378" cy="1200329"/>
          </a:xfrm>
          <a:prstGeom prst="rect">
            <a:avLst/>
          </a:prstGeom>
          <a:noFill/>
        </p:spPr>
        <p:txBody>
          <a:bodyPr wrap="none" rtlCol="0">
            <a:spAutoFit/>
          </a:bodyPr>
          <a:lstStyle/>
          <a:p>
            <a:pPr algn="ctr"/>
            <a:r>
              <a:rPr lang="uk-UA" dirty="0" smtClean="0">
                <a:solidFill>
                  <a:srgbClr val="182947"/>
                </a:solidFill>
                <a:latin typeface="Proxima Nova Lt" panose="02000506030000020004" pitchFamily="2" charset="0"/>
              </a:rPr>
              <a:t>Розшукав</a:t>
            </a:r>
          </a:p>
          <a:p>
            <a:pPr algn="ctr"/>
            <a:r>
              <a:rPr lang="uk-UA" dirty="0" smtClean="0">
                <a:solidFill>
                  <a:srgbClr val="182947"/>
                </a:solidFill>
                <a:latin typeface="Proxima Nova Lt" panose="02000506030000020004" pitchFamily="2" charset="0"/>
              </a:rPr>
              <a:t>осіб зниклих безвісти та</a:t>
            </a:r>
          </a:p>
          <a:p>
            <a:pPr algn="ctr"/>
            <a:r>
              <a:rPr lang="uk-UA" dirty="0" smtClean="0">
                <a:solidFill>
                  <a:srgbClr val="182947"/>
                </a:solidFill>
                <a:latin typeface="Proxima Nova Lt" panose="02000506030000020004" pitchFamily="2" charset="0"/>
              </a:rPr>
              <a:t>осіб, що переховуються</a:t>
            </a:r>
          </a:p>
          <a:p>
            <a:pPr algn="ctr"/>
            <a:r>
              <a:rPr lang="uk-UA" dirty="0" smtClean="0">
                <a:solidFill>
                  <a:srgbClr val="182947"/>
                </a:solidFill>
                <a:latin typeface="Proxima Nova Lt" panose="02000506030000020004" pitchFamily="2" charset="0"/>
              </a:rPr>
              <a:t>від слідства та суду</a:t>
            </a:r>
            <a:endParaRPr lang="uk-UA" dirty="0">
              <a:solidFill>
                <a:srgbClr val="182947"/>
              </a:solidFill>
              <a:latin typeface="Proxima Nova Lt" panose="02000506030000020004" pitchFamily="2" charset="0"/>
            </a:endParaRPr>
          </a:p>
        </p:txBody>
      </p:sp>
      <p:sp>
        <p:nvSpPr>
          <p:cNvPr id="18" name="TextBox 17"/>
          <p:cNvSpPr txBox="1"/>
          <p:nvPr/>
        </p:nvSpPr>
        <p:spPr>
          <a:xfrm>
            <a:off x="1991427" y="5209060"/>
            <a:ext cx="577402" cy="1015663"/>
          </a:xfrm>
          <a:prstGeom prst="rect">
            <a:avLst/>
          </a:prstGeom>
          <a:noFill/>
        </p:spPr>
        <p:txBody>
          <a:bodyPr wrap="none" rtlCol="0">
            <a:spAutoFit/>
          </a:bodyPr>
          <a:lstStyle/>
          <a:p>
            <a:r>
              <a:rPr lang="uk-UA" sz="6000" dirty="0">
                <a:solidFill>
                  <a:srgbClr val="FFC000"/>
                </a:solidFill>
                <a:latin typeface="Proxima Nova Rg" panose="02000506030000020004" pitchFamily="2" charset="0"/>
              </a:rPr>
              <a:t>1</a:t>
            </a:r>
          </a:p>
        </p:txBody>
      </p:sp>
      <p:sp>
        <p:nvSpPr>
          <p:cNvPr id="20" name="TextBox 19"/>
          <p:cNvSpPr txBox="1"/>
          <p:nvPr/>
        </p:nvSpPr>
        <p:spPr>
          <a:xfrm>
            <a:off x="9138496" y="5394551"/>
            <a:ext cx="577402" cy="1015663"/>
          </a:xfrm>
          <a:prstGeom prst="rect">
            <a:avLst/>
          </a:prstGeom>
          <a:noFill/>
        </p:spPr>
        <p:txBody>
          <a:bodyPr wrap="none" rtlCol="0">
            <a:spAutoFit/>
          </a:bodyPr>
          <a:lstStyle/>
          <a:p>
            <a:r>
              <a:rPr lang="uk-UA" sz="6000" dirty="0">
                <a:solidFill>
                  <a:srgbClr val="FFC000"/>
                </a:solidFill>
                <a:latin typeface="Proxima Nova Rg" panose="02000506030000020004" pitchFamily="2" charset="0"/>
              </a:rPr>
              <a:t>2</a:t>
            </a:r>
          </a:p>
        </p:txBody>
      </p:sp>
      <p:cxnSp>
        <p:nvCxnSpPr>
          <p:cNvPr id="16" name="Прямая соединительная линия 15"/>
          <p:cNvCxnSpPr/>
          <p:nvPr/>
        </p:nvCxnSpPr>
        <p:spPr>
          <a:xfrm>
            <a:off x="5552753" y="2341313"/>
            <a:ext cx="6938" cy="2258455"/>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5" name="TextBox 4"/>
          <p:cNvSpPr txBox="1"/>
          <p:nvPr/>
        </p:nvSpPr>
        <p:spPr>
          <a:xfrm>
            <a:off x="571500" y="525780"/>
            <a:ext cx="8629650" cy="646331"/>
          </a:xfrm>
          <a:prstGeom prst="rect">
            <a:avLst/>
          </a:prstGeom>
          <a:noFill/>
        </p:spPr>
        <p:txBody>
          <a:bodyPr wrap="square" rtlCol="0">
            <a:spAutoFit/>
          </a:bodyPr>
          <a:lstStyle/>
          <a:p>
            <a:r>
              <a:rPr lang="uk-UA" sz="3600" dirty="0" smtClean="0">
                <a:latin typeface="Times New Roman" panose="02020603050405020304" pitchFamily="18" charset="0"/>
                <a:cs typeface="Times New Roman" panose="02020603050405020304" pitchFamily="18" charset="0"/>
              </a:rPr>
              <a:t>РЕЗУЛЬТАТИ ДІЯЛЬНОСТІ ЗА 2021</a:t>
            </a:r>
            <a:endParaRPr lang="ru-RU"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5771569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1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1850</TotalTime>
  <Words>524</Words>
  <Application>Microsoft Office PowerPoint</Application>
  <PresentationFormat>Широкоэкранный</PresentationFormat>
  <Paragraphs>101</Paragraphs>
  <Slides>15</Slides>
  <Notes>4</Notes>
  <HiddenSlides>0</HiddenSlides>
  <MMClips>0</MMClips>
  <ScaleCrop>false</ScaleCrop>
  <HeadingPairs>
    <vt:vector size="6" baseType="variant">
      <vt:variant>
        <vt:lpstr>Использованные шрифты</vt:lpstr>
      </vt:variant>
      <vt:variant>
        <vt:i4>9</vt:i4>
      </vt:variant>
      <vt:variant>
        <vt:lpstr>Тема</vt:lpstr>
      </vt:variant>
      <vt:variant>
        <vt:i4>2</vt:i4>
      </vt:variant>
      <vt:variant>
        <vt:lpstr>Заголовки слайдов</vt:lpstr>
      </vt:variant>
      <vt:variant>
        <vt:i4>15</vt:i4>
      </vt:variant>
    </vt:vector>
  </HeadingPairs>
  <TitlesOfParts>
    <vt:vector size="26" baseType="lpstr">
      <vt:lpstr>Arial</vt:lpstr>
      <vt:lpstr>Calibri</vt:lpstr>
      <vt:lpstr>Calibri Light</vt:lpstr>
      <vt:lpstr>Georgia</vt:lpstr>
      <vt:lpstr>HY그래픽M</vt:lpstr>
      <vt:lpstr>Proxima Nova Lt</vt:lpstr>
      <vt:lpstr>Proxima Nova Rg</vt:lpstr>
      <vt:lpstr>Times New Roman</vt:lpstr>
      <vt:lpstr>Trebuchet MS</vt:lpstr>
      <vt:lpstr>1_Тема Office</vt:lpstr>
      <vt:lpstr>Воздушный поток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TCPO</dc:creator>
  <cp:lastModifiedBy>POLICE</cp:lastModifiedBy>
  <cp:revision>113</cp:revision>
  <cp:lastPrinted>2021-08-12T07:29:49Z</cp:lastPrinted>
  <dcterms:created xsi:type="dcterms:W3CDTF">2020-12-03T09:33:15Z</dcterms:created>
  <dcterms:modified xsi:type="dcterms:W3CDTF">2022-12-16T13:29:51Z</dcterms:modified>
</cp:coreProperties>
</file>