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290" r:id="rId3"/>
    <p:sldId id="292" r:id="rId4"/>
    <p:sldId id="262" r:id="rId5"/>
    <p:sldId id="284" r:id="rId6"/>
    <p:sldId id="281" r:id="rId7"/>
    <p:sldId id="287" r:id="rId8"/>
    <p:sldId id="285" r:id="rId9"/>
    <p:sldId id="293" r:id="rId10"/>
    <p:sldId id="291" r:id="rId11"/>
    <p:sldId id="270" r:id="rId12"/>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404" autoAdjust="0"/>
  </p:normalViewPr>
  <p:slideViewPr>
    <p:cSldViewPr snapToGrid="0">
      <p:cViewPr varScale="1">
        <p:scale>
          <a:sx n="78" d="100"/>
          <a:sy n="78" d="100"/>
        </p:scale>
        <p:origin x="2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t>16.12.2022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4</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11</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t>16.12.2022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t>16.12.2022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16.12.2022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t>16.12.2022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2054500" y="2562301"/>
            <a:ext cx="8143960" cy="3323987"/>
          </a:xfrm>
          <a:prstGeom prst="rect">
            <a:avLst/>
          </a:prstGeom>
          <a:noFill/>
        </p:spPr>
        <p:txBody>
          <a:bodyPr wrap="none" rtlCol="0">
            <a:spAutoFit/>
          </a:bodyPr>
          <a:lstStyle/>
          <a:p>
            <a:pPr algn="ctr">
              <a:lnSpc>
                <a:spcPct val="150000"/>
              </a:lnSpc>
            </a:pPr>
            <a:r>
              <a:rPr lang="uk-UA" sz="2800" b="1" dirty="0" smtClean="0">
                <a:solidFill>
                  <a:srgbClr val="182947"/>
                </a:solidFill>
                <a:latin typeface="Proxima Nova Rg" panose="02000506030000020004" pitchFamily="2" charset="0"/>
              </a:rPr>
              <a:t>З В І Т</a:t>
            </a:r>
            <a:r>
              <a:rPr lang="uk-UA" sz="2800" dirty="0" smtClean="0">
                <a:solidFill>
                  <a:srgbClr val="182947"/>
                </a:solidFill>
                <a:latin typeface="Proxima Nova Rg" panose="02000506030000020004" pitchFamily="2" charset="0"/>
              </a:rPr>
              <a:t> </a:t>
            </a:r>
          </a:p>
          <a:p>
            <a:pPr algn="ctr">
              <a:lnSpc>
                <a:spcPct val="150000"/>
              </a:lnSpc>
            </a:pPr>
            <a:r>
              <a:rPr lang="uk-UA" sz="2800" dirty="0" smtClean="0">
                <a:solidFill>
                  <a:srgbClr val="182947"/>
                </a:solidFill>
                <a:latin typeface="Proxima Nova Rg" panose="02000506030000020004" pitchFamily="2" charset="0"/>
              </a:rPr>
              <a:t>за 2022 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latin typeface="Proxima Nova Rg" panose="02000506030000020004" pitchFamily="2" charset="0"/>
              </a:rPr>
              <a:t>Житомирської  міської об'єднаної територіальної громади</a:t>
            </a:r>
          </a:p>
          <a:p>
            <a:pPr algn="ctr">
              <a:lnSpc>
                <a:spcPct val="150000"/>
              </a:lnSpc>
            </a:pPr>
            <a:r>
              <a:rPr lang="uk-UA" sz="2800" dirty="0" smtClean="0">
                <a:latin typeface="Proxima Nova Rg" panose="02000506030000020004" pitchFamily="2" charset="0"/>
              </a:rPr>
              <a:t>Миколи ДЕНИСОВА</a:t>
            </a: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5055813" y="579420"/>
            <a:ext cx="2013693"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ФОТОЗВІТ</a:t>
            </a:r>
            <a:endParaRPr lang="uk-UA" sz="2800" dirty="0">
              <a:solidFill>
                <a:schemeClr val="bg1"/>
              </a:solidFill>
              <a:latin typeface="Proxima Nova Rg" panose="02000506030000020004" pitchFamily="2"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786" y="422959"/>
            <a:ext cx="2149524" cy="2866031"/>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4243" y="1102640"/>
            <a:ext cx="4125528" cy="3094146"/>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3360" y="4035607"/>
            <a:ext cx="3538894" cy="2654171"/>
          </a:xfrm>
          <a:prstGeom prst="rect">
            <a:avLst/>
          </a:prstGeom>
        </p:spPr>
      </p:pic>
      <p:pic>
        <p:nvPicPr>
          <p:cNvPr id="4" name="Рисунок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0310" y="1170079"/>
            <a:ext cx="4036045" cy="3026707"/>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03426" y="4079416"/>
            <a:ext cx="4960951" cy="2232428"/>
          </a:xfrm>
          <a:prstGeom prst="rect">
            <a:avLst/>
          </a:prstGeom>
        </p:spPr>
      </p:pic>
      <p:pic>
        <p:nvPicPr>
          <p:cNvPr id="6" name="Рисунок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0663" y="3262711"/>
            <a:ext cx="3242764" cy="2432073"/>
          </a:xfrm>
          <a:prstGeom prst="rect">
            <a:avLst/>
          </a:prstGeom>
        </p:spPr>
      </p:pic>
    </p:spTree>
    <p:extLst>
      <p:ext uri="{BB962C8B-B14F-4D97-AF65-F5344CB8AC3E}">
        <p14:creationId xmlns:p14="http://schemas.microsoft.com/office/powerpoint/2010/main" val="1805440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Тільки разом ми зробимо</a:t>
            </a:r>
          </a:p>
          <a:p>
            <a:pPr algn="ctr"/>
            <a:r>
              <a:rPr lang="uk-UA" sz="6000" dirty="0" smtClean="0">
                <a:solidFill>
                  <a:srgbClr val="182947"/>
                </a:solidFill>
                <a:latin typeface="Proxima Nova Rg" panose="02000506030000020004" pitchFamily="2" charset="0"/>
              </a:rPr>
              <a:t> громаду безпечною!</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2322654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3" name="TextBox 2"/>
          <p:cNvSpPr txBox="1"/>
          <p:nvPr/>
        </p:nvSpPr>
        <p:spPr>
          <a:xfrm>
            <a:off x="2661313" y="586854"/>
            <a:ext cx="6412045" cy="646331"/>
          </a:xfrm>
          <a:prstGeom prst="rect">
            <a:avLst/>
          </a:prstGeom>
          <a:noFill/>
        </p:spPr>
        <p:txBody>
          <a:bodyPr wrap="square" rtlCol="0">
            <a:spAutoFit/>
          </a:bodyPr>
          <a:lstStyle/>
          <a:p>
            <a:r>
              <a:rPr lang="uk-UA" sz="3600" dirty="0" smtClean="0">
                <a:solidFill>
                  <a:schemeClr val="bg1"/>
                </a:solidFill>
                <a:latin typeface="Proxima Nova Rg" panose="02000506030000020004" pitchFamily="2" charset="0"/>
              </a:rPr>
              <a:t>ПОЛІЦЕЙСЬКА ДІЛЬНИЦЯ № 12</a:t>
            </a:r>
            <a:endParaRPr lang="uk-UA" sz="3600" dirty="0">
              <a:solidFill>
                <a:schemeClr val="bg1"/>
              </a:solidFill>
              <a:latin typeface="Proxima Nova Rg" panose="02000506030000020004" pitchFamily="2"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435" y="1693366"/>
            <a:ext cx="812091" cy="757474"/>
          </a:xfrm>
          <a:prstGeom prst="rect">
            <a:avLst/>
          </a:prstGeom>
        </p:spPr>
      </p:pic>
      <p:sp>
        <p:nvSpPr>
          <p:cNvPr id="9" name="TextBox 8"/>
          <p:cNvSpPr txBox="1"/>
          <p:nvPr/>
        </p:nvSpPr>
        <p:spPr>
          <a:xfrm>
            <a:off x="225973" y="2487669"/>
            <a:ext cx="1599875" cy="461665"/>
          </a:xfrm>
          <a:prstGeom prst="rect">
            <a:avLst/>
          </a:prstGeom>
          <a:noFill/>
        </p:spPr>
        <p:txBody>
          <a:bodyPr wrap="square" rtlCol="0">
            <a:spAutoFit/>
          </a:bodyPr>
          <a:lstStyle/>
          <a:p>
            <a:pPr algn="ctr"/>
            <a:r>
              <a:rPr lang="ru-RU" sz="2400" b="1" dirty="0" smtClean="0"/>
              <a:t>1.785 </a:t>
            </a:r>
            <a:r>
              <a:rPr lang="ru-RU" sz="2400" b="1" dirty="0" smtClean="0"/>
              <a:t>к</a:t>
            </a:r>
            <a:r>
              <a:rPr lang="en-US" sz="2400" b="1" dirty="0"/>
              <a:t>m</a:t>
            </a:r>
            <a:r>
              <a:rPr lang="ru-RU" sz="2400" b="1" dirty="0" smtClean="0"/>
              <a:t>²</a:t>
            </a:r>
            <a:endParaRPr lang="ru-RU" sz="2400" b="1" dirty="0"/>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030" y="2949334"/>
            <a:ext cx="794496" cy="794496"/>
          </a:xfrm>
          <a:prstGeom prst="rect">
            <a:avLst/>
          </a:prstGeom>
        </p:spPr>
      </p:pic>
      <p:sp>
        <p:nvSpPr>
          <p:cNvPr id="12" name="TextBox 11"/>
          <p:cNvSpPr txBox="1"/>
          <p:nvPr/>
        </p:nvSpPr>
        <p:spPr>
          <a:xfrm>
            <a:off x="225973" y="3645505"/>
            <a:ext cx="1599875" cy="461665"/>
          </a:xfrm>
          <a:prstGeom prst="rect">
            <a:avLst/>
          </a:prstGeom>
          <a:noFill/>
        </p:spPr>
        <p:txBody>
          <a:bodyPr wrap="square" rtlCol="0">
            <a:spAutoFit/>
          </a:bodyPr>
          <a:lstStyle/>
          <a:p>
            <a:pPr algn="ctr"/>
            <a:r>
              <a:rPr lang="en-US" sz="2400" b="1" dirty="0" smtClean="0"/>
              <a:t>4500</a:t>
            </a:r>
            <a:endParaRPr lang="ru-RU" sz="2400" b="1" dirty="0"/>
          </a:p>
        </p:txBody>
      </p:sp>
      <p:pic>
        <p:nvPicPr>
          <p:cNvPr id="13"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96030" y="5437003"/>
            <a:ext cx="816010" cy="821802"/>
          </a:xfrm>
          <a:prstGeom prst="rect">
            <a:avLst/>
          </a:prstGeom>
          <a:noFill/>
          <a:ln w="9525">
            <a:noFill/>
            <a:miter lim="800000"/>
            <a:headEnd/>
            <a:tailEnd/>
          </a:ln>
        </p:spPr>
      </p:pic>
      <p:sp>
        <p:nvSpPr>
          <p:cNvPr id="14" name="TextBox 13"/>
          <p:cNvSpPr txBox="1"/>
          <p:nvPr/>
        </p:nvSpPr>
        <p:spPr>
          <a:xfrm>
            <a:off x="315768" y="6183877"/>
            <a:ext cx="1599875" cy="461665"/>
          </a:xfrm>
          <a:prstGeom prst="rect">
            <a:avLst/>
          </a:prstGeom>
          <a:noFill/>
        </p:spPr>
        <p:txBody>
          <a:bodyPr wrap="square" rtlCol="0">
            <a:spAutoFit/>
          </a:bodyPr>
          <a:lstStyle/>
          <a:p>
            <a:pPr algn="ctr"/>
            <a:r>
              <a:rPr lang="uk-UA" sz="2400" b="1" dirty="0" smtClean="0"/>
              <a:t>34</a:t>
            </a:r>
            <a:endParaRPr lang="ru-RU" sz="2400" b="1" dirty="0"/>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022" y="4029695"/>
            <a:ext cx="922018" cy="922018"/>
          </a:xfrm>
          <a:prstGeom prst="rect">
            <a:avLst/>
          </a:prstGeom>
        </p:spPr>
      </p:pic>
      <p:sp>
        <p:nvSpPr>
          <p:cNvPr id="17" name="TextBox 16"/>
          <p:cNvSpPr txBox="1"/>
          <p:nvPr/>
        </p:nvSpPr>
        <p:spPr>
          <a:xfrm>
            <a:off x="179590" y="4780754"/>
            <a:ext cx="1599875" cy="461665"/>
          </a:xfrm>
          <a:prstGeom prst="rect">
            <a:avLst/>
          </a:prstGeom>
          <a:noFill/>
        </p:spPr>
        <p:txBody>
          <a:bodyPr wrap="square" rtlCol="0">
            <a:spAutoFit/>
          </a:bodyPr>
          <a:lstStyle/>
          <a:p>
            <a:pPr algn="ctr"/>
            <a:r>
              <a:rPr lang="uk-UA" sz="2400" b="1" dirty="0" smtClean="0"/>
              <a:t>4</a:t>
            </a:r>
            <a:endParaRPr lang="ru-RU" sz="2400" b="1" dirty="0"/>
          </a:p>
        </p:txBody>
      </p:sp>
      <p:pic>
        <p:nvPicPr>
          <p:cNvPr id="6" name="Рисунок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05438" y="1744185"/>
            <a:ext cx="9210946" cy="4999444"/>
          </a:xfrm>
          <a:prstGeom prst="rect">
            <a:avLst/>
          </a:prstGeom>
        </p:spPr>
      </p:pic>
    </p:spTree>
    <p:extLst>
      <p:ext uri="{BB962C8B-B14F-4D97-AF65-F5344CB8AC3E}">
        <p14:creationId xmlns:p14="http://schemas.microsoft.com/office/powerpoint/2010/main" val="3585867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3814549" y="684086"/>
            <a:ext cx="3620415"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Території обслуговування</a:t>
            </a:r>
            <a:endParaRPr lang="uk-UA" sz="2800" dirty="0">
              <a:solidFill>
                <a:schemeClr val="bg1"/>
              </a:solidFill>
              <a:latin typeface="Proxima Nova Rg" panose="02000506030000020004" pitchFamily="2" charset="0"/>
            </a:endParaRPr>
          </a:p>
        </p:txBody>
      </p:sp>
      <p:sp>
        <p:nvSpPr>
          <p:cNvPr id="4" name="TextBox 3"/>
          <p:cNvSpPr txBox="1"/>
          <p:nvPr/>
        </p:nvSpPr>
        <p:spPr>
          <a:xfrm>
            <a:off x="177422" y="1892435"/>
            <a:ext cx="11245754" cy="4524314"/>
          </a:xfrm>
          <a:prstGeom prst="rect">
            <a:avLst/>
          </a:prstGeom>
          <a:noFill/>
        </p:spPr>
        <p:txBody>
          <a:bodyPr wrap="square" rtlCol="0">
            <a:spAutoFit/>
          </a:bodyPr>
          <a:lstStyle/>
          <a:p>
            <a:pPr algn="ctr"/>
            <a:r>
              <a:rPr lang="ru-RU" sz="2400" dirty="0" smtClean="0"/>
              <a:t>●</a:t>
            </a:r>
            <a:r>
              <a:rPr lang="ru-RU" sz="2400" dirty="0" err="1" smtClean="0"/>
              <a:t>вул</a:t>
            </a:r>
            <a:r>
              <a:rPr lang="ru-RU" sz="2400" dirty="0"/>
              <a:t>. Велика </a:t>
            </a:r>
            <a:r>
              <a:rPr lang="ru-RU" sz="2400" dirty="0" err="1"/>
              <a:t>Бердичівська</a:t>
            </a:r>
            <a:r>
              <a:rPr lang="ru-RU" sz="2400" dirty="0"/>
              <a:t> 72 -124 (парна сторона), 99-137 (</a:t>
            </a:r>
            <a:r>
              <a:rPr lang="ru-RU" sz="2400" dirty="0" err="1"/>
              <a:t>непарна</a:t>
            </a:r>
            <a:r>
              <a:rPr lang="ru-RU" sz="2400" dirty="0"/>
              <a:t> сторона)</a:t>
            </a:r>
            <a:r>
              <a:rPr lang="uk-UA" sz="2400" dirty="0"/>
              <a:t>, </a:t>
            </a:r>
            <a:endParaRPr lang="uk-UA" sz="2400" dirty="0" smtClean="0"/>
          </a:p>
          <a:p>
            <a:pPr algn="ctr"/>
            <a:r>
              <a:rPr lang="ru-RU" sz="2400" dirty="0" smtClean="0"/>
              <a:t>● пров</a:t>
            </a:r>
            <a:r>
              <a:rPr lang="ru-RU" sz="2400" dirty="0"/>
              <a:t>. </a:t>
            </a:r>
            <a:r>
              <a:rPr lang="uk-UA" sz="2400" dirty="0"/>
              <a:t>П</a:t>
            </a:r>
            <a:r>
              <a:rPr lang="ru-RU" sz="2400" dirty="0" err="1"/>
              <a:t>утятинський</a:t>
            </a:r>
            <a:r>
              <a:rPr lang="uk-UA" sz="2400" dirty="0"/>
              <a:t>, </a:t>
            </a:r>
            <a:r>
              <a:rPr lang="ru-RU" sz="2400" dirty="0" smtClean="0"/>
              <a:t>● </a:t>
            </a:r>
            <a:r>
              <a:rPr lang="ru-RU" sz="2400" dirty="0" err="1" smtClean="0"/>
              <a:t>вул</a:t>
            </a:r>
            <a:r>
              <a:rPr lang="ru-RU" sz="2400" dirty="0"/>
              <a:t>. Прохорова</a:t>
            </a:r>
            <a:r>
              <a:rPr lang="uk-UA" sz="2400" dirty="0"/>
              <a:t>, </a:t>
            </a:r>
            <a:r>
              <a:rPr lang="ru-RU" sz="2400" dirty="0"/>
              <a:t>● </a:t>
            </a:r>
            <a:r>
              <a:rPr lang="ru-RU" sz="2400" dirty="0" err="1" smtClean="0"/>
              <a:t>вул</a:t>
            </a:r>
            <a:r>
              <a:rPr lang="ru-RU" sz="2400" dirty="0"/>
              <a:t>. </a:t>
            </a:r>
            <a:r>
              <a:rPr lang="ru-RU" sz="2400" dirty="0" err="1"/>
              <a:t>Південна</a:t>
            </a:r>
            <a:r>
              <a:rPr lang="uk-UA" sz="2400" dirty="0"/>
              <a:t>, </a:t>
            </a:r>
            <a:r>
              <a:rPr lang="ru-RU" sz="2400" dirty="0"/>
              <a:t>● </a:t>
            </a:r>
            <a:r>
              <a:rPr lang="ru-RU" sz="2400" dirty="0" smtClean="0"/>
              <a:t>1-й </a:t>
            </a:r>
            <a:r>
              <a:rPr lang="ru-RU" sz="2400" dirty="0"/>
              <a:t>пров. </a:t>
            </a:r>
            <a:r>
              <a:rPr lang="ru-RU" sz="2400" dirty="0" err="1"/>
              <a:t>Південний</a:t>
            </a:r>
            <a:r>
              <a:rPr lang="uk-UA" sz="2400" dirty="0"/>
              <a:t>, </a:t>
            </a:r>
            <a:endParaRPr lang="uk-UA" sz="2400" dirty="0" smtClean="0"/>
          </a:p>
          <a:p>
            <a:pPr algn="ctr"/>
            <a:r>
              <a:rPr lang="ru-RU" sz="2400" dirty="0" smtClean="0"/>
              <a:t>● </a:t>
            </a:r>
            <a:r>
              <a:rPr lang="ru-RU" sz="2400" dirty="0" err="1" smtClean="0"/>
              <a:t>вул</a:t>
            </a:r>
            <a:r>
              <a:rPr lang="ru-RU" sz="2400" dirty="0"/>
              <a:t>. </a:t>
            </a:r>
            <a:r>
              <a:rPr lang="ru-RU" sz="2400" dirty="0" err="1"/>
              <a:t>Жуйка</a:t>
            </a:r>
            <a:r>
              <a:rPr lang="ru-RU" sz="2400" dirty="0"/>
              <a:t>  3 </a:t>
            </a:r>
            <a:r>
              <a:rPr lang="uk-UA" sz="2400" dirty="0"/>
              <a:t>-</a:t>
            </a:r>
            <a:r>
              <a:rPr lang="ru-RU" sz="2400" dirty="0"/>
              <a:t>39-а</a:t>
            </a:r>
            <a:r>
              <a:rPr lang="uk-UA" sz="2400" dirty="0"/>
              <a:t>, </a:t>
            </a:r>
            <a:r>
              <a:rPr lang="ru-RU" sz="2400" dirty="0"/>
              <a:t>● </a:t>
            </a:r>
            <a:r>
              <a:rPr lang="ru-RU" sz="2400" dirty="0" smtClean="0"/>
              <a:t>пров</a:t>
            </a:r>
            <a:r>
              <a:rPr lang="ru-RU" sz="2400" dirty="0"/>
              <a:t>. </a:t>
            </a:r>
            <a:r>
              <a:rPr lang="ru-RU" sz="2400" dirty="0" err="1"/>
              <a:t>Сухий</a:t>
            </a:r>
            <a:r>
              <a:rPr lang="ru-RU" sz="2400" dirty="0"/>
              <a:t> Яр</a:t>
            </a:r>
            <a:r>
              <a:rPr lang="uk-UA" sz="2400" dirty="0"/>
              <a:t>, </a:t>
            </a:r>
            <a:r>
              <a:rPr lang="ru-RU" sz="2400" dirty="0"/>
              <a:t>● пров. </a:t>
            </a:r>
            <a:r>
              <a:rPr lang="ru-RU" sz="2400" dirty="0" err="1"/>
              <a:t>Ясний</a:t>
            </a:r>
            <a:r>
              <a:rPr lang="uk-UA" sz="2400" dirty="0"/>
              <a:t>, </a:t>
            </a:r>
            <a:r>
              <a:rPr lang="ru-RU" sz="2400" dirty="0" smtClean="0"/>
              <a:t>● пров</a:t>
            </a:r>
            <a:r>
              <a:rPr lang="ru-RU" sz="2400" dirty="0"/>
              <a:t>. </a:t>
            </a:r>
            <a:r>
              <a:rPr lang="ru-RU" sz="2400" dirty="0" err="1"/>
              <a:t>Шосейний</a:t>
            </a:r>
            <a:r>
              <a:rPr lang="uk-UA" sz="2400" dirty="0"/>
              <a:t>, </a:t>
            </a:r>
            <a:endParaRPr lang="uk-UA" sz="2400" dirty="0" smtClean="0"/>
          </a:p>
          <a:p>
            <a:pPr algn="ctr"/>
            <a:r>
              <a:rPr lang="ru-RU" sz="2400" dirty="0" smtClean="0"/>
              <a:t>● </a:t>
            </a:r>
            <a:r>
              <a:rPr lang="ru-RU" sz="2400" dirty="0" err="1" smtClean="0"/>
              <a:t>вул</a:t>
            </a:r>
            <a:r>
              <a:rPr lang="ru-RU" sz="2400" dirty="0"/>
              <a:t>. </a:t>
            </a:r>
            <a:r>
              <a:rPr lang="ru-RU" sz="2400" dirty="0" err="1"/>
              <a:t>Магазинна</a:t>
            </a:r>
            <a:r>
              <a:rPr lang="uk-UA" sz="2400" dirty="0"/>
              <a:t>, </a:t>
            </a:r>
            <a:r>
              <a:rPr lang="ru-RU" sz="2400" dirty="0"/>
              <a:t>● </a:t>
            </a:r>
            <a:r>
              <a:rPr lang="ru-RU" sz="2400" dirty="0" smtClean="0"/>
              <a:t>пров</a:t>
            </a:r>
            <a:r>
              <a:rPr lang="ru-RU" sz="2400" dirty="0"/>
              <a:t>. 1</a:t>
            </a:r>
            <a:r>
              <a:rPr lang="uk-UA" sz="2400" dirty="0"/>
              <a:t>-й</a:t>
            </a:r>
            <a:r>
              <a:rPr lang="ru-RU" sz="2400" dirty="0"/>
              <a:t>, 2</a:t>
            </a:r>
            <a:r>
              <a:rPr lang="uk-UA" sz="2400" dirty="0"/>
              <a:t>-й</a:t>
            </a:r>
            <a:r>
              <a:rPr lang="ru-RU" sz="2400" dirty="0"/>
              <a:t>, 3-й, 4</a:t>
            </a:r>
            <a:r>
              <a:rPr lang="uk-UA" sz="2400" dirty="0"/>
              <a:t>-й</a:t>
            </a:r>
            <a:r>
              <a:rPr lang="ru-RU" sz="2400" dirty="0"/>
              <a:t>, 5-й </a:t>
            </a:r>
            <a:r>
              <a:rPr lang="ru-RU" sz="2400" dirty="0" err="1"/>
              <a:t>Магазинний</a:t>
            </a:r>
            <a:r>
              <a:rPr lang="uk-UA" sz="2400" dirty="0"/>
              <a:t>, </a:t>
            </a:r>
            <a:r>
              <a:rPr lang="ru-RU" sz="2400" dirty="0"/>
              <a:t>● ● </a:t>
            </a:r>
            <a:r>
              <a:rPr lang="ru-RU" sz="2400" dirty="0" err="1" smtClean="0"/>
              <a:t>вул</a:t>
            </a:r>
            <a:r>
              <a:rPr lang="ru-RU" sz="2400" dirty="0"/>
              <a:t>. </a:t>
            </a:r>
            <a:r>
              <a:rPr lang="ru-RU" sz="2400" dirty="0" err="1"/>
              <a:t>Вінницька</a:t>
            </a:r>
            <a:r>
              <a:rPr lang="uk-UA" sz="2400" dirty="0"/>
              <a:t>, </a:t>
            </a:r>
            <a:endParaRPr lang="uk-UA" sz="2400" dirty="0" smtClean="0"/>
          </a:p>
          <a:p>
            <a:pPr algn="ctr"/>
            <a:r>
              <a:rPr lang="ru-RU" sz="2400" dirty="0" smtClean="0"/>
              <a:t>● </a:t>
            </a:r>
            <a:r>
              <a:rPr lang="ru-RU" sz="2400" dirty="0" err="1" smtClean="0"/>
              <a:t>вул</a:t>
            </a:r>
            <a:r>
              <a:rPr lang="ru-RU" sz="2400" dirty="0"/>
              <a:t>. </a:t>
            </a:r>
            <a:r>
              <a:rPr lang="ru-RU" sz="2400" dirty="0" err="1"/>
              <a:t>Кривий</a:t>
            </a:r>
            <a:r>
              <a:rPr lang="ru-RU" sz="2400" dirty="0"/>
              <a:t> </a:t>
            </a:r>
            <a:r>
              <a:rPr lang="ru-RU" sz="2400" dirty="0" err="1"/>
              <a:t>Брід</a:t>
            </a:r>
            <a:r>
              <a:rPr lang="uk-UA" sz="2400" dirty="0"/>
              <a:t>, </a:t>
            </a:r>
            <a:r>
              <a:rPr lang="ru-RU" sz="2400" dirty="0"/>
              <a:t>● </a:t>
            </a:r>
            <a:r>
              <a:rPr lang="ru-RU" sz="2400" dirty="0" err="1" smtClean="0"/>
              <a:t>проїзд</a:t>
            </a:r>
            <a:r>
              <a:rPr lang="ru-RU" sz="2400" dirty="0" smtClean="0"/>
              <a:t> </a:t>
            </a:r>
            <a:r>
              <a:rPr lang="ru-RU" sz="2400" dirty="0" err="1"/>
              <a:t>Кривий</a:t>
            </a:r>
            <a:r>
              <a:rPr lang="ru-RU" sz="2400" dirty="0"/>
              <a:t> </a:t>
            </a:r>
            <a:r>
              <a:rPr lang="ru-RU" sz="2400" dirty="0" err="1"/>
              <a:t>Брід</a:t>
            </a:r>
            <a:r>
              <a:rPr lang="uk-UA" sz="2400" dirty="0"/>
              <a:t>, </a:t>
            </a:r>
            <a:r>
              <a:rPr lang="ru-RU" sz="2400" dirty="0"/>
              <a:t>● ● пров. 1 та 2-й </a:t>
            </a:r>
            <a:r>
              <a:rPr lang="ru-RU" sz="2400" dirty="0" err="1"/>
              <a:t>Тетерівський</a:t>
            </a:r>
            <a:r>
              <a:rPr lang="uk-UA" sz="2400" dirty="0"/>
              <a:t>, </a:t>
            </a:r>
          </a:p>
          <a:p>
            <a:pPr algn="ctr"/>
            <a:r>
              <a:rPr lang="ru-RU" sz="2400" dirty="0" smtClean="0"/>
              <a:t>● пров</a:t>
            </a:r>
            <a:r>
              <a:rPr lang="ru-RU" sz="2400" dirty="0"/>
              <a:t>. 1</a:t>
            </a:r>
            <a:r>
              <a:rPr lang="uk-UA" sz="2400" dirty="0"/>
              <a:t>-й</a:t>
            </a:r>
            <a:r>
              <a:rPr lang="ru-RU" sz="2400" dirty="0"/>
              <a:t>, 2</a:t>
            </a:r>
            <a:r>
              <a:rPr lang="uk-UA" sz="2400" dirty="0"/>
              <a:t>-й</a:t>
            </a:r>
            <a:r>
              <a:rPr lang="ru-RU" sz="2400" dirty="0"/>
              <a:t>, 3</a:t>
            </a:r>
            <a:r>
              <a:rPr lang="uk-UA" sz="2400" dirty="0"/>
              <a:t>-й</a:t>
            </a:r>
            <a:r>
              <a:rPr lang="ru-RU" sz="2400" dirty="0"/>
              <a:t>, </a:t>
            </a:r>
            <a:r>
              <a:rPr lang="uk-UA" sz="2400" dirty="0"/>
              <a:t>4</a:t>
            </a:r>
            <a:r>
              <a:rPr lang="ru-RU" sz="2400" dirty="0"/>
              <a:t>-й, 5-й </a:t>
            </a:r>
            <a:r>
              <a:rPr lang="ru-RU" sz="2400" dirty="0" err="1"/>
              <a:t>Кривий</a:t>
            </a:r>
            <a:r>
              <a:rPr lang="ru-RU" sz="2400" dirty="0"/>
              <a:t> </a:t>
            </a:r>
            <a:r>
              <a:rPr lang="ru-RU" sz="2400" dirty="0" err="1"/>
              <a:t>Брід</a:t>
            </a:r>
            <a:r>
              <a:rPr lang="uk-UA" sz="2400" dirty="0"/>
              <a:t>, </a:t>
            </a:r>
            <a:r>
              <a:rPr lang="ru-RU" sz="2400" dirty="0"/>
              <a:t>● </a:t>
            </a:r>
            <a:r>
              <a:rPr lang="ru-RU" sz="2400" dirty="0" smtClean="0"/>
              <a:t>пров</a:t>
            </a:r>
            <a:r>
              <a:rPr lang="ru-RU" sz="2400" dirty="0"/>
              <a:t>. </a:t>
            </a:r>
            <a:r>
              <a:rPr lang="ru-RU" sz="2400" dirty="0" err="1"/>
              <a:t>Холодильний</a:t>
            </a:r>
            <a:r>
              <a:rPr lang="uk-UA" sz="2400" dirty="0"/>
              <a:t>, </a:t>
            </a:r>
            <a:r>
              <a:rPr lang="ru-RU" sz="2400" dirty="0"/>
              <a:t>● </a:t>
            </a:r>
            <a:r>
              <a:rPr lang="ru-RU" sz="2400" dirty="0" err="1"/>
              <a:t>проїзд</a:t>
            </a:r>
            <a:r>
              <a:rPr lang="ru-RU" sz="2400" dirty="0"/>
              <a:t> Тихий</a:t>
            </a:r>
            <a:r>
              <a:rPr lang="uk-UA" sz="2400" dirty="0"/>
              <a:t>, </a:t>
            </a:r>
            <a:endParaRPr lang="uk-UA" sz="2400" dirty="0" smtClean="0"/>
          </a:p>
          <a:p>
            <a:pPr algn="ctr"/>
            <a:r>
              <a:rPr lang="ru-RU" sz="2400" dirty="0" smtClean="0"/>
              <a:t>● пров</a:t>
            </a:r>
            <a:r>
              <a:rPr lang="ru-RU" sz="2400" dirty="0"/>
              <a:t>. 1</a:t>
            </a:r>
            <a:r>
              <a:rPr lang="uk-UA" sz="2400" dirty="0"/>
              <a:t>-й</a:t>
            </a:r>
            <a:r>
              <a:rPr lang="ru-RU" sz="2400" dirty="0"/>
              <a:t> та 2-й Льва Толстого</a:t>
            </a:r>
            <a:r>
              <a:rPr lang="uk-UA" sz="2400" dirty="0"/>
              <a:t>, </a:t>
            </a:r>
            <a:r>
              <a:rPr lang="ru-RU" sz="2400" dirty="0"/>
              <a:t>● </a:t>
            </a:r>
            <a:r>
              <a:rPr lang="ru-RU" sz="2400" dirty="0" smtClean="0"/>
              <a:t>пров</a:t>
            </a:r>
            <a:r>
              <a:rPr lang="ru-RU" sz="2400" dirty="0"/>
              <a:t>. М. </a:t>
            </a:r>
            <a:r>
              <a:rPr lang="ru-RU" sz="2400" dirty="0" err="1"/>
              <a:t>Вербицького</a:t>
            </a:r>
            <a:r>
              <a:rPr lang="uk-UA" sz="2400" dirty="0"/>
              <a:t>, </a:t>
            </a:r>
            <a:r>
              <a:rPr lang="ru-RU" sz="2400" dirty="0"/>
              <a:t>● </a:t>
            </a:r>
            <a:r>
              <a:rPr lang="ru-RU" sz="2400" dirty="0" smtClean="0"/>
              <a:t>пров</a:t>
            </a:r>
            <a:r>
              <a:rPr lang="ru-RU" sz="2400" dirty="0"/>
              <a:t>. </a:t>
            </a:r>
            <a:r>
              <a:rPr lang="ru-RU" sz="2400" dirty="0" err="1"/>
              <a:t>Фізкультурний</a:t>
            </a:r>
            <a:r>
              <a:rPr lang="uk-UA" sz="2400" dirty="0"/>
              <a:t>, </a:t>
            </a:r>
            <a:endParaRPr lang="uk-UA" sz="2400" dirty="0" smtClean="0"/>
          </a:p>
          <a:p>
            <a:pPr algn="ctr"/>
            <a:r>
              <a:rPr lang="ru-RU" sz="2400" dirty="0" smtClean="0"/>
              <a:t>● пров</a:t>
            </a:r>
            <a:r>
              <a:rPr lang="ru-RU" sz="2400" dirty="0"/>
              <a:t>. С. </a:t>
            </a:r>
            <a:r>
              <a:rPr lang="ru-RU" sz="2400" dirty="0" err="1"/>
              <a:t>Крушельницької</a:t>
            </a:r>
            <a:r>
              <a:rPr lang="uk-UA" sz="2400" dirty="0"/>
              <a:t>, </a:t>
            </a:r>
            <a:r>
              <a:rPr lang="ru-RU" sz="2400" dirty="0"/>
              <a:t>● </a:t>
            </a:r>
            <a:r>
              <a:rPr lang="ru-RU" sz="2400" dirty="0" smtClean="0"/>
              <a:t>пров</a:t>
            </a:r>
            <a:r>
              <a:rPr lang="ru-RU" sz="2400" dirty="0"/>
              <a:t>. П. </a:t>
            </a:r>
            <a:r>
              <a:rPr lang="ru-RU" sz="2400" dirty="0" err="1"/>
              <a:t>Чубинського</a:t>
            </a:r>
            <a:r>
              <a:rPr lang="uk-UA" sz="2400" dirty="0"/>
              <a:t>, </a:t>
            </a:r>
            <a:r>
              <a:rPr lang="ru-RU" sz="2400" dirty="0"/>
              <a:t>● </a:t>
            </a:r>
            <a:r>
              <a:rPr lang="ru-RU" sz="2400" dirty="0" smtClean="0"/>
              <a:t>пров</a:t>
            </a:r>
            <a:r>
              <a:rPr lang="ru-RU" sz="2400" dirty="0"/>
              <a:t>. </a:t>
            </a:r>
            <a:r>
              <a:rPr lang="ru-RU" sz="2400" dirty="0" err="1"/>
              <a:t>Слов’янський</a:t>
            </a:r>
            <a:r>
              <a:rPr lang="uk-UA" sz="2400" dirty="0"/>
              <a:t>, </a:t>
            </a:r>
            <a:endParaRPr lang="uk-UA" sz="2400" dirty="0" smtClean="0"/>
          </a:p>
          <a:p>
            <a:pPr algn="ctr"/>
            <a:r>
              <a:rPr lang="ru-RU" sz="2400" dirty="0"/>
              <a:t>● </a:t>
            </a:r>
            <a:r>
              <a:rPr lang="ru-RU" sz="2400" dirty="0" smtClean="0"/>
              <a:t>пров</a:t>
            </a:r>
            <a:r>
              <a:rPr lang="ru-RU" sz="2400" dirty="0"/>
              <a:t>. </a:t>
            </a:r>
            <a:r>
              <a:rPr lang="ru-RU" sz="2400" dirty="0" err="1"/>
              <a:t>Табірний</a:t>
            </a:r>
            <a:r>
              <a:rPr lang="uk-UA" sz="2400" dirty="0"/>
              <a:t>, </a:t>
            </a:r>
            <a:r>
              <a:rPr lang="ru-RU" sz="2400" dirty="0"/>
              <a:t>● </a:t>
            </a:r>
            <a:r>
              <a:rPr lang="ru-RU" sz="2400" dirty="0" smtClean="0"/>
              <a:t>пров</a:t>
            </a:r>
            <a:r>
              <a:rPr lang="ru-RU" sz="2400" dirty="0"/>
              <a:t>. </a:t>
            </a:r>
            <a:r>
              <a:rPr lang="ru-RU" sz="2400" dirty="0" err="1"/>
              <a:t>Цегляний</a:t>
            </a:r>
            <a:r>
              <a:rPr lang="uk-UA" sz="2400" dirty="0"/>
              <a:t>, </a:t>
            </a:r>
            <a:r>
              <a:rPr lang="ru-RU" sz="2400" dirty="0"/>
              <a:t>● </a:t>
            </a:r>
            <a:r>
              <a:rPr lang="ru-RU" sz="2400" dirty="0" smtClean="0"/>
              <a:t>пров</a:t>
            </a:r>
            <a:r>
              <a:rPr lang="ru-RU" sz="2400" dirty="0"/>
              <a:t>. </a:t>
            </a:r>
            <a:r>
              <a:rPr lang="ru-RU" sz="2400" dirty="0" err="1" smtClean="0"/>
              <a:t>Мічурінський</a:t>
            </a:r>
            <a:r>
              <a:rPr lang="uk-UA" sz="2400" dirty="0"/>
              <a:t>, </a:t>
            </a:r>
            <a:r>
              <a:rPr lang="ru-RU" sz="2400" dirty="0"/>
              <a:t>● </a:t>
            </a:r>
            <a:r>
              <a:rPr lang="ru-RU" sz="2400" dirty="0" err="1" smtClean="0"/>
              <a:t>вул</a:t>
            </a:r>
            <a:r>
              <a:rPr lang="ru-RU" sz="2400" dirty="0"/>
              <a:t>. </a:t>
            </a:r>
            <a:r>
              <a:rPr lang="ru-RU" sz="2400" dirty="0" err="1"/>
              <a:t>Корольова</a:t>
            </a:r>
            <a:r>
              <a:rPr lang="ru-RU" sz="2400" dirty="0"/>
              <a:t> 14-38</a:t>
            </a:r>
            <a:r>
              <a:rPr lang="uk-UA" sz="2400" dirty="0"/>
              <a:t>, </a:t>
            </a:r>
            <a:endParaRPr lang="uk-UA" sz="2400" dirty="0" smtClean="0"/>
          </a:p>
          <a:p>
            <a:pPr algn="ctr"/>
            <a:r>
              <a:rPr lang="ru-RU" sz="2400" dirty="0" smtClean="0"/>
              <a:t>● </a:t>
            </a:r>
            <a:r>
              <a:rPr lang="ru-RU" sz="2400" dirty="0" err="1" smtClean="0"/>
              <a:t>проїзд</a:t>
            </a:r>
            <a:r>
              <a:rPr lang="ru-RU" sz="2400" dirty="0" smtClean="0"/>
              <a:t> </a:t>
            </a:r>
            <a:r>
              <a:rPr lang="ru-RU" sz="2400" dirty="0" err="1"/>
              <a:t>Сільськогосподарський</a:t>
            </a:r>
            <a:r>
              <a:rPr lang="uk-UA" sz="2400" dirty="0"/>
              <a:t>, </a:t>
            </a:r>
            <a:r>
              <a:rPr lang="ru-RU" sz="2400" dirty="0"/>
              <a:t>● </a:t>
            </a:r>
            <a:r>
              <a:rPr lang="ru-RU" sz="2400" dirty="0" smtClean="0"/>
              <a:t>пров</a:t>
            </a:r>
            <a:r>
              <a:rPr lang="ru-RU" sz="2400" dirty="0"/>
              <a:t>. 2</a:t>
            </a:r>
            <a:r>
              <a:rPr lang="uk-UA" sz="2400" dirty="0"/>
              <a:t>-й</a:t>
            </a:r>
            <a:r>
              <a:rPr lang="ru-RU" sz="2400" dirty="0"/>
              <a:t>, 3</a:t>
            </a:r>
            <a:r>
              <a:rPr lang="uk-UA" sz="2400" dirty="0"/>
              <a:t>-й</a:t>
            </a:r>
            <a:r>
              <a:rPr lang="ru-RU" sz="2400" dirty="0"/>
              <a:t>,</a:t>
            </a:r>
            <a:r>
              <a:rPr lang="uk-UA" sz="2400" dirty="0"/>
              <a:t> 4-й, </a:t>
            </a:r>
            <a:r>
              <a:rPr lang="ru-RU" sz="2400" dirty="0"/>
              <a:t> 5-й </a:t>
            </a:r>
            <a:r>
              <a:rPr lang="ru-RU" sz="2400" dirty="0" err="1"/>
              <a:t>Польовий</a:t>
            </a:r>
            <a:r>
              <a:rPr lang="uk-UA" sz="2400" dirty="0"/>
              <a:t>, </a:t>
            </a:r>
            <a:endParaRPr lang="uk-UA" sz="2400" dirty="0" smtClean="0"/>
          </a:p>
          <a:p>
            <a:pPr algn="ctr"/>
            <a:r>
              <a:rPr lang="ru-RU" sz="2400" dirty="0" smtClean="0"/>
              <a:t>● </a:t>
            </a:r>
            <a:r>
              <a:rPr lang="ru-RU" sz="2400" dirty="0" err="1" smtClean="0"/>
              <a:t>вул</a:t>
            </a:r>
            <a:r>
              <a:rPr lang="ru-RU" sz="2400" dirty="0"/>
              <a:t>. С. </a:t>
            </a:r>
            <a:r>
              <a:rPr lang="ru-RU" sz="2400" dirty="0" err="1"/>
              <a:t>Ріхтера</a:t>
            </a:r>
            <a:r>
              <a:rPr lang="ru-RU" sz="2400" dirty="0"/>
              <a:t> 70 </a:t>
            </a:r>
            <a:r>
              <a:rPr lang="uk-UA" sz="2400" dirty="0"/>
              <a:t>-</a:t>
            </a:r>
            <a:r>
              <a:rPr lang="ru-RU" sz="2400" dirty="0"/>
              <a:t> 94 (парна сторона),  77</a:t>
            </a:r>
            <a:r>
              <a:rPr lang="uk-UA" sz="2400" dirty="0"/>
              <a:t>-</a:t>
            </a:r>
            <a:r>
              <a:rPr lang="ru-RU" sz="2400" dirty="0"/>
              <a:t> 101 (</a:t>
            </a:r>
            <a:r>
              <a:rPr lang="ru-RU" sz="2400" dirty="0" err="1"/>
              <a:t>непарна</a:t>
            </a:r>
            <a:r>
              <a:rPr lang="ru-RU" sz="2400" dirty="0"/>
              <a:t> сторона)</a:t>
            </a:r>
            <a:r>
              <a:rPr lang="uk-UA" sz="2400" dirty="0"/>
              <a:t>, </a:t>
            </a:r>
            <a:endParaRPr lang="uk-UA" sz="2400" dirty="0" smtClean="0"/>
          </a:p>
          <a:p>
            <a:pPr algn="ctr"/>
            <a:r>
              <a:rPr lang="ru-RU" sz="2400" dirty="0" smtClean="0"/>
              <a:t>● </a:t>
            </a:r>
            <a:r>
              <a:rPr lang="ru-RU" sz="2400" dirty="0" err="1" smtClean="0"/>
              <a:t>вул</a:t>
            </a:r>
            <a:r>
              <a:rPr lang="ru-RU" sz="2400" dirty="0"/>
              <a:t>. Л. Толстого 4 - 28</a:t>
            </a:r>
          </a:p>
        </p:txBody>
      </p:sp>
    </p:spTree>
    <p:extLst>
      <p:ext uri="{BB962C8B-B14F-4D97-AF65-F5344CB8AC3E}">
        <p14:creationId xmlns:p14="http://schemas.microsoft.com/office/powerpoint/2010/main" val="4623526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601661" y="3028286"/>
            <a:ext cx="3954929"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Обслугували викликів</a:t>
            </a:r>
            <a:endParaRPr lang="uk-UA" sz="2800" dirty="0">
              <a:solidFill>
                <a:srgbClr val="182947"/>
              </a:solidFill>
              <a:latin typeface="Proxima Nova Lt" panose="02000506030000020004" pitchFamily="2" charset="0"/>
            </a:endParaRPr>
          </a:p>
        </p:txBody>
      </p:sp>
      <p:sp>
        <p:nvSpPr>
          <p:cNvPr id="7" name="TextBox 6"/>
          <p:cNvSpPr txBox="1"/>
          <p:nvPr/>
        </p:nvSpPr>
        <p:spPr>
          <a:xfrm>
            <a:off x="7433887" y="2994925"/>
            <a:ext cx="3239990" cy="954107"/>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Розглянуто матеріалів </a:t>
            </a:r>
          </a:p>
          <a:p>
            <a:r>
              <a:rPr lang="uk-UA" sz="2800" dirty="0" smtClean="0">
                <a:solidFill>
                  <a:srgbClr val="182947"/>
                </a:solidFill>
                <a:latin typeface="Proxima Nova Lt" panose="02000506030000020004" pitchFamily="2" charset="0"/>
              </a:rPr>
              <a:t>звернень громадян</a:t>
            </a:r>
            <a:endParaRPr lang="uk-UA" sz="2800" dirty="0">
              <a:solidFill>
                <a:srgbClr val="182947"/>
              </a:solidFill>
              <a:latin typeface="Proxima Nova Lt" panose="02000506030000020004" pitchFamily="2" charset="0"/>
            </a:endParaRPr>
          </a:p>
        </p:txBody>
      </p:sp>
      <p:sp>
        <p:nvSpPr>
          <p:cNvPr id="8" name="TextBox 7"/>
          <p:cNvSpPr txBox="1"/>
          <p:nvPr/>
        </p:nvSpPr>
        <p:spPr>
          <a:xfrm>
            <a:off x="2562931" y="4189069"/>
            <a:ext cx="928459"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51</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409631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 </a:t>
            </a:r>
            <a:endParaRPr lang="uk-UA" sz="2800" dirty="0">
              <a:solidFill>
                <a:schemeClr val="bg1"/>
              </a:solidFill>
              <a:latin typeface="Proxima Nova Rg" panose="02000506030000020004" pitchFamily="2" charset="0"/>
            </a:endParaRPr>
          </a:p>
        </p:txBody>
      </p:sp>
      <p:sp>
        <p:nvSpPr>
          <p:cNvPr id="18" name="TextBox 17"/>
          <p:cNvSpPr txBox="1"/>
          <p:nvPr/>
        </p:nvSpPr>
        <p:spPr>
          <a:xfrm>
            <a:off x="8612873" y="4056816"/>
            <a:ext cx="970137"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28</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523783" y="324794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60748" y="5295049"/>
            <a:ext cx="3359638"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Перевірено </a:t>
            </a:r>
            <a:r>
              <a:rPr lang="uk-UA" sz="2000" dirty="0" smtClean="0">
                <a:solidFill>
                  <a:srgbClr val="182947"/>
                </a:solidFill>
                <a:latin typeface="Proxima Nova Lt" panose="02000506030000020004" pitchFamily="2" charset="0"/>
              </a:rPr>
              <a:t>раніше судимих осіб</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481579" y="3223415"/>
            <a:ext cx="4214552" cy="1323439"/>
          </a:xfrm>
          <a:prstGeom prst="rect">
            <a:avLst/>
          </a:prstGeom>
          <a:noFill/>
        </p:spPr>
        <p:txBody>
          <a:bodyPr wrap="square" rtlCol="0">
            <a:spAutoFit/>
          </a:bodyPr>
          <a:lstStyle/>
          <a:p>
            <a:r>
              <a:rPr lang="uk-UA" sz="2000" dirty="0">
                <a:solidFill>
                  <a:srgbClr val="182947"/>
                </a:solidFill>
                <a:latin typeface="Proxima Nova Lt" panose="02000506030000020004" pitchFamily="2" charset="0"/>
              </a:rPr>
              <a:t>Перевірено осіб</a:t>
            </a:r>
            <a:r>
              <a:rPr lang="uk-UA" sz="2000" dirty="0" smtClean="0">
                <a:solidFill>
                  <a:srgbClr val="182947"/>
                </a:solidFill>
                <a:latin typeface="Proxima Nova Lt" panose="02000506030000020004" pitchFamily="2" charset="0"/>
              </a:rPr>
              <a:t>, яким встановлено адміністративний нагляд та осіб </a:t>
            </a:r>
            <a:endParaRPr lang="uk-UA" sz="2000" dirty="0">
              <a:solidFill>
                <a:srgbClr val="182947"/>
              </a:solidFill>
              <a:latin typeface="Proxima Nova Lt" panose="02000506030000020004" pitchFamily="2" charset="0"/>
            </a:endParaRPr>
          </a:p>
          <a:p>
            <a:r>
              <a:rPr lang="uk-UA" sz="2000" dirty="0">
                <a:solidFill>
                  <a:srgbClr val="182947"/>
                </a:solidFill>
                <a:latin typeface="Proxima Nova Lt" panose="02000506030000020004" pitchFamily="2" charset="0"/>
              </a:rPr>
              <a:t>що </a:t>
            </a:r>
            <a:r>
              <a:rPr lang="uk-UA" sz="2000" dirty="0" smtClean="0">
                <a:solidFill>
                  <a:srgbClr val="182947"/>
                </a:solidFill>
                <a:latin typeface="Proxima Nova Lt" panose="02000506030000020004" pitchFamily="2" charset="0"/>
              </a:rPr>
              <a:t>формально підпадають під </a:t>
            </a:r>
          </a:p>
          <a:p>
            <a:r>
              <a:rPr lang="uk-UA" sz="2000" dirty="0" smtClean="0">
                <a:solidFill>
                  <a:srgbClr val="182947"/>
                </a:solidFill>
                <a:latin typeface="Proxima Nova Lt" panose="02000506030000020004" pitchFamily="2" charset="0"/>
              </a:rPr>
              <a:t>адміністративний нагляд</a:t>
            </a:r>
            <a:endParaRPr lang="uk-UA" sz="2000" dirty="0">
              <a:solidFill>
                <a:srgbClr val="182947"/>
              </a:solidFill>
              <a:latin typeface="Proxima Nova Lt" panose="02000506030000020004" pitchFamily="2" charset="0"/>
            </a:endParaRPr>
          </a:p>
        </p:txBody>
      </p:sp>
      <p:sp>
        <p:nvSpPr>
          <p:cNvPr id="23" name="TextBox 22"/>
          <p:cNvSpPr txBox="1"/>
          <p:nvPr/>
        </p:nvSpPr>
        <p:spPr>
          <a:xfrm>
            <a:off x="7481579" y="5279098"/>
            <a:ext cx="3750528" cy="923330"/>
          </a:xfrm>
          <a:prstGeom prst="rect">
            <a:avLst/>
          </a:prstGeom>
          <a:noFill/>
        </p:spPr>
        <p:txBody>
          <a:bodyPr wrap="square" rtlCol="0">
            <a:spAutoFit/>
          </a:bodyPr>
          <a:lstStyle/>
          <a:p>
            <a:r>
              <a:rPr lang="uk-UA" dirty="0" smtClean="0">
                <a:solidFill>
                  <a:srgbClr val="182947"/>
                </a:solidFill>
                <a:latin typeface="Proxima Nova Lt" panose="02000506030000020004" pitchFamily="2" charset="0"/>
              </a:rPr>
              <a:t>Перевірено </a:t>
            </a:r>
            <a:r>
              <a:rPr lang="uk-UA" dirty="0">
                <a:solidFill>
                  <a:srgbClr val="182947"/>
                </a:solidFill>
                <a:latin typeface="Proxima Nova Lt" panose="02000506030000020004" pitchFamily="2" charset="0"/>
              </a:rPr>
              <a:t> </a:t>
            </a:r>
            <a:r>
              <a:rPr lang="uk-UA" dirty="0" smtClean="0">
                <a:solidFill>
                  <a:srgbClr val="182947"/>
                </a:solidFill>
                <a:latin typeface="Proxima Nova Lt" panose="02000506030000020004" pitchFamily="2" charset="0"/>
              </a:rPr>
              <a:t>осіб, засуджених до покарання не пов'язаного з позбавленням волі</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628739" y="3822858"/>
            <a:ext cx="550151"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20</a:t>
            </a:r>
            <a:endParaRPr lang="uk-UA" sz="2800" dirty="0">
              <a:solidFill>
                <a:srgbClr val="182947"/>
              </a:solidFill>
              <a:latin typeface="Proxima Nova Rg" panose="02000506030000020004" pitchFamily="2" charset="0"/>
            </a:endParaRPr>
          </a:p>
        </p:txBody>
      </p:sp>
      <p:sp>
        <p:nvSpPr>
          <p:cNvPr id="25" name="TextBox 24"/>
          <p:cNvSpPr txBox="1"/>
          <p:nvPr/>
        </p:nvSpPr>
        <p:spPr>
          <a:xfrm>
            <a:off x="6827072" y="3914886"/>
            <a:ext cx="545086"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13</a:t>
            </a:r>
            <a:endParaRPr lang="uk-UA" sz="2800" dirty="0">
              <a:solidFill>
                <a:srgbClr val="182947"/>
              </a:solidFill>
              <a:latin typeface="Proxima Nova Rg" panose="02000506030000020004" pitchFamily="2" charset="0"/>
            </a:endParaRPr>
          </a:p>
        </p:txBody>
      </p:sp>
      <p:sp>
        <p:nvSpPr>
          <p:cNvPr id="26" name="TextBox 25"/>
          <p:cNvSpPr txBox="1"/>
          <p:nvPr/>
        </p:nvSpPr>
        <p:spPr>
          <a:xfrm>
            <a:off x="613360" y="6006062"/>
            <a:ext cx="542264"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19</a:t>
            </a:r>
            <a:endParaRPr lang="uk-UA" sz="2800" dirty="0">
              <a:solidFill>
                <a:srgbClr val="182947"/>
              </a:solidFill>
              <a:latin typeface="Proxima Nova Rg" panose="02000506030000020004" pitchFamily="2" charset="0"/>
            </a:endParaRPr>
          </a:p>
        </p:txBody>
      </p:sp>
      <p:sp>
        <p:nvSpPr>
          <p:cNvPr id="27" name="TextBox 26"/>
          <p:cNvSpPr txBox="1"/>
          <p:nvPr/>
        </p:nvSpPr>
        <p:spPr>
          <a:xfrm>
            <a:off x="6790439" y="6006062"/>
            <a:ext cx="550151"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25</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8717"/>
            <a:ext cx="797334" cy="797334"/>
          </a:xfrm>
          <a:prstGeom prst="rect">
            <a:avLst/>
          </a:prstGeom>
        </p:spPr>
      </p:pic>
      <p:pic>
        <p:nvPicPr>
          <p:cNvPr id="32" name="Рисунок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57828" y="1760693"/>
            <a:ext cx="732379" cy="732379"/>
          </a:xfrm>
          <a:prstGeom prst="rect">
            <a:avLst/>
          </a:prstGeom>
        </p:spPr>
      </p:pic>
      <p:sp>
        <p:nvSpPr>
          <p:cNvPr id="33" name="TextBox 32"/>
          <p:cNvSpPr txBox="1"/>
          <p:nvPr/>
        </p:nvSpPr>
        <p:spPr>
          <a:xfrm>
            <a:off x="5687589" y="1903614"/>
            <a:ext cx="4145222" cy="369332"/>
          </a:xfrm>
          <a:prstGeom prst="rect">
            <a:avLst/>
          </a:prstGeom>
          <a:noFill/>
        </p:spPr>
        <p:txBody>
          <a:bodyPr wrap="square" rtlCol="0">
            <a:spAutoFit/>
          </a:bodyPr>
          <a:lstStyle/>
          <a:p>
            <a:r>
              <a:rPr lang="uk-UA" dirty="0" smtClean="0">
                <a:solidFill>
                  <a:srgbClr val="182947"/>
                </a:solidFill>
                <a:latin typeface="Proxima Nova Lt" panose="02000506030000020004" pitchFamily="2" charset="0"/>
              </a:rPr>
              <a:t>Перевірено власників зброї</a:t>
            </a:r>
          </a:p>
        </p:txBody>
      </p:sp>
      <p:sp>
        <p:nvSpPr>
          <p:cNvPr id="34" name="TextBox 33"/>
          <p:cNvSpPr txBox="1"/>
          <p:nvPr/>
        </p:nvSpPr>
        <p:spPr>
          <a:xfrm>
            <a:off x="5035603" y="1826670"/>
            <a:ext cx="651986"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32</a:t>
            </a:r>
            <a:endParaRPr lang="uk-UA" sz="28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3206912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685"/>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4012320" y="902587"/>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4080734" y="1512666"/>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1683105"/>
            <a:ext cx="6743064"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44  КУпАП</a:t>
            </a:r>
          </a:p>
          <a:p>
            <a:r>
              <a:rPr lang="uk-UA" dirty="0" smtClean="0">
                <a:solidFill>
                  <a:srgbClr val="182947"/>
                </a:solidFill>
                <a:latin typeface="Proxima Nova Lt" panose="02000506030000020004" pitchFamily="2" charset="0"/>
              </a:rPr>
              <a:t>Незаконний обіг наркотичних засобів без мети збуту в невеликих розмірах</a:t>
            </a:r>
            <a:endParaRPr lang="uk-UA"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52106" y="760579"/>
            <a:ext cx="578684" cy="634350"/>
          </a:xfrm>
          <a:prstGeom prst="rect">
            <a:avLst/>
          </a:prstGeom>
        </p:spPr>
      </p:pic>
      <p:sp>
        <p:nvSpPr>
          <p:cNvPr id="16" name="TextBox 15"/>
          <p:cNvSpPr txBox="1"/>
          <p:nvPr/>
        </p:nvSpPr>
        <p:spPr>
          <a:xfrm>
            <a:off x="255523" y="2252672"/>
            <a:ext cx="3377463"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173 </a:t>
            </a:r>
            <a:r>
              <a:rPr lang="uk-UA" b="1" dirty="0" smtClean="0">
                <a:solidFill>
                  <a:srgbClr val="182947"/>
                </a:solidFill>
                <a:latin typeface="Proxima Nova Rg" panose="02000506030000020004" pitchFamily="2" charset="0"/>
              </a:rPr>
              <a:t>КУпАП / СТ.182 КУпАП</a:t>
            </a:r>
            <a:endParaRPr lang="uk-UA" b="1" dirty="0" smtClean="0">
              <a:solidFill>
                <a:srgbClr val="182947"/>
              </a:solidFill>
              <a:latin typeface="Proxima Nova Rg" panose="02000506030000020004" pitchFamily="2" charset="0"/>
            </a:endParaRPr>
          </a:p>
          <a:p>
            <a:r>
              <a:rPr lang="uk-UA" dirty="0" smtClean="0">
                <a:solidFill>
                  <a:srgbClr val="182947"/>
                </a:solidFill>
                <a:latin typeface="Proxima Nova Lt" panose="02000506030000020004" pitchFamily="2" charset="0"/>
              </a:rPr>
              <a:t>Дрібне </a:t>
            </a:r>
            <a:r>
              <a:rPr lang="uk-UA" dirty="0" smtClean="0">
                <a:solidFill>
                  <a:srgbClr val="182947"/>
                </a:solidFill>
                <a:latin typeface="Proxima Nova Lt" panose="02000506030000020004" pitchFamily="2" charset="0"/>
              </a:rPr>
              <a:t>хуліганство/ Порушення тиші</a:t>
            </a:r>
            <a:endParaRPr lang="uk-UA" dirty="0" smtClean="0">
              <a:solidFill>
                <a:srgbClr val="182947"/>
              </a:solidFill>
              <a:latin typeface="Proxima Nova Lt" panose="02000506030000020004" pitchFamily="2" charset="0"/>
            </a:endParaRPr>
          </a:p>
        </p:txBody>
      </p:sp>
      <p:sp>
        <p:nvSpPr>
          <p:cNvPr id="19" name="TextBox 18"/>
          <p:cNvSpPr txBox="1"/>
          <p:nvPr/>
        </p:nvSpPr>
        <p:spPr>
          <a:xfrm>
            <a:off x="255523" y="3532632"/>
            <a:ext cx="5596404"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22" name="TextBox 21"/>
          <p:cNvSpPr txBox="1"/>
          <p:nvPr/>
        </p:nvSpPr>
        <p:spPr>
          <a:xfrm>
            <a:off x="255523" y="4178963"/>
            <a:ext cx="6292107"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smtClean="0">
              <a:solidFill>
                <a:srgbClr val="182947"/>
              </a:solidFill>
              <a:latin typeface="Proxima Nova Lt" panose="02000506030000020004" pitchFamily="2" charset="0"/>
            </a:endParaRPr>
          </a:p>
        </p:txBody>
      </p:sp>
      <p:sp>
        <p:nvSpPr>
          <p:cNvPr id="23" name="TextBox 22"/>
          <p:cNvSpPr txBox="1"/>
          <p:nvPr/>
        </p:nvSpPr>
        <p:spPr>
          <a:xfrm>
            <a:off x="255523" y="4831287"/>
            <a:ext cx="7983276"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25" name="TextBox 24"/>
          <p:cNvSpPr txBox="1"/>
          <p:nvPr/>
        </p:nvSpPr>
        <p:spPr>
          <a:xfrm>
            <a:off x="10808084" y="1768005"/>
            <a:ext cx="947153" cy="707886"/>
          </a:xfrm>
          <a:prstGeom prst="rect">
            <a:avLst/>
          </a:prstGeom>
          <a:noFill/>
        </p:spPr>
        <p:txBody>
          <a:bodyPr wrap="square" rtlCol="0">
            <a:spAutoFit/>
          </a:bodyPr>
          <a:lstStyle/>
          <a:p>
            <a:r>
              <a:rPr lang="uk-UA" sz="4000" dirty="0" smtClean="0">
                <a:solidFill>
                  <a:srgbClr val="182947"/>
                </a:solidFill>
                <a:latin typeface="Proxima Nova Rg" panose="02000506030000020004" pitchFamily="2" charset="0"/>
              </a:rPr>
              <a:t>1</a:t>
            </a:r>
            <a:endParaRPr lang="uk-UA" sz="4000" dirty="0">
              <a:solidFill>
                <a:srgbClr val="182947"/>
              </a:solidFill>
              <a:latin typeface="Proxima Nova Rg" panose="02000506030000020004" pitchFamily="2" charset="0"/>
            </a:endParaRPr>
          </a:p>
        </p:txBody>
      </p:sp>
      <p:sp>
        <p:nvSpPr>
          <p:cNvPr id="26" name="TextBox 25"/>
          <p:cNvSpPr txBox="1"/>
          <p:nvPr/>
        </p:nvSpPr>
        <p:spPr>
          <a:xfrm>
            <a:off x="10642059" y="2973352"/>
            <a:ext cx="1345677" cy="707886"/>
          </a:xfrm>
          <a:prstGeom prst="rect">
            <a:avLst/>
          </a:prstGeom>
          <a:noFill/>
        </p:spPr>
        <p:txBody>
          <a:bodyPr wrap="square" rtlCol="0">
            <a:spAutoFit/>
          </a:bodyPr>
          <a:lstStyle/>
          <a:p>
            <a:r>
              <a:rPr lang="uk-UA" sz="4000" dirty="0" smtClean="0">
                <a:solidFill>
                  <a:srgbClr val="182947"/>
                </a:solidFill>
                <a:latin typeface="Proxima Nova Rg" panose="02000506030000020004" pitchFamily="2" charset="0"/>
              </a:rPr>
              <a:t>2/2</a:t>
            </a:r>
            <a:endParaRPr lang="uk-UA" sz="4000" dirty="0">
              <a:solidFill>
                <a:srgbClr val="182947"/>
              </a:solidFill>
              <a:latin typeface="Proxima Nova Rg" panose="02000506030000020004" pitchFamily="2" charset="0"/>
            </a:endParaRPr>
          </a:p>
        </p:txBody>
      </p:sp>
      <p:sp>
        <p:nvSpPr>
          <p:cNvPr id="27" name="TextBox 26"/>
          <p:cNvSpPr txBox="1"/>
          <p:nvPr/>
        </p:nvSpPr>
        <p:spPr>
          <a:xfrm>
            <a:off x="10808084" y="3461947"/>
            <a:ext cx="947153" cy="707886"/>
          </a:xfrm>
          <a:prstGeom prst="rect">
            <a:avLst/>
          </a:prstGeom>
          <a:noFill/>
        </p:spPr>
        <p:txBody>
          <a:bodyPr wrap="square" rtlCol="0">
            <a:spAutoFit/>
          </a:bodyPr>
          <a:lstStyle/>
          <a:p>
            <a:r>
              <a:rPr lang="uk-UA" sz="4000" dirty="0" smtClean="0">
                <a:solidFill>
                  <a:srgbClr val="182947"/>
                </a:solidFill>
                <a:latin typeface="Proxima Nova Rg" panose="02000506030000020004" pitchFamily="2" charset="0"/>
              </a:rPr>
              <a:t>35</a:t>
            </a:r>
            <a:endParaRPr lang="uk-UA" sz="4000" dirty="0">
              <a:solidFill>
                <a:srgbClr val="182947"/>
              </a:solidFill>
              <a:latin typeface="Proxima Nova Rg" panose="02000506030000020004" pitchFamily="2" charset="0"/>
            </a:endParaRPr>
          </a:p>
        </p:txBody>
      </p:sp>
      <p:sp>
        <p:nvSpPr>
          <p:cNvPr id="28" name="TextBox 27"/>
          <p:cNvSpPr txBox="1"/>
          <p:nvPr/>
        </p:nvSpPr>
        <p:spPr>
          <a:xfrm>
            <a:off x="10711668" y="3984566"/>
            <a:ext cx="947153" cy="830997"/>
          </a:xfrm>
          <a:prstGeom prst="rect">
            <a:avLst/>
          </a:prstGeom>
          <a:noFill/>
        </p:spPr>
        <p:txBody>
          <a:bodyPr wrap="square" rtlCol="0">
            <a:spAutoFit/>
          </a:bodyPr>
          <a:lstStyle/>
          <a:p>
            <a:r>
              <a:rPr lang="uk-UA" sz="4800" dirty="0" smtClean="0">
                <a:solidFill>
                  <a:srgbClr val="182947"/>
                </a:solidFill>
                <a:latin typeface="Proxima Nova Rg" panose="02000506030000020004" pitchFamily="2" charset="0"/>
              </a:rPr>
              <a:t> </a:t>
            </a:r>
            <a:r>
              <a:rPr lang="uk-UA" sz="4000" dirty="0" smtClean="0">
                <a:solidFill>
                  <a:srgbClr val="182947"/>
                </a:solidFill>
                <a:latin typeface="Proxima Nova Rg" panose="02000506030000020004" pitchFamily="2" charset="0"/>
              </a:rPr>
              <a:t>12</a:t>
            </a:r>
            <a:endParaRPr lang="uk-UA" sz="4000" dirty="0">
              <a:solidFill>
                <a:srgbClr val="182947"/>
              </a:solidFill>
              <a:latin typeface="Proxima Nova Rg" panose="02000506030000020004" pitchFamily="2" charset="0"/>
            </a:endParaRPr>
          </a:p>
        </p:txBody>
      </p:sp>
      <p:sp>
        <p:nvSpPr>
          <p:cNvPr id="29" name="TextBox 28"/>
          <p:cNvSpPr txBox="1"/>
          <p:nvPr/>
        </p:nvSpPr>
        <p:spPr>
          <a:xfrm>
            <a:off x="10763103" y="5046731"/>
            <a:ext cx="1206459" cy="707886"/>
          </a:xfrm>
          <a:prstGeom prst="rect">
            <a:avLst/>
          </a:prstGeom>
          <a:noFill/>
        </p:spPr>
        <p:txBody>
          <a:bodyPr wrap="square" rtlCol="0">
            <a:spAutoFit/>
          </a:bodyPr>
          <a:lstStyle/>
          <a:p>
            <a:r>
              <a:rPr lang="uk-UA" sz="4000" dirty="0" smtClean="0">
                <a:solidFill>
                  <a:srgbClr val="182947"/>
                </a:solidFill>
                <a:latin typeface="Proxima Nova Rg" panose="02000506030000020004" pitchFamily="2" charset="0"/>
              </a:rPr>
              <a:t>101</a:t>
            </a:r>
            <a:endParaRPr lang="uk-UA" sz="4000" dirty="0">
              <a:solidFill>
                <a:srgbClr val="182947"/>
              </a:solidFill>
              <a:latin typeface="Proxima Nova Rg" panose="02000506030000020004" pitchFamily="2" charset="0"/>
            </a:endParaRPr>
          </a:p>
        </p:txBody>
      </p:sp>
      <p:sp>
        <p:nvSpPr>
          <p:cNvPr id="17" name="TextBox 16"/>
          <p:cNvSpPr txBox="1"/>
          <p:nvPr/>
        </p:nvSpPr>
        <p:spPr>
          <a:xfrm>
            <a:off x="10711668" y="2398621"/>
            <a:ext cx="947153" cy="646331"/>
          </a:xfrm>
          <a:prstGeom prst="rect">
            <a:avLst/>
          </a:prstGeom>
          <a:noFill/>
        </p:spPr>
        <p:txBody>
          <a:bodyPr wrap="square" rtlCol="0">
            <a:spAutoFit/>
          </a:bodyPr>
          <a:lstStyle/>
          <a:p>
            <a:r>
              <a:rPr lang="uk-UA" sz="3600" dirty="0" smtClean="0">
                <a:solidFill>
                  <a:srgbClr val="182947"/>
                </a:solidFill>
                <a:latin typeface="Proxima Nova Rg" panose="02000506030000020004" pitchFamily="2" charset="0"/>
              </a:rPr>
              <a:t>2/3</a:t>
            </a:r>
            <a:endParaRPr lang="uk-UA" sz="3600" dirty="0">
              <a:solidFill>
                <a:srgbClr val="182947"/>
              </a:solidFill>
              <a:latin typeface="Proxima Nova Rg" panose="02000506030000020004" pitchFamily="2" charset="0"/>
            </a:endParaRPr>
          </a:p>
        </p:txBody>
      </p:sp>
      <p:sp>
        <p:nvSpPr>
          <p:cNvPr id="20" name="TextBox 19"/>
          <p:cNvSpPr txBox="1"/>
          <p:nvPr/>
        </p:nvSpPr>
        <p:spPr>
          <a:xfrm>
            <a:off x="255523" y="2892652"/>
            <a:ext cx="4935967"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173-2 КУпАП / Терміновий заборонний припис</a:t>
            </a:r>
          </a:p>
          <a:p>
            <a:r>
              <a:rPr lang="uk-UA" dirty="0" smtClean="0">
                <a:solidFill>
                  <a:srgbClr val="182947"/>
                </a:solidFill>
                <a:latin typeface="Proxima Nova Lt" panose="02000506030000020004" pitchFamily="2" charset="0"/>
              </a:rPr>
              <a:t>Вчинення домашнього насильства….</a:t>
            </a:r>
          </a:p>
        </p:txBody>
      </p:sp>
      <p:sp>
        <p:nvSpPr>
          <p:cNvPr id="21" name="TextBox 20"/>
          <p:cNvSpPr txBox="1"/>
          <p:nvPr/>
        </p:nvSpPr>
        <p:spPr>
          <a:xfrm>
            <a:off x="255523" y="5754617"/>
            <a:ext cx="1634935"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b="1" dirty="0" smtClean="0">
                <a:solidFill>
                  <a:srgbClr val="182947"/>
                </a:solidFill>
                <a:latin typeface="Proxima Nova Rg" panose="02000506030000020004" pitchFamily="2" charset="0"/>
              </a:rPr>
              <a:t>51  </a:t>
            </a:r>
            <a:r>
              <a:rPr lang="uk-UA" b="1" dirty="0" smtClean="0">
                <a:solidFill>
                  <a:srgbClr val="182947"/>
                </a:solidFill>
                <a:latin typeface="Proxima Nova Rg" panose="02000506030000020004" pitchFamily="2" charset="0"/>
              </a:rPr>
              <a:t>КУпАП</a:t>
            </a:r>
          </a:p>
          <a:p>
            <a:r>
              <a:rPr lang="uk-UA" dirty="0" smtClean="0">
                <a:solidFill>
                  <a:srgbClr val="182947"/>
                </a:solidFill>
                <a:latin typeface="Proxima Nova Lt" panose="02000506030000020004" pitchFamily="2" charset="0"/>
              </a:rPr>
              <a:t>Дрібна крадіжка</a:t>
            </a:r>
            <a:endParaRPr lang="uk-UA" dirty="0">
              <a:solidFill>
                <a:srgbClr val="182947"/>
              </a:solidFill>
              <a:latin typeface="Proxima Nova Lt" panose="02000506030000020004" pitchFamily="2" charset="0"/>
            </a:endParaRPr>
          </a:p>
        </p:txBody>
      </p:sp>
      <p:sp>
        <p:nvSpPr>
          <p:cNvPr id="30" name="TextBox 29"/>
          <p:cNvSpPr txBox="1"/>
          <p:nvPr/>
        </p:nvSpPr>
        <p:spPr>
          <a:xfrm>
            <a:off x="11022409" y="5723839"/>
            <a:ext cx="947153" cy="707886"/>
          </a:xfrm>
          <a:prstGeom prst="rect">
            <a:avLst/>
          </a:prstGeom>
          <a:noFill/>
        </p:spPr>
        <p:txBody>
          <a:bodyPr wrap="square" rtlCol="0">
            <a:spAutoFit/>
          </a:bodyPr>
          <a:lstStyle/>
          <a:p>
            <a:r>
              <a:rPr lang="uk-UA" sz="4000" dirty="0" smtClean="0">
                <a:solidFill>
                  <a:srgbClr val="182947"/>
                </a:solidFill>
                <a:latin typeface="Proxima Nova Rg" panose="02000506030000020004" pitchFamily="2" charset="0"/>
              </a:rPr>
              <a:t>2</a:t>
            </a:r>
            <a:endParaRPr lang="uk-UA" sz="4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344611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4054928" y="968236"/>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3023884" y="1508726"/>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436928" y="4460492"/>
            <a:ext cx="6870258" cy="156966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122 КУпАП </a:t>
            </a:r>
          </a:p>
          <a:p>
            <a:r>
              <a:rPr lang="ru-RU" sz="2000" b="1" dirty="0" err="1"/>
              <a:t>Перевищення</a:t>
            </a:r>
            <a:r>
              <a:rPr lang="ru-RU" sz="2000" b="1" dirty="0"/>
              <a:t> </a:t>
            </a:r>
            <a:r>
              <a:rPr lang="ru-RU" sz="2000" b="1" dirty="0" err="1"/>
              <a:t>встановлених</a:t>
            </a:r>
            <a:r>
              <a:rPr lang="ru-RU" sz="2000" b="1" dirty="0"/>
              <a:t> </a:t>
            </a:r>
            <a:r>
              <a:rPr lang="ru-RU" sz="2000" b="1" dirty="0" err="1"/>
              <a:t>обмежень</a:t>
            </a:r>
            <a:r>
              <a:rPr lang="ru-RU" sz="2000" b="1" dirty="0"/>
              <a:t> </a:t>
            </a:r>
            <a:r>
              <a:rPr lang="ru-RU" sz="2000" b="1" dirty="0" err="1"/>
              <a:t>швидкості</a:t>
            </a:r>
            <a:r>
              <a:rPr lang="ru-RU" sz="2000" b="1" dirty="0"/>
              <a:t> </a:t>
            </a:r>
            <a:r>
              <a:rPr lang="ru-RU" sz="2000" b="1" dirty="0" err="1"/>
              <a:t>руху</a:t>
            </a:r>
            <a:r>
              <a:rPr lang="ru-RU" sz="2000" b="1" dirty="0"/>
              <a:t>, </a:t>
            </a:r>
            <a:r>
              <a:rPr lang="ru-RU" sz="2000" b="1" dirty="0" err="1"/>
              <a:t>проїзд</a:t>
            </a:r>
            <a:r>
              <a:rPr lang="ru-RU" sz="2000" b="1" dirty="0"/>
              <a:t> на </a:t>
            </a:r>
            <a:r>
              <a:rPr lang="ru-RU" sz="2000" b="1" dirty="0" err="1"/>
              <a:t>заборонний</a:t>
            </a:r>
            <a:r>
              <a:rPr lang="ru-RU" sz="2000" b="1" dirty="0"/>
              <a:t> сигнал </a:t>
            </a:r>
            <a:r>
              <a:rPr lang="ru-RU" sz="2000" b="1" dirty="0" err="1"/>
              <a:t>регулювання</a:t>
            </a:r>
            <a:r>
              <a:rPr lang="ru-RU" sz="2000" b="1" dirty="0"/>
              <a:t> </a:t>
            </a:r>
            <a:r>
              <a:rPr lang="ru-RU" sz="2000" b="1" dirty="0" err="1"/>
              <a:t>дорожнього</a:t>
            </a:r>
            <a:r>
              <a:rPr lang="ru-RU" sz="2000" b="1" dirty="0"/>
              <a:t> </a:t>
            </a:r>
            <a:r>
              <a:rPr lang="ru-RU" sz="2000" b="1" dirty="0" err="1"/>
              <a:t>руху</a:t>
            </a:r>
            <a:r>
              <a:rPr lang="ru-RU" sz="2000" b="1" dirty="0"/>
              <a:t> та </a:t>
            </a:r>
            <a:r>
              <a:rPr lang="ru-RU" sz="2000" b="1" dirty="0" err="1"/>
              <a:t>порушення</a:t>
            </a:r>
            <a:r>
              <a:rPr lang="ru-RU" sz="2000" b="1" dirty="0"/>
              <a:t> </a:t>
            </a:r>
            <a:r>
              <a:rPr lang="ru-RU" sz="2000" b="1" dirty="0" err="1"/>
              <a:t>інших</a:t>
            </a:r>
            <a:r>
              <a:rPr lang="ru-RU" sz="2000" b="1" dirty="0"/>
              <a:t> правил </a:t>
            </a:r>
            <a:r>
              <a:rPr lang="ru-RU" sz="2000" b="1" dirty="0" err="1"/>
              <a:t>дорожнього</a:t>
            </a:r>
            <a:r>
              <a:rPr lang="ru-RU" sz="2000" b="1" dirty="0"/>
              <a:t> </a:t>
            </a:r>
            <a:r>
              <a:rPr lang="ru-RU" sz="2000" b="1" dirty="0" err="1"/>
              <a:t>руху</a:t>
            </a:r>
            <a:endParaRPr lang="uk-UA" sz="2000" b="1" dirty="0">
              <a:solidFill>
                <a:srgbClr val="182947"/>
              </a:solidFill>
              <a:latin typeface="Proxima Nova Rg" panose="02000506030000020004" pitchFamily="2" charset="0"/>
            </a:endParaRPr>
          </a:p>
          <a:p>
            <a:endParaRPr lang="uk-UA" b="1" dirty="0" smtClean="0">
              <a:solidFill>
                <a:srgbClr val="182947"/>
              </a:solidFill>
              <a:latin typeface="Proxima Nova Rg" panose="02000506030000020004" pitchFamily="2" charset="0"/>
            </a:endParaRPr>
          </a:p>
        </p:txBody>
      </p:sp>
      <p:sp>
        <p:nvSpPr>
          <p:cNvPr id="14" name="TextBox 13"/>
          <p:cNvSpPr txBox="1"/>
          <p:nvPr/>
        </p:nvSpPr>
        <p:spPr>
          <a:xfrm>
            <a:off x="397328" y="5948257"/>
            <a:ext cx="4283930" cy="369332"/>
          </a:xfrm>
          <a:prstGeom prst="rect">
            <a:avLst/>
          </a:prstGeom>
          <a:noFill/>
        </p:spPr>
        <p:txBody>
          <a:bodyPr wrap="none" rtlCol="0">
            <a:spAutoFit/>
          </a:bodyPr>
          <a:lstStyle/>
          <a:p>
            <a:r>
              <a:rPr lang="ru-RU" dirty="0" smtClean="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3578" y="816523"/>
            <a:ext cx="722816" cy="722816"/>
          </a:xfrm>
          <a:prstGeom prst="rect">
            <a:avLst/>
          </a:prstGeom>
        </p:spPr>
      </p:pic>
      <p:sp>
        <p:nvSpPr>
          <p:cNvPr id="16" name="TextBox 15"/>
          <p:cNvSpPr txBox="1"/>
          <p:nvPr/>
        </p:nvSpPr>
        <p:spPr>
          <a:xfrm>
            <a:off x="10803585" y="1914812"/>
            <a:ext cx="577402"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7</a:t>
            </a:r>
            <a:endParaRPr lang="uk-UA" sz="6000" dirty="0">
              <a:solidFill>
                <a:srgbClr val="182947"/>
              </a:solidFill>
              <a:latin typeface="Proxima Nova Rg" panose="02000506030000020004" pitchFamily="2" charset="0"/>
            </a:endParaRPr>
          </a:p>
        </p:txBody>
      </p:sp>
      <p:sp>
        <p:nvSpPr>
          <p:cNvPr id="17" name="TextBox 16"/>
          <p:cNvSpPr txBox="1"/>
          <p:nvPr/>
        </p:nvSpPr>
        <p:spPr>
          <a:xfrm>
            <a:off x="10742316" y="4460492"/>
            <a:ext cx="970137"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20</a:t>
            </a:r>
            <a:endParaRPr lang="uk-UA" sz="6000" dirty="0">
              <a:solidFill>
                <a:srgbClr val="182947"/>
              </a:solidFill>
              <a:latin typeface="Proxima Nova Rg" panose="02000506030000020004" pitchFamily="2" charset="0"/>
            </a:endParaRPr>
          </a:p>
        </p:txBody>
      </p:sp>
      <p:sp>
        <p:nvSpPr>
          <p:cNvPr id="19" name="TextBox 18"/>
          <p:cNvSpPr txBox="1"/>
          <p:nvPr/>
        </p:nvSpPr>
        <p:spPr>
          <a:xfrm>
            <a:off x="10742315" y="5429984"/>
            <a:ext cx="965649"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12</a:t>
            </a:r>
            <a:endParaRPr lang="uk-UA" sz="6000" dirty="0">
              <a:solidFill>
                <a:srgbClr val="182947"/>
              </a:solidFill>
              <a:latin typeface="Proxima Nova Rg" panose="02000506030000020004" pitchFamily="2" charset="0"/>
            </a:endParaRPr>
          </a:p>
        </p:txBody>
      </p:sp>
      <p:sp>
        <p:nvSpPr>
          <p:cNvPr id="13" name="TextBox 12"/>
          <p:cNvSpPr txBox="1"/>
          <p:nvPr/>
        </p:nvSpPr>
        <p:spPr>
          <a:xfrm>
            <a:off x="436928" y="1914812"/>
            <a:ext cx="6870258" cy="156966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126 КУпАП </a:t>
            </a:r>
          </a:p>
          <a:p>
            <a:r>
              <a:rPr lang="uk-UA" sz="2000" b="1" dirty="0" smtClean="0"/>
              <a:t>Керування ТЗ особою, яка не має відповідних документів на право керування таким ТЗ або не пред'явила їх для перевірки</a:t>
            </a:r>
            <a:endParaRPr lang="uk-UA" sz="2000" b="1" dirty="0">
              <a:solidFill>
                <a:srgbClr val="182947"/>
              </a:solidFill>
              <a:latin typeface="Proxima Nova Rg" panose="02000506030000020004" pitchFamily="2" charset="0"/>
            </a:endParaRPr>
          </a:p>
          <a:p>
            <a:endParaRPr lang="uk-UA" b="1" dirty="0" smtClean="0">
              <a:solidFill>
                <a:srgbClr val="182947"/>
              </a:solidFill>
              <a:latin typeface="Proxima Nova Rg" panose="02000506030000020004" pitchFamily="2" charset="0"/>
            </a:endParaRPr>
          </a:p>
        </p:txBody>
      </p:sp>
      <p:sp>
        <p:nvSpPr>
          <p:cNvPr id="15" name="TextBox 14"/>
          <p:cNvSpPr txBox="1"/>
          <p:nvPr/>
        </p:nvSpPr>
        <p:spPr>
          <a:xfrm>
            <a:off x="397328" y="3195490"/>
            <a:ext cx="6870258" cy="1261884"/>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121 КУпАП </a:t>
            </a:r>
          </a:p>
          <a:p>
            <a:r>
              <a:rPr lang="uk-UA" sz="2000" b="1" dirty="0" smtClean="0"/>
              <a:t>Порушення водієм правил керування ТЗ, правил користування ременями безпеки або мотошоломами</a:t>
            </a:r>
            <a:endParaRPr lang="uk-UA" sz="2000" b="1" dirty="0">
              <a:solidFill>
                <a:srgbClr val="182947"/>
              </a:solidFill>
              <a:latin typeface="Proxima Nova Rg" panose="02000506030000020004" pitchFamily="2" charset="0"/>
            </a:endParaRPr>
          </a:p>
          <a:p>
            <a:endParaRPr lang="uk-UA" b="1" dirty="0" smtClean="0">
              <a:solidFill>
                <a:srgbClr val="182947"/>
              </a:solidFill>
              <a:latin typeface="Proxima Nova Rg" panose="02000506030000020004" pitchFamily="2" charset="0"/>
            </a:endParaRPr>
          </a:p>
        </p:txBody>
      </p:sp>
      <p:sp>
        <p:nvSpPr>
          <p:cNvPr id="21" name="TextBox 20"/>
          <p:cNvSpPr txBox="1"/>
          <p:nvPr/>
        </p:nvSpPr>
        <p:spPr>
          <a:xfrm>
            <a:off x="10803585" y="3185037"/>
            <a:ext cx="577402"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2</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62279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01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30" name="Рисунок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576" y="2415064"/>
            <a:ext cx="922018" cy="922018"/>
          </a:xfrm>
          <a:prstGeom prst="rect">
            <a:avLst/>
          </a:prstGeom>
        </p:spPr>
      </p:pic>
      <p:sp>
        <p:nvSpPr>
          <p:cNvPr id="31" name="TextBox 30"/>
          <p:cNvSpPr txBox="1"/>
          <p:nvPr/>
        </p:nvSpPr>
        <p:spPr>
          <a:xfrm>
            <a:off x="1247318" y="2642186"/>
            <a:ext cx="4506362" cy="646331"/>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Профілактично-роз’яснювальна робота</a:t>
            </a:r>
          </a:p>
          <a:p>
            <a:r>
              <a:rPr lang="uk-UA" dirty="0" smtClean="0">
                <a:solidFill>
                  <a:srgbClr val="182947"/>
                </a:solidFill>
                <a:latin typeface="Proxima Nova Lt" panose="02000506030000020004" pitchFamily="2" charset="0"/>
              </a:rPr>
              <a:t>у навчальних закладах</a:t>
            </a:r>
            <a:endParaRPr lang="uk-UA" dirty="0">
              <a:solidFill>
                <a:srgbClr val="182947"/>
              </a:solidFill>
              <a:latin typeface="Proxima Nova Lt" panose="02000506030000020004" pitchFamily="2" charset="0"/>
            </a:endParaRPr>
          </a:p>
        </p:txBody>
      </p:sp>
      <p:sp>
        <p:nvSpPr>
          <p:cNvPr id="40" name="TextBox 39"/>
          <p:cNvSpPr txBox="1"/>
          <p:nvPr/>
        </p:nvSpPr>
        <p:spPr>
          <a:xfrm>
            <a:off x="316627" y="5726966"/>
            <a:ext cx="732893"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528</a:t>
            </a:r>
            <a:endParaRPr lang="uk-UA" sz="2800" dirty="0">
              <a:solidFill>
                <a:srgbClr val="182947"/>
              </a:solidFill>
              <a:latin typeface="Proxima Nova Rg" panose="02000506030000020004" pitchFamily="2" charset="0"/>
            </a:endParaRPr>
          </a:p>
        </p:txBody>
      </p:sp>
      <p:sp>
        <p:nvSpPr>
          <p:cNvPr id="41" name="TextBox 40"/>
          <p:cNvSpPr txBox="1"/>
          <p:nvPr/>
        </p:nvSpPr>
        <p:spPr>
          <a:xfrm>
            <a:off x="441348" y="3369657"/>
            <a:ext cx="490134"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11</a:t>
            </a:r>
            <a:endParaRPr lang="uk-UA" sz="2800" dirty="0">
              <a:solidFill>
                <a:srgbClr val="182947"/>
              </a:solidFill>
              <a:latin typeface="Proxima Nova Rg" panose="02000506030000020004" pitchFamily="2" charset="0"/>
            </a:endParaRPr>
          </a:p>
        </p:txBody>
      </p:sp>
      <p:sp>
        <p:nvSpPr>
          <p:cNvPr id="25" name="TextBox 24"/>
          <p:cNvSpPr txBox="1"/>
          <p:nvPr/>
        </p:nvSpPr>
        <p:spPr>
          <a:xfrm>
            <a:off x="1247318" y="5126801"/>
            <a:ext cx="3062164" cy="1200329"/>
          </a:xfrm>
          <a:prstGeom prst="rect">
            <a:avLst/>
          </a:prstGeom>
          <a:noFill/>
        </p:spPr>
        <p:txBody>
          <a:bodyPr wrap="square" rtlCol="0">
            <a:spAutoFit/>
          </a:bodyPr>
          <a:lstStyle/>
          <a:p>
            <a:r>
              <a:rPr lang="uk-UA" dirty="0" smtClean="0">
                <a:solidFill>
                  <a:srgbClr val="182947"/>
                </a:solidFill>
                <a:latin typeface="Proxima Nova Lt" panose="02000506030000020004" pitchFamily="2" charset="0"/>
              </a:rPr>
              <a:t>Профілактично-роз’яснювальна робота серед населення, у </a:t>
            </a:r>
            <a:r>
              <a:rPr lang="uk-UA" dirty="0">
                <a:solidFill>
                  <a:srgbClr val="182947"/>
                </a:solidFill>
                <a:latin typeface="Proxima Nova Rg" panose="02000506030000020004" pitchFamily="2" charset="0"/>
              </a:rPr>
              <a:t>приватних </a:t>
            </a:r>
            <a:r>
              <a:rPr lang="uk-UA" dirty="0" smtClean="0">
                <a:solidFill>
                  <a:srgbClr val="182947"/>
                </a:solidFill>
                <a:latin typeface="Proxima Nova Rg" panose="02000506030000020004" pitchFamily="2" charset="0"/>
              </a:rPr>
              <a:t>підприємствах, установах </a:t>
            </a:r>
            <a:r>
              <a:rPr lang="uk-UA" dirty="0">
                <a:solidFill>
                  <a:srgbClr val="182947"/>
                </a:solidFill>
                <a:latin typeface="Proxima Nova Rg" panose="02000506030000020004" pitchFamily="2" charset="0"/>
              </a:rPr>
              <a:t>та організаціях</a:t>
            </a:r>
          </a:p>
        </p:txBody>
      </p:sp>
      <p:pic>
        <p:nvPicPr>
          <p:cNvPr id="34" name="Рисунок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824" y="4971893"/>
            <a:ext cx="725182" cy="725182"/>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5003" y="2566563"/>
            <a:ext cx="4174016" cy="3130512"/>
          </a:xfrm>
          <a:prstGeom prst="rect">
            <a:avLst/>
          </a:prstGeom>
        </p:spPr>
      </p:pic>
      <p:pic>
        <p:nvPicPr>
          <p:cNvPr id="3" name="Рисунок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9482" y="3217626"/>
            <a:ext cx="4294496" cy="3220872"/>
          </a:xfrm>
          <a:prstGeom prst="rect">
            <a:avLst/>
          </a:prstGeom>
        </p:spPr>
      </p:pic>
    </p:spTree>
    <p:extLst>
      <p:ext uri="{BB962C8B-B14F-4D97-AF65-F5344CB8AC3E}">
        <p14:creationId xmlns:p14="http://schemas.microsoft.com/office/powerpoint/2010/main" val="38959745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0143"/>
            <a:ext cx="12258677" cy="685796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619" y="729048"/>
            <a:ext cx="4586278" cy="6482136"/>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9897" y="729048"/>
            <a:ext cx="4572000" cy="2057400"/>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44081" y="4696803"/>
            <a:ext cx="4802659" cy="2161197"/>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77781" y="2567093"/>
            <a:ext cx="5109419" cy="2299238"/>
          </a:xfrm>
          <a:prstGeom prst="rect">
            <a:avLst/>
          </a:prstGeom>
        </p:spPr>
      </p:pic>
    </p:spTree>
    <p:extLst>
      <p:ext uri="{BB962C8B-B14F-4D97-AF65-F5344CB8AC3E}">
        <p14:creationId xmlns:p14="http://schemas.microsoft.com/office/powerpoint/2010/main" val="11245148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1913</TotalTime>
  <Words>602</Words>
  <Application>Microsoft Office PowerPoint</Application>
  <PresentationFormat>Широкоэкранный</PresentationFormat>
  <Paragraphs>97</Paragraphs>
  <Slides>11</Slides>
  <Notes>3</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Calibri</vt:lpstr>
      <vt:lpstr>Calibri Light</vt:lpstr>
      <vt:lpstr>Proxima Nova Lt</vt:lpstr>
      <vt:lpstr>Proxima Nova Rg</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Николай</cp:lastModifiedBy>
  <cp:revision>122</cp:revision>
  <dcterms:created xsi:type="dcterms:W3CDTF">2020-12-03T09:33:15Z</dcterms:created>
  <dcterms:modified xsi:type="dcterms:W3CDTF">2022-12-16T15:37:18Z</dcterms:modified>
</cp:coreProperties>
</file>