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60" r:id="rId3"/>
    <p:sldId id="262" r:id="rId4"/>
    <p:sldId id="284" r:id="rId5"/>
    <p:sldId id="285" r:id="rId6"/>
    <p:sldId id="281" r:id="rId7"/>
    <p:sldId id="282" r:id="rId8"/>
    <p:sldId id="283" r:id="rId9"/>
    <p:sldId id="287" r:id="rId10"/>
    <p:sldId id="288" r:id="rId11"/>
    <p:sldId id="289" r:id="rId12"/>
    <p:sldId id="268" r:id="rId13"/>
    <p:sldId id="275" r:id="rId14"/>
    <p:sldId id="276" r:id="rId15"/>
    <p:sldId id="270" r:id="rId16"/>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294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6404" autoAdjust="0"/>
  </p:normalViewPr>
  <p:slideViewPr>
    <p:cSldViewPr snapToGrid="0">
      <p:cViewPr varScale="1">
        <p:scale>
          <a:sx n="116" d="100"/>
          <a:sy n="116" d="100"/>
        </p:scale>
        <p:origin x="-36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pPr/>
              <a:t>28.12.2022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pPr/>
              <a:t>‹#›</a:t>
            </a:fld>
            <a:endParaRPr lang="uk-UA"/>
          </a:p>
        </p:txBody>
      </p:sp>
    </p:spTree>
    <p:extLst>
      <p:ext uri="{BB962C8B-B14F-4D97-AF65-F5344CB8AC3E}">
        <p14:creationId xmlns=""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smtClean="0">
                <a:solidFill>
                  <a:srgbClr val="FF0000"/>
                </a:solidFill>
              </a:rPr>
              <a:t>УВАГА! ПЕРЕД</a:t>
            </a:r>
            <a:r>
              <a:rPr lang="uk-UA" b="1" u="sng" baseline="0" dirty="0" smtClean="0">
                <a:solidFill>
                  <a:srgbClr val="FF0000"/>
                </a:solidFill>
              </a:rPr>
              <a:t> РЕДАГУВАННЯМ ПРЕЗЕНТАЦІЇ ОЗНАЙОМТЕСЬ ТА ДОТРИМУЙТЕСЬ ВИМОГ І СТИЛІСТИКИ!</a:t>
            </a:r>
            <a:br>
              <a:rPr lang="uk-UA" b="1" u="sng" baseline="0" dirty="0" smtClean="0">
                <a:solidFill>
                  <a:srgbClr val="FF0000"/>
                </a:solidFill>
              </a:rPr>
            </a:br>
            <a:r>
              <a:rPr lang="uk-UA" b="1" u="sng" baseline="0" dirty="0" smtClean="0">
                <a:solidFill>
                  <a:srgbClr val="FF0000"/>
                </a:solidFill>
              </a:rPr>
              <a:t/>
            </a:r>
            <a:br>
              <a:rPr lang="uk-UA" b="1" u="sng" baseline="0" dirty="0" smtClean="0">
                <a:solidFill>
                  <a:srgbClr val="FF0000"/>
                </a:solidFill>
              </a:rPr>
            </a:br>
            <a:r>
              <a:rPr lang="uk-UA" b="0" u="none" baseline="0" dirty="0" smtClean="0">
                <a:solidFill>
                  <a:srgbClr val="FF0000"/>
                </a:solidFill>
              </a:rPr>
              <a:t>1) Встановіть шрифт </a:t>
            </a:r>
            <a:r>
              <a:rPr lang="en-US" b="0" i="0" u="none" baseline="0" dirty="0" err="1" smtClean="0">
                <a:solidFill>
                  <a:srgbClr val="FF0000"/>
                </a:solidFill>
              </a:rPr>
              <a:t>Proxima</a:t>
            </a:r>
            <a:r>
              <a:rPr lang="en-US" b="0" i="0" u="none" baseline="0" dirty="0" smtClean="0">
                <a:solidFill>
                  <a:srgbClr val="FF0000"/>
                </a:solidFill>
              </a:rPr>
              <a:t> Nova</a:t>
            </a:r>
            <a:r>
              <a:rPr lang="uk-UA" b="0" i="0" u="none" baseline="0" dirty="0" smtClean="0">
                <a:solidFill>
                  <a:srgbClr val="FF0000"/>
                </a:solidFill>
              </a:rPr>
              <a:t>. Цей шрифт обраний і затверджений як корпоративний. Використовуйте тільки його.</a:t>
            </a:r>
          </a:p>
          <a:p>
            <a:r>
              <a:rPr lang="uk-UA" b="0" i="0" u="none" baseline="0" dirty="0" smtClean="0">
                <a:solidFill>
                  <a:srgbClr val="FF0000"/>
                </a:solidFill>
              </a:rPr>
              <a:t>2) Кольори не змінюйте. Презентація виконана в єдиному стилі із використанням фірмових кольорів. </a:t>
            </a:r>
            <a:br>
              <a:rPr lang="uk-UA" b="0" i="0" u="none" baseline="0" dirty="0" smtClean="0">
                <a:solidFill>
                  <a:srgbClr val="FF0000"/>
                </a:solidFill>
              </a:rPr>
            </a:br>
            <a:r>
              <a:rPr lang="uk-UA" b="0" i="0" u="none" baseline="0" dirty="0" smtClean="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smtClean="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smtClean="0">
                <a:solidFill>
                  <a:srgbClr val="FF0000"/>
                </a:solidFill>
              </a:rPr>
            </a:br>
            <a:r>
              <a:rPr lang="uk-UA" b="0" i="0" u="none" baseline="0" dirty="0" smtClean="0">
                <a:solidFill>
                  <a:srgbClr val="FF0000"/>
                </a:solidFill>
              </a:rPr>
              <a:t>5) Ваша презентація – це лише опорний конспект, це підказка для вас і зручний </a:t>
            </a:r>
            <a:r>
              <a:rPr lang="uk-UA" b="0" i="0" u="none" baseline="0" dirty="0" err="1" smtClean="0">
                <a:solidFill>
                  <a:srgbClr val="FF0000"/>
                </a:solidFill>
              </a:rPr>
              <a:t>візуал</a:t>
            </a:r>
            <a:r>
              <a:rPr lang="uk-UA" b="0" i="0" u="none" baseline="0" dirty="0" smtClean="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smtClean="0">
                <a:solidFill>
                  <a:srgbClr val="FF0000"/>
                </a:solidFill>
              </a:rPr>
            </a:br>
            <a:r>
              <a:rPr lang="uk-UA" b="0" i="0" u="none" baseline="0" dirty="0" smtClean="0">
                <a:solidFill>
                  <a:srgbClr val="FF0000"/>
                </a:solidFill>
              </a:rPr>
              <a:t/>
            </a:r>
            <a:br>
              <a:rPr lang="uk-UA" b="0" i="0" u="none" baseline="0" dirty="0" smtClean="0">
                <a:solidFill>
                  <a:srgbClr val="FF0000"/>
                </a:solidFill>
              </a:rPr>
            </a:br>
            <a:r>
              <a:rPr lang="uk-UA" b="0" i="0" u="none" baseline="0" dirty="0" smtClean="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pPr/>
              <a:t>1</a:t>
            </a:fld>
            <a:endParaRPr lang="uk-UA"/>
          </a:p>
        </p:txBody>
      </p:sp>
    </p:spTree>
    <p:extLst>
      <p:ext uri="{BB962C8B-B14F-4D97-AF65-F5344CB8AC3E}">
        <p14:creationId xmlns=""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smtClean="0"/>
              <a:t>Розглянути матеріалів. Це</a:t>
            </a:r>
            <a:r>
              <a:rPr lang="en-US" dirty="0" smtClean="0"/>
              <a:t> </a:t>
            </a:r>
            <a:r>
              <a:rPr lang="uk-UA" dirty="0" smtClean="0"/>
              <a:t>документи,</a:t>
            </a:r>
            <a:r>
              <a:rPr lang="uk-UA" baseline="0" dirty="0" smtClean="0"/>
              <a:t> які прийнятті з ВП + розглянуті самостійно.  </a:t>
            </a:r>
          </a:p>
          <a:p>
            <a:r>
              <a:rPr lang="uk-UA" baseline="0" dirty="0" smtClean="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3</a:t>
            </a:fld>
            <a:endParaRPr lang="uk-UA"/>
          </a:p>
        </p:txBody>
      </p:sp>
    </p:spTree>
    <p:extLst>
      <p:ext uri="{BB962C8B-B14F-4D97-AF65-F5344CB8AC3E}">
        <p14:creationId xmlns=""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smtClean="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pPr/>
              <a:t>12</a:t>
            </a:fld>
            <a:endParaRPr lang="uk-UA"/>
          </a:p>
        </p:txBody>
      </p:sp>
    </p:spTree>
    <p:extLst>
      <p:ext uri="{BB962C8B-B14F-4D97-AF65-F5344CB8AC3E}">
        <p14:creationId xmlns="" xmlns:p14="http://schemas.microsoft.com/office/powerpoint/2010/main" val="172882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pPr/>
              <a:t>15</a:t>
            </a:fld>
            <a:endParaRPr lang="uk-UA"/>
          </a:p>
        </p:txBody>
      </p:sp>
    </p:spTree>
    <p:extLst>
      <p:ext uri="{BB962C8B-B14F-4D97-AF65-F5344CB8AC3E}">
        <p14:creationId xmlns=""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pPr/>
              <a:t>28.12.2022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pPr/>
              <a:t>28.12.2022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pPr/>
              <a:t>‹#›</a:t>
            </a:fld>
            <a:endParaRPr lang="uk-UA"/>
          </a:p>
        </p:txBody>
      </p:sp>
    </p:spTree>
    <p:extLst>
      <p:ext uri="{BB962C8B-B14F-4D97-AF65-F5344CB8AC3E}">
        <p14:creationId xmlns=""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2769326" y="2939144"/>
            <a:ext cx="7106194" cy="4708981"/>
          </a:xfrm>
          <a:prstGeom prst="rect">
            <a:avLst/>
          </a:prstGeom>
          <a:noFill/>
        </p:spPr>
        <p:txBody>
          <a:bodyPr wrap="square" rtlCol="0">
            <a:spAutoFit/>
          </a:bodyPr>
          <a:lstStyle/>
          <a:p>
            <a:pPr algn="ctr">
              <a:lnSpc>
                <a:spcPct val="150000"/>
              </a:lnSpc>
            </a:pPr>
            <a:r>
              <a:rPr lang="uk-UA" sz="2800" dirty="0" smtClean="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a:t>
            </a:r>
            <a:r>
              <a:rPr lang="uk-UA" sz="2800" dirty="0" smtClean="0">
                <a:solidFill>
                  <a:srgbClr val="182947"/>
                </a:solidFill>
                <a:latin typeface="Proxima Nova Rg" panose="02000506030000020004" pitchFamily="2" charset="0"/>
              </a:rPr>
              <a:t>а </a:t>
            </a:r>
            <a:r>
              <a:rPr lang="uk-UA" sz="3200" dirty="0" smtClean="0">
                <a:solidFill>
                  <a:srgbClr val="182947"/>
                </a:solidFill>
                <a:latin typeface="Proxima Nova Rg" panose="02000506030000020004" pitchFamily="2" charset="0"/>
              </a:rPr>
              <a:t>2022</a:t>
            </a:r>
            <a:r>
              <a:rPr lang="uk-UA" sz="2800" dirty="0" smtClean="0">
                <a:solidFill>
                  <a:srgbClr val="182947"/>
                </a:solidFill>
                <a:latin typeface="Proxima Nova Rg" panose="02000506030000020004" pitchFamily="2" charset="0"/>
              </a:rPr>
              <a:t> рік</a:t>
            </a:r>
          </a:p>
          <a:p>
            <a:pPr algn="ctr">
              <a:lnSpc>
                <a:spcPct val="150000"/>
              </a:lnSpc>
            </a:pPr>
            <a:r>
              <a:rPr lang="uk-UA" sz="2800" dirty="0" smtClean="0">
                <a:solidFill>
                  <a:srgbClr val="182947"/>
                </a:solidFill>
                <a:latin typeface="Proxima Nova Rg" panose="02000506030000020004" pitchFamily="2" charset="0"/>
              </a:rPr>
              <a:t>поліцейського офіцера громади</a:t>
            </a:r>
          </a:p>
          <a:p>
            <a:pPr algn="ctr">
              <a:lnSpc>
                <a:spcPct val="150000"/>
              </a:lnSpc>
            </a:pPr>
            <a:r>
              <a:rPr lang="uk-UA" sz="2800" dirty="0" smtClean="0">
                <a:solidFill>
                  <a:srgbClr val="182947"/>
                </a:solidFill>
                <a:latin typeface="Proxima Nova Rg" panose="02000506030000020004" pitchFamily="2" charset="0"/>
              </a:rPr>
              <a:t>Житомирської ТГ</a:t>
            </a:r>
          </a:p>
          <a:p>
            <a:pPr algn="ctr">
              <a:lnSpc>
                <a:spcPct val="150000"/>
              </a:lnSpc>
            </a:pPr>
            <a:r>
              <a:rPr lang="uk-UA" sz="2800" dirty="0" smtClean="0">
                <a:solidFill>
                  <a:srgbClr val="182947"/>
                </a:solidFill>
                <a:latin typeface="Proxima Nova Rg" panose="02000506030000020004" pitchFamily="2" charset="0"/>
              </a:rPr>
              <a:t>Сергія ЛЕГЕНЧУКА</a:t>
            </a:r>
          </a:p>
          <a:p>
            <a:pPr algn="ctr">
              <a:lnSpc>
                <a:spcPct val="150000"/>
              </a:lnSpc>
            </a:pPr>
            <a:endParaRPr lang="uk-UA" sz="2800" dirty="0" smtClean="0">
              <a:solidFill>
                <a:srgbClr val="182947"/>
              </a:solidFill>
              <a:latin typeface="Proxima Nova Rg" panose="02000506030000020004" pitchFamily="2" charset="0"/>
            </a:endParaRPr>
          </a:p>
          <a:p>
            <a:pPr algn="ctr">
              <a:lnSpc>
                <a:spcPct val="150000"/>
              </a:lnSpc>
            </a:pPr>
            <a:endParaRPr lang="uk-UA" sz="2800" dirty="0">
              <a:solidFill>
                <a:srgbClr val="182947"/>
              </a:solidFill>
              <a:latin typeface="Proxima Nova Rg" panose="02000506030000020004" pitchFamily="2" charset="0"/>
            </a:endParaRP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 xmlns:p14="http://schemas.microsoft.com/office/powerpoint/2010/main" val="46267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cstate="print"/>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a:t>
            </a:r>
            <a:r>
              <a:rPr lang="uk-UA" sz="2800" dirty="0" smtClean="0">
                <a:solidFill>
                  <a:srgbClr val="182947"/>
                </a:solidFill>
                <a:latin typeface="Proxima Nova Lt" panose="02000506030000020004" pitchFamily="2" charset="0"/>
              </a:rPr>
              <a:t>сфері дозвільної системи</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694421"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smtClean="0">
                <a:solidFill>
                  <a:schemeClr val="tx1"/>
                </a:solidFill>
                <a:latin typeface="Proxima Nova Rg" panose="02000506030000020004" pitchFamily="2" charset="0"/>
              </a:rPr>
              <a:t>73</a:t>
            </a:r>
            <a:endParaRPr lang="uk-UA" sz="6000" dirty="0">
              <a:solidFill>
                <a:schemeClr val="tx1"/>
              </a:solidFill>
              <a:latin typeface="Proxima Nova Rg" panose="02000506030000020004" pitchFamily="2" charset="0"/>
            </a:endParaRPr>
          </a:p>
        </p:txBody>
      </p:sp>
      <p:sp>
        <p:nvSpPr>
          <p:cNvPr id="14" name="TextBox 13"/>
          <p:cNvSpPr txBox="1"/>
          <p:nvPr/>
        </p:nvSpPr>
        <p:spPr>
          <a:xfrm>
            <a:off x="10650732" y="3158305"/>
            <a:ext cx="320922" cy="584775"/>
          </a:xfrm>
          <a:prstGeom prst="rect">
            <a:avLst/>
          </a:prstGeom>
          <a:noFill/>
        </p:spPr>
        <p:txBody>
          <a:bodyPr wrap="none" rtlCol="0">
            <a:spAutoFit/>
          </a:bodyPr>
          <a:lstStyle/>
          <a:p>
            <a:r>
              <a:rPr lang="uk-UA" sz="3200" dirty="0" smtClean="0">
                <a:solidFill>
                  <a:srgbClr val="182947"/>
                </a:solidFill>
                <a:latin typeface="Proxima Nova Rg" panose="02000506030000020004" pitchFamily="2" charset="0"/>
              </a:rPr>
              <a:t>1</a:t>
            </a:r>
            <a:endParaRPr lang="uk-UA" sz="3200" dirty="0">
              <a:solidFill>
                <a:srgbClr val="182947"/>
              </a:solidFill>
              <a:latin typeface="Proxima Nova Rg" panose="02000506030000020004" pitchFamily="2" charset="0"/>
            </a:endParaRPr>
          </a:p>
        </p:txBody>
      </p:sp>
      <p:sp>
        <p:nvSpPr>
          <p:cNvPr id="15" name="TextBox 14"/>
          <p:cNvSpPr txBox="1"/>
          <p:nvPr/>
        </p:nvSpPr>
        <p:spPr>
          <a:xfrm>
            <a:off x="10650732" y="5541724"/>
            <a:ext cx="320922" cy="584775"/>
          </a:xfrm>
          <a:prstGeom prst="rect">
            <a:avLst/>
          </a:prstGeom>
          <a:noFill/>
        </p:spPr>
        <p:txBody>
          <a:bodyPr wrap="none" rtlCol="0">
            <a:spAutoFit/>
          </a:bodyPr>
          <a:lstStyle/>
          <a:p>
            <a:r>
              <a:rPr lang="uk-UA" sz="3200" dirty="0" smtClean="0">
                <a:solidFill>
                  <a:srgbClr val="182947"/>
                </a:solidFill>
                <a:latin typeface="Proxima Nova Rg" panose="02000506030000020004" pitchFamily="2" charset="0"/>
              </a:rPr>
              <a:t>1</a:t>
            </a:r>
            <a:endParaRPr lang="uk-UA" sz="3200" dirty="0">
              <a:solidFill>
                <a:srgbClr val="182947"/>
              </a:solidFill>
              <a:latin typeface="Proxima Nova Rg" panose="02000506030000020004" pitchFamily="2" charset="0"/>
            </a:endParaRPr>
          </a:p>
        </p:txBody>
      </p:sp>
      <p:sp>
        <p:nvSpPr>
          <p:cNvPr id="16" name="TextBox 15"/>
          <p:cNvSpPr txBox="1"/>
          <p:nvPr/>
        </p:nvSpPr>
        <p:spPr>
          <a:xfrm>
            <a:off x="6176786" y="2943687"/>
            <a:ext cx="3159070" cy="1415772"/>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191 </a:t>
            </a:r>
            <a:r>
              <a:rPr lang="uk-UA" b="1" dirty="0" smtClean="0">
                <a:solidFill>
                  <a:srgbClr val="182947"/>
                </a:solidFill>
                <a:latin typeface="Proxima Nova Rg" panose="02000506030000020004" pitchFamily="2" charset="0"/>
              </a:rPr>
              <a:t>КУпАП</a:t>
            </a:r>
          </a:p>
          <a:p>
            <a:r>
              <a:rPr lang="uk-UA" dirty="0">
                <a:solidFill>
                  <a:srgbClr val="182947"/>
                </a:solidFill>
                <a:latin typeface="Proxima Nova Lt" panose="02000506030000020004" pitchFamily="2" charset="0"/>
              </a:rPr>
              <a:t>Порушення </a:t>
            </a:r>
            <a:r>
              <a:rPr lang="uk-UA" dirty="0" smtClean="0">
                <a:solidFill>
                  <a:srgbClr val="182947"/>
                </a:solidFill>
                <a:latin typeface="Proxima Nova Lt" panose="02000506030000020004" pitchFamily="2" charset="0"/>
              </a:rPr>
              <a:t>громадянами</a:t>
            </a:r>
          </a:p>
          <a:p>
            <a:r>
              <a:rPr lang="uk-UA" dirty="0" smtClean="0">
                <a:solidFill>
                  <a:srgbClr val="182947"/>
                </a:solidFill>
                <a:latin typeface="Proxima Nova Lt" panose="02000506030000020004" pitchFamily="2" charset="0"/>
              </a:rPr>
              <a:t>правил зберігання,</a:t>
            </a:r>
          </a:p>
          <a:p>
            <a:r>
              <a:rPr lang="uk-UA" dirty="0" smtClean="0">
                <a:solidFill>
                  <a:srgbClr val="182947"/>
                </a:solidFill>
                <a:latin typeface="Proxima Nova Lt" panose="02000506030000020004" pitchFamily="2" charset="0"/>
              </a:rPr>
              <a:t>носіння </a:t>
            </a:r>
            <a:r>
              <a:rPr lang="uk-UA" dirty="0">
                <a:solidFill>
                  <a:srgbClr val="182947"/>
                </a:solidFill>
                <a:latin typeface="Proxima Nova Lt" panose="02000506030000020004" pitchFamily="2" charset="0"/>
              </a:rPr>
              <a:t>або </a:t>
            </a:r>
            <a:r>
              <a:rPr lang="uk-UA" dirty="0" smtClean="0">
                <a:solidFill>
                  <a:srgbClr val="182947"/>
                </a:solidFill>
                <a:latin typeface="Proxima Nova Lt" panose="02000506030000020004" pitchFamily="2" charset="0"/>
              </a:rPr>
              <a:t>перевезення зброї</a:t>
            </a:r>
          </a:p>
        </p:txBody>
      </p:sp>
      <p:sp>
        <p:nvSpPr>
          <p:cNvPr id="17" name="TextBox 16"/>
          <p:cNvSpPr txBox="1"/>
          <p:nvPr/>
        </p:nvSpPr>
        <p:spPr>
          <a:xfrm>
            <a:off x="6176786" y="5203170"/>
            <a:ext cx="3618748" cy="1415772"/>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192</a:t>
            </a:r>
            <a:r>
              <a:rPr lang="uk-UA" b="1" dirty="0" smtClean="0">
                <a:solidFill>
                  <a:srgbClr val="182947"/>
                </a:solidFill>
                <a:latin typeface="Proxima Nova Rg" panose="02000506030000020004" pitchFamily="2" charset="0"/>
              </a:rPr>
              <a:t> КУпАП</a:t>
            </a:r>
          </a:p>
          <a:p>
            <a:r>
              <a:rPr lang="uk-UA" dirty="0">
                <a:solidFill>
                  <a:srgbClr val="182947"/>
                </a:solidFill>
                <a:latin typeface="Proxima Nova Lt" panose="02000506030000020004" pitchFamily="2" charset="0"/>
              </a:rPr>
              <a:t>Порушення </a:t>
            </a:r>
            <a:r>
              <a:rPr lang="uk-UA" dirty="0" smtClean="0">
                <a:solidFill>
                  <a:srgbClr val="182947"/>
                </a:solidFill>
                <a:latin typeface="Proxima Nova Lt" panose="02000506030000020004" pitchFamily="2" charset="0"/>
              </a:rPr>
              <a:t>громадянами</a:t>
            </a:r>
          </a:p>
          <a:p>
            <a:r>
              <a:rPr lang="uk-UA" dirty="0" smtClean="0">
                <a:solidFill>
                  <a:srgbClr val="182947"/>
                </a:solidFill>
                <a:latin typeface="Proxima Nova Lt" panose="02000506030000020004" pitchFamily="2" charset="0"/>
              </a:rPr>
              <a:t>строків </a:t>
            </a:r>
            <a:r>
              <a:rPr lang="uk-UA" dirty="0">
                <a:solidFill>
                  <a:srgbClr val="182947"/>
                </a:solidFill>
                <a:latin typeface="Proxima Nova Lt" panose="02000506030000020004" pitchFamily="2" charset="0"/>
              </a:rPr>
              <a:t>реєстрації (перереєстрації) </a:t>
            </a:r>
            <a:endParaRPr lang="uk-UA" dirty="0" smtClean="0">
              <a:solidFill>
                <a:srgbClr val="182947"/>
              </a:solidFill>
              <a:latin typeface="Proxima Nova Lt" panose="02000506030000020004" pitchFamily="2" charset="0"/>
            </a:endParaRPr>
          </a:p>
          <a:p>
            <a:r>
              <a:rPr lang="uk-UA" dirty="0" smtClean="0">
                <a:solidFill>
                  <a:srgbClr val="182947"/>
                </a:solidFill>
                <a:latin typeface="Proxima Nova Lt" panose="02000506030000020004" pitchFamily="2" charset="0"/>
              </a:rPr>
              <a:t>зброї </a:t>
            </a:r>
            <a:r>
              <a:rPr lang="uk-UA" dirty="0">
                <a:solidFill>
                  <a:srgbClr val="182947"/>
                </a:solidFill>
                <a:latin typeface="Proxima Nova Lt" panose="02000506030000020004" pitchFamily="2" charset="0"/>
              </a:rPr>
              <a:t>і правил взяття її на облік</a:t>
            </a:r>
            <a:endParaRPr lang="uk-UA" dirty="0" smtClean="0">
              <a:solidFill>
                <a:srgbClr val="182947"/>
              </a:solidFill>
              <a:latin typeface="Proxima Nova Lt" panose="02000506030000020004" pitchFamily="2" charset="0"/>
            </a:endParaRP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Tree>
    <p:extLst>
      <p:ext uri="{BB962C8B-B14F-4D97-AF65-F5344CB8AC3E}">
        <p14:creationId xmlns="" xmlns:p14="http://schemas.microsoft.com/office/powerpoint/2010/main" val="29687046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Виступи перед громадою</a:t>
            </a:r>
            <a:endParaRPr lang="uk-UA" sz="2800" dirty="0">
              <a:solidFill>
                <a:srgbClr val="182947"/>
              </a:solidFill>
              <a:latin typeface="Proxima Nova Lt" panose="02000506030000020004" pitchFamily="2" charset="0"/>
            </a:endParaRP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38342" y="3574060"/>
            <a:ext cx="3483646" cy="646331"/>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smtClean="0">
                <a:solidFill>
                  <a:srgbClr val="182947"/>
                </a:solidFill>
                <a:latin typeface="Proxima Nova Rg" panose="02000506030000020004" pitchFamily="2" charset="0"/>
              </a:rPr>
              <a:t>В органах державної влади</a:t>
            </a:r>
          </a:p>
          <a:p>
            <a:pPr algn="ctr"/>
            <a:r>
              <a:rPr lang="uk-UA" dirty="0" smtClean="0">
                <a:solidFill>
                  <a:srgbClr val="182947"/>
                </a:solidFill>
                <a:latin typeface="Proxima Nova Rg" panose="02000506030000020004" pitchFamily="2" charset="0"/>
              </a:rPr>
              <a:t>та місцевого самоврядування</a:t>
            </a:r>
            <a:endParaRPr lang="uk-UA" dirty="0">
              <a:solidFill>
                <a:srgbClr val="182947"/>
              </a:solidFill>
              <a:latin typeface="Proxima Nova Rg" panose="02000506030000020004" pitchFamily="2" charset="0"/>
            </a:endParaRPr>
          </a:p>
        </p:txBody>
      </p:sp>
      <p:sp>
        <p:nvSpPr>
          <p:cNvPr id="11" name="TextBox 10"/>
          <p:cNvSpPr txBox="1"/>
          <p:nvPr/>
        </p:nvSpPr>
        <p:spPr>
          <a:xfrm>
            <a:off x="7164115" y="3574888"/>
            <a:ext cx="3264035" cy="646331"/>
          </a:xfrm>
          <a:prstGeom prst="rect">
            <a:avLst/>
          </a:prstGeom>
          <a:noFill/>
          <a:ln w="9525">
            <a:solidFill>
              <a:schemeClr val="tx1"/>
            </a:solidFill>
          </a:ln>
        </p:spPr>
        <p:txBody>
          <a:bodyPr wrap="none" rtlCol="0">
            <a:spAutoFit/>
          </a:bodyPr>
          <a:lstStyle/>
          <a:p>
            <a:pPr algn="ctr"/>
            <a:r>
              <a:rPr lang="uk-UA" dirty="0" smtClean="0">
                <a:solidFill>
                  <a:srgbClr val="182947"/>
                </a:solidFill>
                <a:latin typeface="Proxima Nova Rg" panose="02000506030000020004" pitchFamily="2" charset="0"/>
              </a:rPr>
              <a:t>В</a:t>
            </a:r>
            <a:r>
              <a:rPr lang="uk-UA" dirty="0">
                <a:solidFill>
                  <a:srgbClr val="182947"/>
                </a:solidFill>
                <a:latin typeface="Proxima Nova Rg" panose="02000506030000020004" pitchFamily="2" charset="0"/>
              </a:rPr>
              <a:t> </a:t>
            </a:r>
            <a:r>
              <a:rPr lang="uk-UA" dirty="0" smtClean="0">
                <a:solidFill>
                  <a:srgbClr val="182947"/>
                </a:solidFill>
                <a:latin typeface="Proxima Nova Rg" panose="02000506030000020004" pitchFamily="2" charset="0"/>
              </a:rPr>
              <a:t>приватних підприємствах,</a:t>
            </a:r>
          </a:p>
          <a:p>
            <a:pPr algn="ctr"/>
            <a:r>
              <a:rPr lang="uk-UA" dirty="0">
                <a:solidFill>
                  <a:srgbClr val="182947"/>
                </a:solidFill>
                <a:latin typeface="Proxima Nova Rg" panose="02000506030000020004" pitchFamily="2" charset="0"/>
              </a:rPr>
              <a:t>у</a:t>
            </a:r>
            <a:r>
              <a:rPr lang="uk-UA" dirty="0" smtClean="0">
                <a:solidFill>
                  <a:srgbClr val="182947"/>
                </a:solidFill>
                <a:latin typeface="Proxima Nova Rg" panose="02000506030000020004" pitchFamily="2" charset="0"/>
              </a:rPr>
              <a:t>становах та організаціях</a:t>
            </a:r>
            <a:endParaRPr lang="uk-UA" dirty="0">
              <a:solidFill>
                <a:srgbClr val="182947"/>
              </a:solidFill>
              <a:latin typeface="Proxima Nova Rg" panose="02000506030000020004" pitchFamily="2" charset="0"/>
            </a:endParaRPr>
          </a:p>
        </p:txBody>
      </p:sp>
      <p:sp>
        <p:nvSpPr>
          <p:cNvPr id="12" name="TextBox 11"/>
          <p:cNvSpPr txBox="1"/>
          <p:nvPr/>
        </p:nvSpPr>
        <p:spPr>
          <a:xfrm>
            <a:off x="2732904" y="4517129"/>
            <a:ext cx="301686" cy="369332"/>
          </a:xfrm>
          <a:prstGeom prst="rect">
            <a:avLst/>
          </a:prstGeom>
          <a:noFill/>
        </p:spPr>
        <p:txBody>
          <a:bodyPr wrap="none" rtlCol="0">
            <a:spAutoFit/>
          </a:bodyPr>
          <a:lstStyle/>
          <a:p>
            <a:pPr algn="just"/>
            <a:r>
              <a:rPr lang="uk-UA" dirty="0" smtClean="0"/>
              <a:t>1</a:t>
            </a:r>
            <a:endParaRPr lang="uk-UA" dirty="0"/>
          </a:p>
        </p:txBody>
      </p:sp>
      <p:sp>
        <p:nvSpPr>
          <p:cNvPr id="13" name="TextBox 12"/>
          <p:cNvSpPr txBox="1"/>
          <p:nvPr/>
        </p:nvSpPr>
        <p:spPr>
          <a:xfrm>
            <a:off x="8552161" y="4517129"/>
            <a:ext cx="418704" cy="369332"/>
          </a:xfrm>
          <a:prstGeom prst="rect">
            <a:avLst/>
          </a:prstGeom>
          <a:noFill/>
        </p:spPr>
        <p:txBody>
          <a:bodyPr wrap="none" rtlCol="0">
            <a:spAutoFit/>
          </a:bodyPr>
          <a:lstStyle/>
          <a:p>
            <a:pPr algn="just"/>
            <a:r>
              <a:rPr lang="uk-UA" dirty="0" smtClean="0"/>
              <a:t>10</a:t>
            </a:r>
            <a:endParaRPr lang="uk-UA" dirty="0"/>
          </a:p>
        </p:txBody>
      </p:sp>
    </p:spTree>
    <p:extLst>
      <p:ext uri="{BB962C8B-B14F-4D97-AF65-F5344CB8AC3E}">
        <p14:creationId xmlns="" xmlns:p14="http://schemas.microsoft.com/office/powerpoint/2010/main" val="13480657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a:extLst/>
          </p:cNvPr>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smtClean="0">
                <a:solidFill>
                  <a:srgbClr val="182947"/>
                </a:solidFill>
                <a:latin typeface="Proxima Nova Rg" panose="02000506030000020004" pitchFamily="2" charset="0"/>
                <a:cs typeface="Arial" panose="020B0604020202020204" pitchFamily="34" charset="0"/>
              </a:rPr>
              <a:t>Внесено</a:t>
            </a:r>
            <a:r>
              <a:rPr lang="uk-UA" dirty="0" smtClean="0">
                <a:solidFill>
                  <a:srgbClr val="182947"/>
                </a:solidFill>
                <a:latin typeface="Proxima Nova Rg" panose="02000506030000020004" pitchFamily="2" charset="0"/>
                <a:cs typeface="Arial" panose="020B0604020202020204" pitchFamily="34" charset="0"/>
              </a:rPr>
              <a:t> відомості до</a:t>
            </a:r>
          </a:p>
          <a:p>
            <a:pPr algn="ctr"/>
            <a:r>
              <a:rPr lang="uk-UA" dirty="0" smtClean="0">
                <a:solidFill>
                  <a:srgbClr val="182947"/>
                </a:solidFill>
                <a:latin typeface="Proxima Nova Rg" panose="02000506030000020004" pitchFamily="2" charset="0"/>
                <a:cs typeface="Arial" panose="020B0604020202020204" pitchFamily="34" charset="0"/>
              </a:rPr>
              <a:t>Єдиного реєстру </a:t>
            </a:r>
            <a:r>
              <a:rPr lang="uk-UA" dirty="0">
                <a:solidFill>
                  <a:srgbClr val="182947"/>
                </a:solidFill>
                <a:latin typeface="Proxima Nova Rg" panose="02000506030000020004" pitchFamily="2" charset="0"/>
                <a:cs typeface="Arial" panose="020B0604020202020204" pitchFamily="34" charset="0"/>
              </a:rPr>
              <a:t>д</a:t>
            </a:r>
            <a:r>
              <a:rPr lang="uk-UA" dirty="0" smtClean="0">
                <a:solidFill>
                  <a:srgbClr val="182947"/>
                </a:solidFill>
                <a:latin typeface="Proxima Nova Rg" panose="02000506030000020004" pitchFamily="2" charset="0"/>
                <a:cs typeface="Arial" panose="020B0604020202020204" pitchFamily="34" charset="0"/>
              </a:rPr>
              <a:t>осудових </a:t>
            </a:r>
            <a:r>
              <a:rPr lang="uk-UA" dirty="0">
                <a:solidFill>
                  <a:srgbClr val="182947"/>
                </a:solidFill>
                <a:latin typeface="Proxima Nova Rg" panose="02000506030000020004" pitchFamily="2" charset="0"/>
                <a:cs typeface="Arial" panose="020B0604020202020204" pitchFamily="34" charset="0"/>
              </a:rPr>
              <a:t>р</a:t>
            </a:r>
            <a:r>
              <a:rPr lang="uk-UA" dirty="0" smtClean="0">
                <a:solidFill>
                  <a:srgbClr val="182947"/>
                </a:solidFill>
                <a:latin typeface="Proxima Nova Rg" panose="02000506030000020004" pitchFamily="2" charset="0"/>
                <a:cs typeface="Arial" panose="020B0604020202020204" pitchFamily="34" charset="0"/>
              </a:rPr>
              <a:t>озслідувань</a:t>
            </a:r>
          </a:p>
          <a:p>
            <a:pPr algn="ctr"/>
            <a:r>
              <a:rPr lang="uk-UA" dirty="0" smtClean="0">
                <a:solidFill>
                  <a:srgbClr val="182947"/>
                </a:solidFill>
                <a:latin typeface="Proxima Nova Rg" panose="02000506030000020004" pitchFamily="2" charset="0"/>
                <a:cs typeface="Arial" panose="020B0604020202020204" pitchFamily="34" charset="0"/>
              </a:rPr>
              <a:t>за </a:t>
            </a:r>
            <a:r>
              <a:rPr lang="uk-UA" dirty="0">
                <a:solidFill>
                  <a:srgbClr val="182947"/>
                </a:solidFill>
                <a:latin typeface="Proxima Nova Rg" panose="02000506030000020004" pitchFamily="2" charset="0"/>
                <a:cs typeface="Arial" panose="020B0604020202020204" pitchFamily="34" charset="0"/>
              </a:rPr>
              <a:t>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1228221" cy="523220"/>
          </a:xfrm>
          <a:prstGeom prst="rect">
            <a:avLst/>
          </a:prstGeom>
          <a:noFill/>
        </p:spPr>
        <p:txBody>
          <a:bodyPr wrap="none" rtlCol="0">
            <a:spAutoFit/>
          </a:bodyPr>
          <a:lstStyle/>
          <a:p>
            <a:r>
              <a:rPr lang="uk-UA" sz="2800" b="1" dirty="0" smtClean="0">
                <a:solidFill>
                  <a:schemeClr val="bg1"/>
                </a:solidFill>
                <a:latin typeface="Proxima Nova Lt" panose="02000506030000020004" pitchFamily="2" charset="0"/>
              </a:rPr>
              <a:t>2021/2022</a:t>
            </a:r>
            <a:endParaRPr lang="uk-UA" sz="2800" b="1" dirty="0">
              <a:solidFill>
                <a:schemeClr val="bg1"/>
              </a:solidFill>
              <a:latin typeface="Proxima Nova Lt" panose="02000506030000020004" pitchFamily="2" charset="0"/>
            </a:endParaRPr>
          </a:p>
        </p:txBody>
      </p:sp>
      <p:sp>
        <p:nvSpPr>
          <p:cNvPr id="37" name="TextBox 36"/>
          <p:cNvSpPr txBox="1"/>
          <p:nvPr/>
        </p:nvSpPr>
        <p:spPr>
          <a:xfrm>
            <a:off x="2090057" y="5116147"/>
            <a:ext cx="927463"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6000" dirty="0" smtClean="0">
                <a:solidFill>
                  <a:schemeClr val="tx1"/>
                </a:solidFill>
                <a:latin typeface="Proxima Nova Rg" panose="02000506030000020004" pitchFamily="2" charset="0"/>
              </a:rPr>
              <a:t>1</a:t>
            </a:r>
            <a:endParaRPr lang="uk-UA" sz="6000" dirty="0">
              <a:solidFill>
                <a:schemeClr val="tx1"/>
              </a:solidFill>
              <a:latin typeface="Proxima Nova Rg" panose="02000506030000020004" pitchFamily="2" charset="0"/>
            </a:endParaRP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smtClean="0">
                <a:solidFill>
                  <a:srgbClr val="182947"/>
                </a:solidFill>
                <a:latin typeface="Proxima Nova Rg" panose="02000506030000020004" pitchFamily="2" charset="0"/>
              </a:rPr>
              <a:t>Розкрито кримінальних правопорушень</a:t>
            </a:r>
          </a:p>
          <a:p>
            <a:pPr algn="ctr"/>
            <a:r>
              <a:rPr lang="uk-UA" dirty="0" smtClean="0">
                <a:solidFill>
                  <a:srgbClr val="182947"/>
                </a:solidFill>
                <a:latin typeface="Proxima Nova Rg" panose="02000506030000020004" pitchFamily="2" charset="0"/>
              </a:rPr>
              <a:t>ПОГ самостійно</a:t>
            </a:r>
          </a:p>
          <a:p>
            <a:pPr algn="ctr"/>
            <a:r>
              <a:rPr lang="uk-UA" dirty="0" smtClean="0">
                <a:solidFill>
                  <a:srgbClr val="182947"/>
                </a:solidFill>
                <a:latin typeface="Proxima Nova Rg" panose="02000506030000020004" pitchFamily="2" charset="0"/>
              </a:rPr>
              <a:t>та спільно з іншими структурними</a:t>
            </a:r>
          </a:p>
          <a:p>
            <a:pPr algn="ctr"/>
            <a:r>
              <a:rPr lang="uk-UA" dirty="0" smtClean="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8974182" y="5129209"/>
            <a:ext cx="640081"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uk-UA" sz="6000" dirty="0" smtClean="0">
                <a:solidFill>
                  <a:schemeClr val="tx1"/>
                </a:solidFill>
                <a:latin typeface="Proxima Nova Rg" panose="02000506030000020004" pitchFamily="2" charset="0"/>
              </a:rPr>
              <a:t>2</a:t>
            </a:r>
            <a:endParaRPr lang="uk-UA" sz="6000" dirty="0">
              <a:solidFill>
                <a:schemeClr val="tx1"/>
              </a:solidFill>
              <a:latin typeface="Proxima Nova Rg" panose="02000506030000020004" pitchFamily="2" charset="0"/>
            </a:endParaRPr>
          </a:p>
        </p:txBody>
      </p:sp>
    </p:spTree>
    <p:extLst>
      <p:ext uri="{BB962C8B-B14F-4D97-AF65-F5344CB8AC3E}">
        <p14:creationId xmlns="" xmlns:p14="http://schemas.microsoft.com/office/powerpoint/2010/main" val="21276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1026" name="Picture 2" descr="C:\Users\user\Desktop\IMG_20210604_100756.jpg"/>
          <p:cNvPicPr>
            <a:picLocks noChangeAspect="1" noChangeArrowheads="1"/>
          </p:cNvPicPr>
          <p:nvPr/>
        </p:nvPicPr>
        <p:blipFill>
          <a:blip r:embed="rId3" cstate="print"/>
          <a:srcRect/>
          <a:stretch>
            <a:fillRect/>
          </a:stretch>
        </p:blipFill>
        <p:spPr bwMode="auto">
          <a:xfrm>
            <a:off x="1524000" y="1658984"/>
            <a:ext cx="9892938" cy="5029199"/>
          </a:xfrm>
          <a:prstGeom prst="rect">
            <a:avLst/>
          </a:prstGeom>
          <a:noFill/>
        </p:spPr>
      </p:pic>
    </p:spTree>
    <p:extLst>
      <p:ext uri="{BB962C8B-B14F-4D97-AF65-F5344CB8AC3E}">
        <p14:creationId xmlns="" xmlns:p14="http://schemas.microsoft.com/office/powerpoint/2010/main" val="1838811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smtClean="0">
                <a:solidFill>
                  <a:prstClr val="white"/>
                </a:solidFill>
                <a:latin typeface="Proxima Nova Rg" panose="02000506030000020004" pitchFamily="2" charset="0"/>
              </a:rPr>
              <a:t>ФОТОЗВІТ</a:t>
            </a:r>
            <a:endParaRPr lang="uk-UA" sz="2800" dirty="0">
              <a:solidFill>
                <a:prstClr val="white"/>
              </a:solidFill>
              <a:latin typeface="Proxima Nova Rg" panose="02000506030000020004" pitchFamily="2" charset="0"/>
            </a:endParaRPr>
          </a:p>
        </p:txBody>
      </p:sp>
      <p:pic>
        <p:nvPicPr>
          <p:cNvPr id="2050" name="Picture 2" descr="C:\Users\user\Desktop\IMG_20210908_101406.jpg"/>
          <p:cNvPicPr>
            <a:picLocks noChangeAspect="1" noChangeArrowheads="1"/>
          </p:cNvPicPr>
          <p:nvPr/>
        </p:nvPicPr>
        <p:blipFill>
          <a:blip r:embed="rId3" cstate="print"/>
          <a:srcRect/>
          <a:stretch>
            <a:fillRect/>
          </a:stretch>
        </p:blipFill>
        <p:spPr bwMode="auto">
          <a:xfrm>
            <a:off x="2181497" y="1698171"/>
            <a:ext cx="10010503" cy="4859383"/>
          </a:xfrm>
          <a:prstGeom prst="rect">
            <a:avLst/>
          </a:prstGeom>
          <a:noFill/>
        </p:spPr>
      </p:pic>
    </p:spTree>
    <p:extLst>
      <p:ext uri="{BB962C8B-B14F-4D97-AF65-F5344CB8AC3E}">
        <p14:creationId xmlns="" xmlns:p14="http://schemas.microsoft.com/office/powerpoint/2010/main" val="3686276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smtClean="0">
                <a:solidFill>
                  <a:srgbClr val="182947"/>
                </a:solidFill>
                <a:latin typeface="Proxima Nova Rg" panose="02000506030000020004" pitchFamily="2" charset="0"/>
              </a:rPr>
              <a:t>Тільки разом ми зробимо</a:t>
            </a:r>
          </a:p>
          <a:p>
            <a:pPr algn="ctr"/>
            <a:r>
              <a:rPr lang="uk-UA" sz="6000" dirty="0" smtClean="0">
                <a:solidFill>
                  <a:srgbClr val="182947"/>
                </a:solidFill>
                <a:latin typeface="Proxima Nova Rg" panose="02000506030000020004" pitchFamily="2" charset="0"/>
              </a:rPr>
              <a:t> громаду безпечною!</a:t>
            </a:r>
            <a:endParaRPr lang="uk-UA" sz="60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2322654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815798" y="2242897"/>
            <a:ext cx="6987810"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населених пунктів на території громади</a:t>
            </a:r>
            <a:endParaRPr lang="uk-UA" sz="2800" dirty="0">
              <a:solidFill>
                <a:srgbClr val="182947"/>
              </a:solidFill>
              <a:latin typeface="Proxima Nova Lt" panose="02000506030000020004" pitchFamily="2" charset="0"/>
            </a:endParaRPr>
          </a:p>
        </p:txBody>
      </p:sp>
      <p:sp>
        <p:nvSpPr>
          <p:cNvPr id="9" name="TextBox 8"/>
          <p:cNvSpPr txBox="1"/>
          <p:nvPr/>
        </p:nvSpPr>
        <p:spPr>
          <a:xfrm>
            <a:off x="2098764" y="2212120"/>
            <a:ext cx="364202" cy="523220"/>
          </a:xfrm>
          <a:prstGeom prst="rect">
            <a:avLst/>
          </a:prstGeom>
          <a:noFill/>
        </p:spPr>
        <p:txBody>
          <a:bodyPr wrap="none" rtlCol="0">
            <a:spAutoFit/>
          </a:bodyPr>
          <a:lstStyle/>
          <a:p>
            <a:r>
              <a:rPr lang="uk-UA" sz="2800" dirty="0" smtClean="0">
                <a:latin typeface="Times New Roman" pitchFamily="18" charset="0"/>
                <a:cs typeface="Times New Roman" pitchFamily="18" charset="0"/>
              </a:rPr>
              <a:t>1</a:t>
            </a:r>
            <a:endParaRPr lang="uk-UA" sz="2800" dirty="0">
              <a:latin typeface="Times New Roman" pitchFamily="18" charset="0"/>
              <a:cs typeface="Times New Roman" pitchFamily="18" charset="0"/>
            </a:endParaRPr>
          </a:p>
        </p:txBody>
      </p:sp>
      <p:pic>
        <p:nvPicPr>
          <p:cNvPr id="10" name="Рисунок 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72296" y="3390964"/>
            <a:ext cx="812091" cy="757474"/>
          </a:xfrm>
          <a:prstGeom prst="rect">
            <a:avLst/>
          </a:prstGeom>
        </p:spPr>
      </p:pic>
      <p:sp>
        <p:nvSpPr>
          <p:cNvPr id="11" name="TextBox 10"/>
          <p:cNvSpPr txBox="1"/>
          <p:nvPr/>
        </p:nvSpPr>
        <p:spPr>
          <a:xfrm>
            <a:off x="2206711" y="3529158"/>
            <a:ext cx="189827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Проживає</a:t>
            </a:r>
            <a:endParaRPr lang="uk-UA" sz="2800" dirty="0">
              <a:solidFill>
                <a:srgbClr val="182947"/>
              </a:solidFill>
              <a:latin typeface="Proxima Nova Lt" panose="02000506030000020004" pitchFamily="2" charset="0"/>
            </a:endParaRPr>
          </a:p>
        </p:txBody>
      </p:sp>
      <p:sp>
        <p:nvSpPr>
          <p:cNvPr id="12" name="TextBox 11"/>
          <p:cNvSpPr txBox="1"/>
          <p:nvPr/>
        </p:nvSpPr>
        <p:spPr>
          <a:xfrm>
            <a:off x="4169420" y="3435531"/>
            <a:ext cx="902811" cy="523220"/>
          </a:xfrm>
          <a:prstGeom prst="rect">
            <a:avLst/>
          </a:prstGeom>
          <a:noFill/>
        </p:spPr>
        <p:txBody>
          <a:bodyPr wrap="square" rtlCol="0">
            <a:spAutoFit/>
          </a:bodyPr>
          <a:lstStyle/>
          <a:p>
            <a:r>
              <a:rPr lang="uk-UA" sz="2800" dirty="0" smtClean="0">
                <a:latin typeface="Times New Roman" pitchFamily="18" charset="0"/>
                <a:cs typeface="Times New Roman" pitchFamily="18" charset="0"/>
              </a:rPr>
              <a:t>2800</a:t>
            </a:r>
            <a:endParaRPr lang="uk-UA" sz="2800" dirty="0">
              <a:latin typeface="Times New Roman" pitchFamily="18" charset="0"/>
              <a:cs typeface="Times New Roman" pitchFamily="18" charset="0"/>
            </a:endParaRPr>
          </a:p>
        </p:txBody>
      </p:sp>
      <p:sp>
        <p:nvSpPr>
          <p:cNvPr id="14" name="TextBox 13"/>
          <p:cNvSpPr txBox="1"/>
          <p:nvPr/>
        </p:nvSpPr>
        <p:spPr>
          <a:xfrm>
            <a:off x="2697005" y="4815419"/>
            <a:ext cx="8225393" cy="1384995"/>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Поліцейський офіцер громади, який обслуговує ОТГ</a:t>
            </a:r>
          </a:p>
          <a:p>
            <a:pPr algn="ctr"/>
            <a:endParaRPr lang="uk-UA" sz="2800" dirty="0" smtClean="0">
              <a:solidFill>
                <a:srgbClr val="182947"/>
              </a:solidFill>
              <a:latin typeface="Proxima Nova Lt" panose="02000506030000020004" pitchFamily="2" charset="0"/>
            </a:endParaRPr>
          </a:p>
          <a:p>
            <a:pPr algn="ctr"/>
            <a:r>
              <a:rPr lang="uk-UA" sz="2800" dirty="0" err="1" smtClean="0">
                <a:solidFill>
                  <a:srgbClr val="182947"/>
                </a:solidFill>
                <a:latin typeface="Proxima Nova Lt" panose="02000506030000020004" pitchFamily="2" charset="0"/>
              </a:rPr>
              <a:t>Легенчук</a:t>
            </a:r>
            <a:r>
              <a:rPr lang="uk-UA" sz="2800" dirty="0" smtClean="0">
                <a:solidFill>
                  <a:srgbClr val="182947"/>
                </a:solidFill>
                <a:latin typeface="Proxima Nova Lt" panose="02000506030000020004" pitchFamily="2" charset="0"/>
              </a:rPr>
              <a:t> Сергій Леонідович</a:t>
            </a:r>
            <a:endParaRPr lang="uk-UA" sz="2800" dirty="0">
              <a:solidFill>
                <a:srgbClr val="182947"/>
              </a:solidFill>
              <a:latin typeface="Proxima Nova Lt" panose="02000506030000020004" pitchFamily="2" charset="0"/>
            </a:endParaRPr>
          </a:p>
        </p:txBody>
      </p:sp>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98841" y="4698763"/>
            <a:ext cx="556176" cy="556176"/>
          </a:xfrm>
          <a:prstGeom prst="rect">
            <a:avLst/>
          </a:prstGeom>
        </p:spPr>
      </p:pic>
      <p:sp>
        <p:nvSpPr>
          <p:cNvPr id="18" name="TextBox 17"/>
          <p:cNvSpPr txBox="1"/>
          <p:nvPr/>
        </p:nvSpPr>
        <p:spPr>
          <a:xfrm>
            <a:off x="260272" y="579421"/>
            <a:ext cx="2790123"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Житомирська ТГ</a:t>
            </a:r>
            <a:endParaRPr lang="uk-UA" sz="2800" dirty="0">
              <a:solidFill>
                <a:schemeClr val="bg1"/>
              </a:solidFill>
              <a:latin typeface="Proxima Nova Rg" panose="02000506030000020004" pitchFamily="2" charset="0"/>
            </a:endParaRP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443572" y="3507829"/>
            <a:ext cx="1994457"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мешканців</a:t>
            </a:r>
            <a:endParaRPr lang="uk-UA" sz="2800" dirty="0">
              <a:solidFill>
                <a:srgbClr val="182947"/>
              </a:solidFill>
              <a:latin typeface="Proxima Nova Lt" panose="02000506030000020004" pitchFamily="2" charset="0"/>
            </a:endParaRPr>
          </a:p>
        </p:txBody>
      </p:sp>
      <p:sp>
        <p:nvSpPr>
          <p:cNvPr id="7" name="TextBox 6"/>
          <p:cNvSpPr txBox="1"/>
          <p:nvPr/>
        </p:nvSpPr>
        <p:spPr>
          <a:xfrm>
            <a:off x="2206711" y="4753864"/>
            <a:ext cx="364202" cy="523220"/>
          </a:xfrm>
          <a:prstGeom prst="rect">
            <a:avLst/>
          </a:prstGeom>
          <a:noFill/>
        </p:spPr>
        <p:txBody>
          <a:bodyPr wrap="none" rtlCol="0">
            <a:spAutoFit/>
          </a:bodyPr>
          <a:lstStyle/>
          <a:p>
            <a:r>
              <a:rPr lang="uk-UA" sz="2800" dirty="0" smtClean="0">
                <a:latin typeface="Times New Roman" pitchFamily="18" charset="0"/>
                <a:cs typeface="Times New Roman" pitchFamily="18" charset="0"/>
              </a:rPr>
              <a:t>1</a:t>
            </a:r>
            <a:endParaRPr lang="uk-UA"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839602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954929"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Обслугували викликів</a:t>
            </a:r>
            <a:endParaRPr lang="uk-UA" sz="2800" dirty="0">
              <a:solidFill>
                <a:srgbClr val="182947"/>
              </a:solidFill>
              <a:latin typeface="Proxima Nova Lt" panose="02000506030000020004" pitchFamily="2" charset="0"/>
            </a:endParaRP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smtClean="0">
                <a:solidFill>
                  <a:srgbClr val="182947"/>
                </a:solidFill>
                <a:latin typeface="Proxima Nova Lt" panose="02000506030000020004" pitchFamily="2" charset="0"/>
              </a:rPr>
              <a:t>Розглянули матеріалів</a:t>
            </a:r>
            <a:endParaRPr lang="uk-UA" sz="2800" dirty="0">
              <a:solidFill>
                <a:srgbClr val="182947"/>
              </a:solidFill>
              <a:latin typeface="Proxima Nova Lt" panose="02000506030000020004" pitchFamily="2" charset="0"/>
            </a:endParaRPr>
          </a:p>
        </p:txBody>
      </p:sp>
      <p:sp>
        <p:nvSpPr>
          <p:cNvPr id="8" name="TextBox 7"/>
          <p:cNvSpPr txBox="1"/>
          <p:nvPr/>
        </p:nvSpPr>
        <p:spPr>
          <a:xfrm>
            <a:off x="2481943" y="4175116"/>
            <a:ext cx="940526" cy="1015663"/>
          </a:xfrm>
          <a:prstGeom prst="rect">
            <a:avLst/>
          </a:prstGeom>
          <a:noFill/>
        </p:spPr>
        <p:txBody>
          <a:bodyPr wrap="square" rtlCol="0">
            <a:spAutoFit/>
          </a:bodyPr>
          <a:lstStyle/>
          <a:p>
            <a:r>
              <a:rPr lang="uk-UA" sz="6000" dirty="0" smtClean="0">
                <a:solidFill>
                  <a:srgbClr val="182947"/>
                </a:solidFill>
                <a:latin typeface="Proxima Nova Rg" panose="02000506030000020004" pitchFamily="2" charset="0"/>
              </a:rPr>
              <a:t>38</a:t>
            </a:r>
            <a:endParaRPr lang="uk-UA" sz="6000" dirty="0">
              <a:solidFill>
                <a:srgbClr val="182947"/>
              </a:solidFill>
              <a:latin typeface="Proxima Nova Rg" panose="02000506030000020004" pitchFamily="2" charset="0"/>
            </a:endParaRP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5577168" cy="954107"/>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РЕЗУЛЬТАТИ ДІЯЛЬНОСТІ ПОГ</a:t>
            </a:r>
            <a:br>
              <a:rPr lang="uk-UA" sz="2800" dirty="0" smtClean="0">
                <a:solidFill>
                  <a:schemeClr val="bg1"/>
                </a:solidFill>
                <a:latin typeface="Proxima Nova Rg" panose="02000506030000020004" pitchFamily="2" charset="0"/>
              </a:rPr>
            </a:br>
            <a:r>
              <a:rPr lang="uk-UA" sz="2800" dirty="0" smtClean="0">
                <a:solidFill>
                  <a:schemeClr val="bg1"/>
                </a:solidFill>
                <a:latin typeface="Proxima Nova Rg" panose="02000506030000020004" pitchFamily="2" charset="0"/>
              </a:rPr>
              <a:t>2021/2022 </a:t>
            </a:r>
            <a:endParaRPr lang="uk-UA" sz="2800" dirty="0">
              <a:solidFill>
                <a:schemeClr val="bg1"/>
              </a:solidFill>
              <a:latin typeface="Proxima Nova Rg" panose="02000506030000020004" pitchFamily="2" charset="0"/>
            </a:endParaRPr>
          </a:p>
        </p:txBody>
      </p:sp>
      <p:sp>
        <p:nvSpPr>
          <p:cNvPr id="18" name="TextBox 17"/>
          <p:cNvSpPr txBox="1"/>
          <p:nvPr/>
        </p:nvSpPr>
        <p:spPr>
          <a:xfrm>
            <a:off x="8778240" y="4258491"/>
            <a:ext cx="1711234" cy="1015663"/>
          </a:xfrm>
          <a:prstGeom prst="rect">
            <a:avLst/>
          </a:prstGeom>
          <a:noFill/>
        </p:spPr>
        <p:txBody>
          <a:bodyPr wrap="square" rtlCol="0">
            <a:spAutoFit/>
          </a:bodyPr>
          <a:lstStyle/>
          <a:p>
            <a:r>
              <a:rPr lang="uk-UA" sz="6000" dirty="0" smtClean="0">
                <a:solidFill>
                  <a:srgbClr val="182947"/>
                </a:solidFill>
                <a:latin typeface="Proxima Nova Rg" panose="02000506030000020004" pitchFamily="2" charset="0"/>
              </a:rPr>
              <a:t>74</a:t>
            </a:r>
            <a:endParaRPr lang="uk-UA" sz="60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1414773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запобігання та протидії домашньому насильству</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1947" y="3007432"/>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Перевірено осіб,</a:t>
            </a:r>
          </a:p>
          <a:p>
            <a:r>
              <a:rPr lang="uk-UA" sz="2000" dirty="0" smtClean="0">
                <a:solidFill>
                  <a:srgbClr val="182947"/>
                </a:solidFill>
                <a:latin typeface="Proxima Nova Lt" panose="02000506030000020004" pitchFamily="2" charset="0"/>
              </a:rPr>
              <a:t>що вчиняють домашнє насильство</a:t>
            </a:r>
            <a:endParaRPr lang="uk-UA" sz="2000" dirty="0">
              <a:solidFill>
                <a:srgbClr val="182947"/>
              </a:solidFill>
              <a:latin typeface="Proxima Nova Lt" panose="02000506030000020004" pitchFamily="2" charset="0"/>
            </a:endParaRP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Винесено термінових заборонних</a:t>
            </a:r>
          </a:p>
          <a:p>
            <a:r>
              <a:rPr lang="uk-UA" sz="2000" dirty="0" smtClean="0">
                <a:solidFill>
                  <a:srgbClr val="182947"/>
                </a:solidFill>
                <a:latin typeface="Proxima Nova Lt" panose="02000506030000020004" pitchFamily="2" charset="0"/>
              </a:rPr>
              <a:t>приписів стосовно кривдників</a:t>
            </a:r>
            <a:endParaRPr lang="uk-UA" sz="2000" dirty="0">
              <a:solidFill>
                <a:srgbClr val="182947"/>
              </a:solidFill>
              <a:latin typeface="Proxima Nova Lt" panose="02000506030000020004" pitchFamily="2" charset="0"/>
            </a:endParaRPr>
          </a:p>
        </p:txBody>
      </p:sp>
      <p:pic>
        <p:nvPicPr>
          <p:cNvPr id="20" name="Рисунок 1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smtClean="0">
                <a:solidFill>
                  <a:srgbClr val="182947"/>
                </a:solidFill>
                <a:latin typeface="Proxima Nova Lt" panose="02000506030000020004" pitchFamily="2" charset="0"/>
              </a:rPr>
              <a:t>Кривдників взято на облік</a:t>
            </a:r>
            <a:endParaRPr lang="uk-UA" sz="2000" dirty="0">
              <a:solidFill>
                <a:srgbClr val="182947"/>
              </a:solidFill>
              <a:latin typeface="Proxima Nova Lt" panose="02000506030000020004" pitchFamily="2" charset="0"/>
            </a:endParaRP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smtClean="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a:t>
            </a:r>
            <a:r>
              <a:rPr lang="uk-UA" dirty="0" smtClean="0">
                <a:solidFill>
                  <a:srgbClr val="182947"/>
                </a:solidFill>
                <a:latin typeface="Proxima Nova Lt" panose="02000506030000020004" pitchFamily="2" charset="0"/>
              </a:rPr>
              <a:t>а порушення ст. 173-2 КУпАП</a:t>
            </a:r>
          </a:p>
          <a:p>
            <a:r>
              <a:rPr lang="uk-UA" dirty="0" smtClean="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насильства</a:t>
            </a:r>
            <a:r>
              <a:rPr lang="ru-RU" dirty="0" smtClean="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653143" y="3845373"/>
            <a:ext cx="483326"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46</a:t>
            </a:r>
            <a:endParaRPr lang="uk-UA" sz="2800" dirty="0">
              <a:solidFill>
                <a:srgbClr val="182947"/>
              </a:solidFill>
              <a:latin typeface="Proxima Nova Rg" panose="02000506030000020004" pitchFamily="2" charset="0"/>
            </a:endParaRPr>
          </a:p>
        </p:txBody>
      </p:sp>
      <p:sp>
        <p:nvSpPr>
          <p:cNvPr id="25" name="TextBox 24"/>
          <p:cNvSpPr txBox="1"/>
          <p:nvPr/>
        </p:nvSpPr>
        <p:spPr>
          <a:xfrm>
            <a:off x="6857999" y="3888310"/>
            <a:ext cx="378823"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5</a:t>
            </a:r>
            <a:endParaRPr lang="uk-UA" sz="2800" dirty="0">
              <a:solidFill>
                <a:srgbClr val="182947"/>
              </a:solidFill>
              <a:latin typeface="Proxima Nova Rg" panose="02000506030000020004" pitchFamily="2" charset="0"/>
            </a:endParaRPr>
          </a:p>
        </p:txBody>
      </p:sp>
      <p:sp>
        <p:nvSpPr>
          <p:cNvPr id="26" name="TextBox 25"/>
          <p:cNvSpPr txBox="1"/>
          <p:nvPr/>
        </p:nvSpPr>
        <p:spPr>
          <a:xfrm>
            <a:off x="731520" y="6006061"/>
            <a:ext cx="378822"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6</a:t>
            </a:r>
            <a:endParaRPr lang="uk-UA" sz="2800" dirty="0">
              <a:solidFill>
                <a:srgbClr val="182947"/>
              </a:solidFill>
              <a:latin typeface="Proxima Nova Rg" panose="02000506030000020004" pitchFamily="2" charset="0"/>
            </a:endParaRPr>
          </a:p>
        </p:txBody>
      </p:sp>
      <p:sp>
        <p:nvSpPr>
          <p:cNvPr id="27" name="TextBox 26"/>
          <p:cNvSpPr txBox="1"/>
          <p:nvPr/>
        </p:nvSpPr>
        <p:spPr>
          <a:xfrm>
            <a:off x="6858000" y="6021977"/>
            <a:ext cx="431073"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4</a:t>
            </a:r>
            <a:endParaRPr lang="uk-UA" sz="2800" dirty="0">
              <a:solidFill>
                <a:srgbClr val="182947"/>
              </a:solidFill>
              <a:latin typeface="Proxima Nova Rg" panose="02000506030000020004" pitchFamily="2" charset="0"/>
            </a:endParaRPr>
          </a:p>
        </p:txBody>
      </p:sp>
      <p:pic>
        <p:nvPicPr>
          <p:cNvPr id="29" name="Рисунок 2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 xmlns:p14="http://schemas.microsoft.com/office/powerpoint/2010/main" val="3206912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87383"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охорони та захисту прав дітей</a:t>
            </a:r>
            <a:endParaRPr lang="uk-UA" sz="2800" dirty="0">
              <a:solidFill>
                <a:srgbClr val="182947"/>
              </a:solidFill>
              <a:latin typeface="Proxima Nova Lt" panose="02000506030000020004" pitchFamily="2" charset="0"/>
            </a:endParaRP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06604" y="3186489"/>
            <a:ext cx="794496" cy="794496"/>
          </a:xfrm>
          <a:prstGeom prst="rect">
            <a:avLst/>
          </a:prstGeom>
        </p:spPr>
      </p:pic>
      <p:sp>
        <p:nvSpPr>
          <p:cNvPr id="29" name="TextBox 28"/>
          <p:cNvSpPr txBox="1"/>
          <p:nvPr/>
        </p:nvSpPr>
        <p:spPr>
          <a:xfrm>
            <a:off x="5878285" y="3304903"/>
            <a:ext cx="4650377" cy="646331"/>
          </a:xfrm>
          <a:prstGeom prst="rect">
            <a:avLst/>
          </a:prstGeom>
          <a:noFill/>
        </p:spPr>
        <p:txBody>
          <a:bodyPr wrap="square" rtlCol="0">
            <a:spAutoFit/>
          </a:bodyPr>
          <a:lstStyle/>
          <a:p>
            <a:r>
              <a:rPr lang="uk-UA" dirty="0" smtClean="0">
                <a:solidFill>
                  <a:srgbClr val="182947"/>
                </a:solidFill>
                <a:latin typeface="Proxima Nova Lt" panose="02000506030000020004" pitchFamily="2" charset="0"/>
              </a:rPr>
              <a:t>Відвідано сімей, що опинилися</a:t>
            </a:r>
          </a:p>
          <a:p>
            <a:r>
              <a:rPr lang="uk-UA" dirty="0" smtClean="0">
                <a:solidFill>
                  <a:srgbClr val="182947"/>
                </a:solidFill>
                <a:latin typeface="Proxima Nova Lt" panose="02000506030000020004" pitchFamily="2" charset="0"/>
              </a:rPr>
              <a:t>у складних життєвих обставинах</a:t>
            </a:r>
            <a:endParaRPr lang="uk-UA" dirty="0">
              <a:solidFill>
                <a:srgbClr val="182947"/>
              </a:solidFill>
              <a:latin typeface="Proxima Nova Lt" panose="02000506030000020004" pitchFamily="2" charset="0"/>
            </a:endParaRPr>
          </a:p>
        </p:txBody>
      </p:sp>
      <p:sp>
        <p:nvSpPr>
          <p:cNvPr id="40" name="TextBox 39"/>
          <p:cNvSpPr txBox="1"/>
          <p:nvPr/>
        </p:nvSpPr>
        <p:spPr>
          <a:xfrm>
            <a:off x="4781006" y="3997234"/>
            <a:ext cx="561702" cy="523220"/>
          </a:xfrm>
          <a:prstGeom prst="rect">
            <a:avLst/>
          </a:prstGeom>
          <a:noFill/>
        </p:spPr>
        <p:txBody>
          <a:bodyPr wrap="square" rtlCol="0">
            <a:spAutoFit/>
          </a:bodyPr>
          <a:lstStyle/>
          <a:p>
            <a:r>
              <a:rPr lang="uk-UA" sz="2800" dirty="0" smtClean="0">
                <a:solidFill>
                  <a:srgbClr val="182947"/>
                </a:solidFill>
                <a:latin typeface="Proxima Nova Rg" panose="02000506030000020004" pitchFamily="2" charset="0"/>
              </a:rPr>
              <a:t>10</a:t>
            </a:r>
            <a:endParaRPr lang="uk-UA" sz="2800" dirty="0">
              <a:solidFill>
                <a:srgbClr val="182947"/>
              </a:solidFill>
              <a:latin typeface="Proxima Nova Rg" panose="02000506030000020004" pitchFamily="2" charset="0"/>
            </a:endParaRPr>
          </a:p>
        </p:txBody>
      </p:sp>
    </p:spTree>
    <p:extLst>
      <p:ext uri="{BB962C8B-B14F-4D97-AF65-F5344CB8AC3E}">
        <p14:creationId xmlns="" xmlns:p14="http://schemas.microsoft.com/office/powerpoint/2010/main" val="38959745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7425559" cy="1138773"/>
          </a:xfrm>
          <a:prstGeom prst="rect">
            <a:avLst/>
          </a:prstGeom>
          <a:noFill/>
        </p:spPr>
        <p:txBody>
          <a:bodyPr wrap="non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44 </a:t>
            </a:r>
            <a:r>
              <a:rPr lang="uk-UA" b="1" dirty="0" smtClean="0">
                <a:solidFill>
                  <a:srgbClr val="182947"/>
                </a:solidFill>
                <a:latin typeface="Proxima Nova Rg" panose="02000506030000020004" pitchFamily="2" charset="0"/>
              </a:rPr>
              <a:t>КУпАП </a:t>
            </a:r>
          </a:p>
          <a:p>
            <a:r>
              <a:rPr lang="uk-UA" dirty="0" smtClean="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smtClean="0">
                <a:solidFill>
                  <a:srgbClr val="182947"/>
                </a:solidFill>
                <a:latin typeface="Proxima Nova Lt" panose="02000506030000020004" pitchFamily="2" charset="0"/>
              </a:rPr>
              <a:t>наркотичних засобів без мети збуту в невеликих розмірів</a:t>
            </a:r>
            <a:endParaRPr lang="uk-UA" dirty="0">
              <a:solidFill>
                <a:srgbClr val="182947"/>
              </a:solidFill>
              <a:latin typeface="Proxima Nova Lt" panose="02000506030000020004" pitchFamily="2" charset="0"/>
            </a:endParaRPr>
          </a:p>
        </p:txBody>
      </p:sp>
      <p:sp>
        <p:nvSpPr>
          <p:cNvPr id="10" name="TextBox 9"/>
          <p:cNvSpPr txBox="1"/>
          <p:nvPr/>
        </p:nvSpPr>
        <p:spPr>
          <a:xfrm>
            <a:off x="313509" y="4140926"/>
            <a:ext cx="4343288" cy="1138773"/>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44-3 </a:t>
            </a:r>
            <a:r>
              <a:rPr lang="uk-UA" b="1" dirty="0" smtClean="0">
                <a:solidFill>
                  <a:srgbClr val="182947"/>
                </a:solidFill>
                <a:latin typeface="Proxima Nova Rg" panose="02000506030000020004" pitchFamily="2" charset="0"/>
              </a:rPr>
              <a:t>КУпАП</a:t>
            </a:r>
          </a:p>
          <a:p>
            <a:r>
              <a:rPr lang="uk-UA" dirty="0" smtClean="0">
                <a:solidFill>
                  <a:srgbClr val="182947"/>
                </a:solidFill>
                <a:latin typeface="Proxima Nova Lt" panose="02000506030000020004" pitchFamily="2" charset="0"/>
              </a:rPr>
              <a:t>Порушення правил щодо карантину людей</a:t>
            </a:r>
            <a:endParaRPr lang="uk-UA"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60272" y="1833434"/>
            <a:ext cx="578684" cy="634350"/>
          </a:xfrm>
          <a:prstGeom prst="rect">
            <a:avLst/>
          </a:prstGeom>
        </p:spPr>
      </p:pic>
      <p:sp>
        <p:nvSpPr>
          <p:cNvPr id="16" name="Прямоугольник 15"/>
          <p:cNvSpPr/>
          <p:nvPr/>
        </p:nvSpPr>
        <p:spPr>
          <a:xfrm>
            <a:off x="10985863" y="2965269"/>
            <a:ext cx="927462" cy="584775"/>
          </a:xfrm>
          <a:prstGeom prst="rect">
            <a:avLst/>
          </a:prstGeom>
        </p:spPr>
        <p:txBody>
          <a:bodyPr wrap="square">
            <a:spAutoFit/>
          </a:bodyPr>
          <a:lstStyle/>
          <a:p>
            <a:r>
              <a:rPr lang="uk-UA" sz="3200" dirty="0" smtClean="0">
                <a:solidFill>
                  <a:srgbClr val="182947"/>
                </a:solidFill>
              </a:rPr>
              <a:t>2</a:t>
            </a:r>
            <a:endParaRPr lang="uk-UA" sz="3200" dirty="0"/>
          </a:p>
        </p:txBody>
      </p:sp>
      <p:sp>
        <p:nvSpPr>
          <p:cNvPr id="17" name="Прямоугольник 16"/>
          <p:cNvSpPr/>
          <p:nvPr/>
        </p:nvSpPr>
        <p:spPr>
          <a:xfrm>
            <a:off x="10894423" y="4297680"/>
            <a:ext cx="1171302" cy="584775"/>
          </a:xfrm>
          <a:prstGeom prst="rect">
            <a:avLst/>
          </a:prstGeom>
        </p:spPr>
        <p:txBody>
          <a:bodyPr wrap="square">
            <a:spAutoFit/>
          </a:bodyPr>
          <a:lstStyle/>
          <a:p>
            <a:r>
              <a:rPr lang="uk-UA" sz="3200" dirty="0" smtClean="0">
                <a:solidFill>
                  <a:srgbClr val="182947"/>
                </a:solidFill>
              </a:rPr>
              <a:t> 1</a:t>
            </a:r>
            <a:endParaRPr lang="uk-UA" sz="3200" dirty="0"/>
          </a:p>
        </p:txBody>
      </p:sp>
    </p:spTree>
    <p:extLst>
      <p:ext uri="{BB962C8B-B14F-4D97-AF65-F5344CB8AC3E}">
        <p14:creationId xmlns="" xmlns:p14="http://schemas.microsoft.com/office/powerpoint/2010/main" val="344611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392929"/>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743200"/>
            <a:ext cx="2278188"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173</a:t>
            </a:r>
            <a:r>
              <a:rPr lang="uk-UA" dirty="0" smtClean="0">
                <a:solidFill>
                  <a:srgbClr val="182947"/>
                </a:solidFill>
                <a:latin typeface="Proxima Nova Rg" panose="02000506030000020004" pitchFamily="2" charset="0"/>
              </a:rPr>
              <a:t> КУпАП</a:t>
            </a:r>
          </a:p>
          <a:p>
            <a:r>
              <a:rPr lang="uk-UA" dirty="0" smtClean="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3709852"/>
            <a:ext cx="5596404"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175-1 </a:t>
            </a:r>
            <a:r>
              <a:rPr lang="uk-UA" dirty="0" smtClean="0">
                <a:solidFill>
                  <a:srgbClr val="182947"/>
                </a:solidFill>
                <a:latin typeface="Proxima Nova Rg" panose="02000506030000020004" pitchFamily="2" charset="0"/>
              </a:rPr>
              <a:t>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55523" y="4924697"/>
            <a:ext cx="7847020" cy="861774"/>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176 </a:t>
            </a:r>
            <a:r>
              <a:rPr lang="uk-UA" dirty="0" smtClean="0">
                <a:solidFill>
                  <a:srgbClr val="182947"/>
                </a:solidFill>
                <a:latin typeface="Proxima Nova Rg" panose="02000506030000020004" pitchFamily="2" charset="0"/>
              </a:rPr>
              <a:t>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smtClean="0">
              <a:solidFill>
                <a:srgbClr val="182947"/>
              </a:solidFill>
              <a:latin typeface="Proxima Nova Lt" panose="02000506030000020004" pitchFamily="2" charset="0"/>
            </a:endParaRPr>
          </a:p>
        </p:txBody>
      </p:sp>
      <p:sp>
        <p:nvSpPr>
          <p:cNvPr id="16" name="Прямоугольник 15"/>
          <p:cNvSpPr/>
          <p:nvPr/>
        </p:nvSpPr>
        <p:spPr>
          <a:xfrm>
            <a:off x="10985863" y="2965269"/>
            <a:ext cx="927462" cy="584775"/>
          </a:xfrm>
          <a:prstGeom prst="rect">
            <a:avLst/>
          </a:prstGeom>
        </p:spPr>
        <p:txBody>
          <a:bodyPr wrap="square">
            <a:spAutoFit/>
          </a:bodyPr>
          <a:lstStyle/>
          <a:p>
            <a:r>
              <a:rPr lang="uk-UA" sz="3200" dirty="0" smtClean="0">
                <a:solidFill>
                  <a:srgbClr val="182947"/>
                </a:solidFill>
              </a:rPr>
              <a:t>4</a:t>
            </a:r>
            <a:endParaRPr lang="uk-UA" sz="3200" dirty="0"/>
          </a:p>
        </p:txBody>
      </p:sp>
      <p:sp>
        <p:nvSpPr>
          <p:cNvPr id="19" name="Прямоугольник 18"/>
          <p:cNvSpPr/>
          <p:nvPr/>
        </p:nvSpPr>
        <p:spPr>
          <a:xfrm>
            <a:off x="10724606" y="4010299"/>
            <a:ext cx="1236616" cy="584775"/>
          </a:xfrm>
          <a:prstGeom prst="rect">
            <a:avLst/>
          </a:prstGeom>
        </p:spPr>
        <p:txBody>
          <a:bodyPr wrap="square">
            <a:spAutoFit/>
          </a:bodyPr>
          <a:lstStyle/>
          <a:p>
            <a:r>
              <a:rPr lang="uk-UA" sz="3200" dirty="0" smtClean="0">
                <a:solidFill>
                  <a:srgbClr val="182947"/>
                </a:solidFill>
              </a:rPr>
              <a:t> 47</a:t>
            </a:r>
            <a:endParaRPr lang="uk-UA" sz="3200" dirty="0"/>
          </a:p>
        </p:txBody>
      </p:sp>
      <p:sp>
        <p:nvSpPr>
          <p:cNvPr id="21" name="Прямоугольник 20"/>
          <p:cNvSpPr/>
          <p:nvPr/>
        </p:nvSpPr>
        <p:spPr>
          <a:xfrm>
            <a:off x="10907485" y="4992613"/>
            <a:ext cx="796835" cy="584775"/>
          </a:xfrm>
          <a:prstGeom prst="rect">
            <a:avLst/>
          </a:prstGeom>
        </p:spPr>
        <p:txBody>
          <a:bodyPr wrap="square">
            <a:spAutoFit/>
          </a:bodyPr>
          <a:lstStyle/>
          <a:p>
            <a:r>
              <a:rPr lang="uk-UA" sz="3200" dirty="0" smtClean="0">
                <a:solidFill>
                  <a:srgbClr val="182947"/>
                </a:solidFill>
              </a:rPr>
              <a:t> 6</a:t>
            </a:r>
            <a:endParaRPr lang="uk-UA" sz="3200" dirty="0"/>
          </a:p>
        </p:txBody>
      </p:sp>
    </p:spTree>
    <p:extLst>
      <p:ext uri="{BB962C8B-B14F-4D97-AF65-F5344CB8AC3E}">
        <p14:creationId xmlns="" xmlns:p14="http://schemas.microsoft.com/office/powerpoint/2010/main" val="1416359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6677"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громадської безпеки</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255523" y="2899954"/>
            <a:ext cx="9988632" cy="1138773"/>
          </a:xfrm>
          <a:prstGeom prst="rect">
            <a:avLst/>
          </a:prstGeom>
          <a:noFill/>
        </p:spPr>
        <p:txBody>
          <a:bodyPr wrap="square" rtlCol="0">
            <a:spAutoFit/>
          </a:bodyPr>
          <a:lstStyle/>
          <a:p>
            <a:r>
              <a:rPr lang="uk-UA" dirty="0" smtClean="0">
                <a:solidFill>
                  <a:srgbClr val="182947"/>
                </a:solidFill>
                <a:latin typeface="Proxima Nova Rg" panose="02000506030000020004" pitchFamily="2" charset="0"/>
              </a:rPr>
              <a:t>Ст. </a:t>
            </a:r>
            <a:r>
              <a:rPr lang="uk-UA" sz="3200" dirty="0" smtClean="0">
                <a:solidFill>
                  <a:srgbClr val="182947"/>
                </a:solidFill>
                <a:latin typeface="Proxima Nova Rg" panose="02000506030000020004" pitchFamily="2" charset="0"/>
              </a:rPr>
              <a:t>178</a:t>
            </a:r>
            <a:r>
              <a:rPr lang="uk-UA" dirty="0" smtClean="0">
                <a:solidFill>
                  <a:srgbClr val="182947"/>
                </a:solidFill>
                <a:latin typeface="Proxima Nova Rg" panose="02000506030000020004" pitchFamily="2" charset="0"/>
              </a:rPr>
              <a:t>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smtClean="0">
                <a:solidFill>
                  <a:srgbClr val="182947"/>
                </a:solidFill>
                <a:latin typeface="Proxima Nova Lt" panose="02000506030000020004" pitchFamily="2" charset="0"/>
              </a:rPr>
              <a:t>місцях</a:t>
            </a:r>
            <a:endParaRPr lang="ru-RU" dirty="0" smtClean="0">
              <a:solidFill>
                <a:srgbClr val="182947"/>
              </a:solidFill>
              <a:latin typeface="Proxima Nova Lt" panose="02000506030000020004" pitchFamily="2" charset="0"/>
            </a:endParaRPr>
          </a:p>
          <a:p>
            <a:r>
              <a:rPr lang="ru-RU" dirty="0" err="1" smtClean="0">
                <a:solidFill>
                  <a:srgbClr val="182947"/>
                </a:solidFill>
                <a:latin typeface="Proxima Nova Lt" panose="02000506030000020004" pitchFamily="2" charset="0"/>
              </a:rPr>
              <a:t>або</a:t>
            </a:r>
            <a:r>
              <a:rPr lang="ru-RU" dirty="0" smtClean="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smtClean="0">
              <a:solidFill>
                <a:srgbClr val="182947"/>
              </a:solidFill>
              <a:latin typeface="Proxima Nova Lt" panose="02000506030000020004" pitchFamily="2" charset="0"/>
            </a:endParaRPr>
          </a:p>
        </p:txBody>
      </p:sp>
      <p:sp>
        <p:nvSpPr>
          <p:cNvPr id="14" name="Прямоугольник 13"/>
          <p:cNvSpPr/>
          <p:nvPr/>
        </p:nvSpPr>
        <p:spPr>
          <a:xfrm>
            <a:off x="10616544" y="3161211"/>
            <a:ext cx="1236616" cy="584775"/>
          </a:xfrm>
          <a:prstGeom prst="rect">
            <a:avLst/>
          </a:prstGeom>
        </p:spPr>
        <p:txBody>
          <a:bodyPr wrap="square">
            <a:spAutoFit/>
          </a:bodyPr>
          <a:lstStyle/>
          <a:p>
            <a:r>
              <a:rPr lang="uk-UA" sz="3200" dirty="0" smtClean="0">
                <a:solidFill>
                  <a:srgbClr val="182947"/>
                </a:solidFill>
              </a:rPr>
              <a:t> 68</a:t>
            </a:r>
            <a:endParaRPr lang="uk-UA" sz="3200" dirty="0"/>
          </a:p>
        </p:txBody>
      </p:sp>
    </p:spTree>
    <p:extLst>
      <p:ext uri="{BB962C8B-B14F-4D97-AF65-F5344CB8AC3E}">
        <p14:creationId xmlns="" xmlns:p14="http://schemas.microsoft.com/office/powerpoint/2010/main" val="14235349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smtClean="0">
                <a:solidFill>
                  <a:schemeClr val="bg1"/>
                </a:solidFill>
                <a:latin typeface="Proxima Nova Rg" panose="02000506030000020004" pitchFamily="2" charset="0"/>
              </a:rPr>
              <a:t>ПРОФІЛАКТИЧНА РОБОТА</a:t>
            </a:r>
            <a:endParaRPr lang="uk-UA" sz="2800" dirty="0">
              <a:solidFill>
                <a:schemeClr val="bg1"/>
              </a:solidFill>
              <a:latin typeface="Proxima Nova Rg" panose="02000506030000020004" pitchFamily="2" charset="0"/>
            </a:endParaRP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a:t>
            </a:r>
            <a:r>
              <a:rPr lang="uk-UA" sz="2800" dirty="0" smtClean="0">
                <a:solidFill>
                  <a:srgbClr val="182947"/>
                </a:solidFill>
                <a:latin typeface="Proxima Nova Lt" panose="02000506030000020004" pitchFamily="2" charset="0"/>
              </a:rPr>
              <a:t> сфері безпеки дорожнього руху</a:t>
            </a:r>
            <a:endParaRPr lang="uk-UA" sz="2800" dirty="0">
              <a:solidFill>
                <a:srgbClr val="182947"/>
              </a:solidFill>
              <a:latin typeface="Proxima Nova Lt" panose="02000506030000020004" pitchFamily="2" charset="0"/>
            </a:endParaRP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6555256" cy="196977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122 </a:t>
            </a:r>
            <a:r>
              <a:rPr lang="uk-UA" b="1" dirty="0" err="1" smtClean="0">
                <a:solidFill>
                  <a:srgbClr val="182947"/>
                </a:solidFill>
                <a:latin typeface="Proxima Nova Rg" panose="02000506030000020004" pitchFamily="2" charset="0"/>
              </a:rPr>
              <a:t>КУпАП</a:t>
            </a:r>
            <a:r>
              <a:rPr lang="uk-UA" b="1" dirty="0" smtClean="0">
                <a:solidFill>
                  <a:srgbClr val="182947"/>
                </a:solidFill>
                <a:latin typeface="Proxima Nova Rg" panose="02000506030000020004" pitchFamily="2" charset="0"/>
              </a:rPr>
              <a:t> </a:t>
            </a:r>
          </a:p>
          <a:p>
            <a:r>
              <a:rPr lang="ru-RU" dirty="0" err="1" smtClean="0">
                <a:solidFill>
                  <a:srgbClr val="182947"/>
                </a:solidFill>
                <a:latin typeface="Proxima Nova Lt" panose="02000506030000020004" pitchFamily="2" charset="0"/>
              </a:rPr>
              <a:t>Первищення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встановлених</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обмежень</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швидковсті</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a:t>
            </a:r>
          </a:p>
          <a:p>
            <a:r>
              <a:rPr lang="ru-RU" dirty="0" err="1" smtClean="0">
                <a:solidFill>
                  <a:srgbClr val="182947"/>
                </a:solidFill>
                <a:latin typeface="Proxima Nova Lt" panose="02000506030000020004" pitchFamily="2" charset="0"/>
              </a:rPr>
              <a:t>Проїзд</a:t>
            </a:r>
            <a:r>
              <a:rPr lang="ru-RU" dirty="0" smtClean="0">
                <a:solidFill>
                  <a:srgbClr val="182947"/>
                </a:solidFill>
                <a:latin typeface="Proxima Nova Lt" panose="02000506030000020004" pitchFamily="2" charset="0"/>
              </a:rPr>
              <a:t>  за </a:t>
            </a:r>
            <a:r>
              <a:rPr lang="ru-RU" dirty="0" err="1" smtClean="0">
                <a:solidFill>
                  <a:srgbClr val="182947"/>
                </a:solidFill>
                <a:latin typeface="Proxima Nova Lt" panose="02000506030000020004" pitchFamily="2" charset="0"/>
              </a:rPr>
              <a:t>забороненим</a:t>
            </a:r>
            <a:r>
              <a:rPr lang="ru-RU" dirty="0" smtClean="0">
                <a:solidFill>
                  <a:srgbClr val="182947"/>
                </a:solidFill>
                <a:latin typeface="Proxima Nova Lt" panose="02000506030000020004" pitchFamily="2" charset="0"/>
              </a:rPr>
              <a:t> сигналом </a:t>
            </a:r>
            <a:r>
              <a:rPr lang="ru-RU" dirty="0" err="1" smtClean="0">
                <a:solidFill>
                  <a:srgbClr val="182947"/>
                </a:solidFill>
                <a:latin typeface="Proxima Nova Lt" panose="02000506030000020004" pitchFamily="2" charset="0"/>
              </a:rPr>
              <a:t>регулювання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дорожнього</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a:t>
            </a:r>
          </a:p>
          <a:p>
            <a:r>
              <a:rPr lang="ru-RU" dirty="0" smtClean="0">
                <a:solidFill>
                  <a:srgbClr val="182947"/>
                </a:solidFill>
                <a:latin typeface="Proxima Nova Lt" panose="02000506030000020004" pitchFamily="2" charset="0"/>
              </a:rPr>
              <a:t> та </a:t>
            </a:r>
            <a:r>
              <a:rPr lang="ru-RU" dirty="0" err="1" smtClean="0">
                <a:solidFill>
                  <a:srgbClr val="182947"/>
                </a:solidFill>
                <a:latin typeface="Proxima Nova Lt" panose="02000506030000020004" pitchFamily="2" charset="0"/>
              </a:rPr>
              <a:t>порушення</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інших</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дорожнього</a:t>
            </a:r>
            <a:r>
              <a:rPr lang="ru-RU" dirty="0" smtClean="0">
                <a:solidFill>
                  <a:srgbClr val="182947"/>
                </a:solidFill>
                <a:latin typeface="Proxima Nova Lt" panose="02000506030000020004" pitchFamily="2" charset="0"/>
              </a:rPr>
              <a:t> </a:t>
            </a:r>
            <a:r>
              <a:rPr lang="ru-RU" dirty="0" err="1" smtClean="0">
                <a:solidFill>
                  <a:srgbClr val="182947"/>
                </a:solidFill>
                <a:latin typeface="Proxima Nova Lt" panose="02000506030000020004" pitchFamily="2" charset="0"/>
              </a:rPr>
              <a:t>руху</a:t>
            </a:r>
            <a:r>
              <a:rPr lang="ru-RU" dirty="0" smtClean="0">
                <a:solidFill>
                  <a:srgbClr val="182947"/>
                </a:solidFill>
                <a:latin typeface="Proxima Nova Lt" panose="02000506030000020004" pitchFamily="2" charset="0"/>
              </a:rPr>
              <a:t> </a:t>
            </a:r>
          </a:p>
          <a:p>
            <a:endParaRPr lang="ru-RU" dirty="0">
              <a:solidFill>
                <a:srgbClr val="182947"/>
              </a:solidFill>
              <a:latin typeface="Proxima Nova Lt" panose="02000506030000020004" pitchFamily="2" charset="0"/>
            </a:endParaRPr>
          </a:p>
          <a:p>
            <a:endParaRPr lang="uk-UA" b="1" dirty="0" smtClean="0">
              <a:solidFill>
                <a:srgbClr val="182947"/>
              </a:solidFill>
              <a:latin typeface="Proxima Nova Rg" panose="02000506030000020004" pitchFamily="2" charset="0"/>
            </a:endParaRPr>
          </a:p>
        </p:txBody>
      </p:sp>
      <p:sp>
        <p:nvSpPr>
          <p:cNvPr id="12" name="TextBox 11"/>
          <p:cNvSpPr txBox="1"/>
          <p:nvPr/>
        </p:nvSpPr>
        <p:spPr>
          <a:xfrm>
            <a:off x="260272" y="4428309"/>
            <a:ext cx="6218905" cy="1969770"/>
          </a:xfrm>
          <a:prstGeom prst="rect">
            <a:avLst/>
          </a:prstGeom>
          <a:noFill/>
        </p:spPr>
        <p:txBody>
          <a:bodyPr wrap="square" rtlCol="0">
            <a:spAutoFit/>
          </a:bodyPr>
          <a:lstStyle/>
          <a:p>
            <a:r>
              <a:rPr lang="uk-UA" b="1" dirty="0" smtClean="0">
                <a:solidFill>
                  <a:srgbClr val="182947"/>
                </a:solidFill>
                <a:latin typeface="Proxima Nova Rg" panose="02000506030000020004" pitchFamily="2" charset="0"/>
              </a:rPr>
              <a:t>Ст. </a:t>
            </a:r>
            <a:r>
              <a:rPr lang="uk-UA" sz="3200" b="1" dirty="0" smtClean="0">
                <a:solidFill>
                  <a:srgbClr val="182947"/>
                </a:solidFill>
                <a:latin typeface="Proxima Nova Rg" panose="02000506030000020004" pitchFamily="2" charset="0"/>
              </a:rPr>
              <a:t>126 </a:t>
            </a:r>
            <a:r>
              <a:rPr lang="uk-UA" b="1" dirty="0" smtClean="0">
                <a:solidFill>
                  <a:srgbClr val="182947"/>
                </a:solidFill>
                <a:latin typeface="Proxima Nova Rg" panose="02000506030000020004" pitchFamily="2" charset="0"/>
              </a:rPr>
              <a:t>КУпАП</a:t>
            </a:r>
          </a:p>
          <a:p>
            <a:r>
              <a:rPr lang="uk-UA" dirty="0" smtClean="0">
                <a:solidFill>
                  <a:srgbClr val="182947"/>
                </a:solidFill>
                <a:latin typeface="Proxima Nova Lt" panose="02000506030000020004" pitchFamily="2" charset="0"/>
              </a:rPr>
              <a:t>Керування транспортним засобом особою, яка немає</a:t>
            </a:r>
          </a:p>
          <a:p>
            <a:r>
              <a:rPr lang="uk-UA" dirty="0" smtClean="0">
                <a:solidFill>
                  <a:srgbClr val="182947"/>
                </a:solidFill>
                <a:latin typeface="Proxima Nova Lt" panose="02000506030000020004" pitchFamily="2" charset="0"/>
              </a:rPr>
              <a:t>відповідних документів на право керування транспортним</a:t>
            </a:r>
          </a:p>
          <a:p>
            <a:r>
              <a:rPr lang="uk-UA" dirty="0" smtClean="0">
                <a:solidFill>
                  <a:srgbClr val="182947"/>
                </a:solidFill>
                <a:latin typeface="Proxima Nova Lt" panose="02000506030000020004" pitchFamily="2" charset="0"/>
              </a:rPr>
              <a:t>засобом, бо не пред</a:t>
            </a:r>
            <a:r>
              <a:rPr lang="uk-UA" dirty="0" smtClean="0">
                <a:solidFill>
                  <a:srgbClr val="182947"/>
                </a:solidFill>
                <a:latin typeface="Times New Roman"/>
                <a:cs typeface="Times New Roman"/>
              </a:rPr>
              <a:t>‘</a:t>
            </a:r>
            <a:r>
              <a:rPr lang="uk-UA" dirty="0" smtClean="0">
                <a:solidFill>
                  <a:srgbClr val="182947"/>
                </a:solidFill>
                <a:latin typeface="Proxima Nova Lt" panose="02000506030000020004" pitchFamily="2" charset="0"/>
              </a:rPr>
              <a:t>явлення їх  для перевірки, або стосовно якої   встановлено тимчасові обмеження у праві керування транспортним засобом</a:t>
            </a: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989637" y="1855302"/>
            <a:ext cx="722816" cy="722816"/>
          </a:xfrm>
          <a:prstGeom prst="rect">
            <a:avLst/>
          </a:prstGeom>
        </p:spPr>
      </p:pic>
      <p:sp>
        <p:nvSpPr>
          <p:cNvPr id="17" name="Прямоугольник 16"/>
          <p:cNvSpPr/>
          <p:nvPr/>
        </p:nvSpPr>
        <p:spPr>
          <a:xfrm>
            <a:off x="10241280" y="3161211"/>
            <a:ext cx="1611880" cy="584775"/>
          </a:xfrm>
          <a:prstGeom prst="rect">
            <a:avLst/>
          </a:prstGeom>
        </p:spPr>
        <p:txBody>
          <a:bodyPr wrap="square">
            <a:spAutoFit/>
          </a:bodyPr>
          <a:lstStyle/>
          <a:p>
            <a:r>
              <a:rPr lang="uk-UA" sz="3200" dirty="0" smtClean="0">
                <a:solidFill>
                  <a:srgbClr val="182947"/>
                </a:solidFill>
              </a:rPr>
              <a:t> 6</a:t>
            </a:r>
            <a:endParaRPr lang="uk-UA" sz="3200" dirty="0"/>
          </a:p>
        </p:txBody>
      </p:sp>
      <p:sp>
        <p:nvSpPr>
          <p:cNvPr id="19" name="Прямоугольник 18"/>
          <p:cNvSpPr/>
          <p:nvPr/>
        </p:nvSpPr>
        <p:spPr>
          <a:xfrm>
            <a:off x="10267406" y="5525589"/>
            <a:ext cx="849085" cy="584775"/>
          </a:xfrm>
          <a:prstGeom prst="rect">
            <a:avLst/>
          </a:prstGeom>
        </p:spPr>
        <p:txBody>
          <a:bodyPr wrap="square">
            <a:spAutoFit/>
          </a:bodyPr>
          <a:lstStyle/>
          <a:p>
            <a:r>
              <a:rPr lang="uk-UA" sz="3200" dirty="0" smtClean="0">
                <a:solidFill>
                  <a:srgbClr val="182947"/>
                </a:solidFill>
              </a:rPr>
              <a:t> 1</a:t>
            </a:r>
            <a:endParaRPr lang="uk-UA" sz="3200" dirty="0"/>
          </a:p>
        </p:txBody>
      </p:sp>
    </p:spTree>
    <p:extLst>
      <p:ext uri="{BB962C8B-B14F-4D97-AF65-F5344CB8AC3E}">
        <p14:creationId xmlns="" xmlns:p14="http://schemas.microsoft.com/office/powerpoint/2010/main" val="622796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1610</TotalTime>
  <Words>463</Words>
  <Application>Microsoft Office PowerPoint</Application>
  <PresentationFormat>Произвольный</PresentationFormat>
  <Paragraphs>124</Paragraphs>
  <Slides>15</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user1</cp:lastModifiedBy>
  <cp:revision>102</cp:revision>
  <dcterms:created xsi:type="dcterms:W3CDTF">2020-12-03T09:33:15Z</dcterms:created>
  <dcterms:modified xsi:type="dcterms:W3CDTF">2022-12-28T07:24:31Z</dcterms:modified>
</cp:coreProperties>
</file>