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2" r:id="rId2"/>
  </p:sldMasterIdLst>
  <p:notesMasterIdLst>
    <p:notesMasterId r:id="rId16"/>
  </p:notesMasterIdLst>
  <p:sldIdLst>
    <p:sldId id="258" r:id="rId3"/>
    <p:sldId id="260" r:id="rId4"/>
    <p:sldId id="262" r:id="rId5"/>
    <p:sldId id="284" r:id="rId6"/>
    <p:sldId id="282" r:id="rId7"/>
    <p:sldId id="291" r:id="rId8"/>
    <p:sldId id="287" r:id="rId9"/>
    <p:sldId id="288" r:id="rId10"/>
    <p:sldId id="268" r:id="rId11"/>
    <p:sldId id="289" r:id="rId12"/>
    <p:sldId id="292" r:id="rId13"/>
    <p:sldId id="293" r:id="rId14"/>
    <p:sldId id="270" r:id="rId15"/>
  </p:sldIdLst>
  <p:sldSz cx="12192000" cy="6858000"/>
  <p:notesSz cx="6797675" cy="9926638"/>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6404" autoAdjust="0"/>
  </p:normalViewPr>
  <p:slideViewPr>
    <p:cSldViewPr snapToGrid="0">
      <p:cViewPr>
        <p:scale>
          <a:sx n="50" d="100"/>
          <a:sy n="50" d="100"/>
        </p:scale>
        <p:origin x="-1476" y="-6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97909E50-0C2A-4248-9CB0-DF055C26E620}" type="datetimeFigureOut">
              <a:rPr lang="uk-UA" smtClean="0"/>
              <a:t>19.12.2022</a:t>
            </a:fld>
            <a:endParaRPr lang="uk-UA"/>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3</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smtClean="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t>9</a:t>
            </a:fld>
            <a:endParaRPr lang="uk-UA"/>
          </a:p>
        </p:txBody>
      </p:sp>
    </p:spTree>
    <p:extLst>
      <p:ext uri="{BB962C8B-B14F-4D97-AF65-F5344CB8AC3E}">
        <p14:creationId xmlns:p14="http://schemas.microsoft.com/office/powerpoint/2010/main" val="172882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13</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89334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43102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0405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12192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12192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965060" y="5052546"/>
            <a:ext cx="7516013"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
        <p:nvSpPr>
          <p:cNvPr id="2" name="Title 1"/>
          <p:cNvSpPr>
            <a:spLocks noGrp="1"/>
          </p:cNvSpPr>
          <p:nvPr>
            <p:ph type="ctrTitle"/>
          </p:nvPr>
        </p:nvSpPr>
        <p:spPr>
          <a:xfrm>
            <a:off x="1090109" y="3132290"/>
            <a:ext cx="9567135"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524000" y="731520"/>
            <a:ext cx="85344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10927" y="2172648"/>
            <a:ext cx="7955555"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696584" y="4607511"/>
            <a:ext cx="7960659"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4EA817AF-ABCD-4CF0-8950-E01922773A3C}"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523999" y="731519"/>
            <a:ext cx="4462272"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6193536" y="731520"/>
            <a:ext cx="4462272"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0"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541929" y="1400327"/>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96403"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6193367" y="1399032"/>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7063F98-9BFB-48F0-83B9-4EBBA86B68AB}" type="datetimeFigureOut">
              <a:rPr lang="uk-UA" smtClean="0"/>
              <a:t>19.12.2022</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4EA817AF-ABCD-4CF0-8950-E01922773A3C}" type="slidenum">
              <a:rPr lang="uk-UA" smtClean="0"/>
              <a:t>‹#›</a:t>
            </a:fld>
            <a:endParaRPr lang="uk-UA"/>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7063F98-9BFB-48F0-83B9-4EBBA86B68AB}" type="datetimeFigureOut">
              <a:rPr lang="uk-UA" smtClean="0"/>
              <a:t>19.12.2022</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063F98-9BFB-48F0-83B9-4EBBA86B68AB}" type="datetimeFigureOut">
              <a:rPr lang="uk-UA" smtClean="0"/>
              <a:t>19.12.2022</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8794" y="2209801"/>
            <a:ext cx="4848113"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6124688" y="731520"/>
            <a:ext cx="5356113"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34354" y="3497802"/>
            <a:ext cx="4518213"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81424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966900" y="1143000"/>
            <a:ext cx="54864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70516" y="1010486"/>
            <a:ext cx="4925485"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4EA817AF-ABCD-4CF0-8950-E01922773A3C}" type="slidenum">
              <a:rPr lang="uk-UA" smtClean="0"/>
              <a:t>‹#›</a:t>
            </a:fld>
            <a:endParaRPr lang="uk-UA"/>
          </a:p>
        </p:txBody>
      </p:sp>
      <p:sp>
        <p:nvSpPr>
          <p:cNvPr id="2" name="Title 1"/>
          <p:cNvSpPr>
            <a:spLocks noGrp="1"/>
          </p:cNvSpPr>
          <p:nvPr>
            <p:ph type="title"/>
          </p:nvPr>
        </p:nvSpPr>
        <p:spPr>
          <a:xfrm>
            <a:off x="969691" y="4464421"/>
            <a:ext cx="8511384"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2540000" y="731519"/>
            <a:ext cx="85344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38344" y="376518"/>
            <a:ext cx="27432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4432151" y="731520"/>
            <a:ext cx="6439049"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4EA817AF-ABCD-4CF0-8950-E01922773A3C}"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5875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3849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0791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7247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8582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996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84897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13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12192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2391053" y="4372168"/>
            <a:ext cx="8683348"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524000" y="732260"/>
            <a:ext cx="85344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229600" y="6172201"/>
            <a:ext cx="33528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Footer Placeholder 4"/>
          <p:cNvSpPr>
            <a:spLocks noGrp="1"/>
          </p:cNvSpPr>
          <p:nvPr>
            <p:ph type="ftr" sz="quarter" idx="3"/>
          </p:nvPr>
        </p:nvSpPr>
        <p:spPr>
          <a:xfrm>
            <a:off x="609600" y="6172201"/>
            <a:ext cx="44704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uk-UA">
              <a:solidFill>
                <a:prstClr val="black">
                  <a:tint val="75000"/>
                </a:prstClr>
              </a:solidFill>
            </a:endParaRPr>
          </a:p>
        </p:txBody>
      </p:sp>
      <p:sp>
        <p:nvSpPr>
          <p:cNvPr id="6" name="Slide Number Placeholder 5"/>
          <p:cNvSpPr>
            <a:spLocks noGrp="1"/>
          </p:cNvSpPr>
          <p:nvPr>
            <p:ph type="sldNum" sz="quarter" idx="4"/>
          </p:nvPr>
        </p:nvSpPr>
        <p:spPr>
          <a:xfrm>
            <a:off x="5080000" y="6172201"/>
            <a:ext cx="24384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3409325" y="2972984"/>
            <a:ext cx="5434308" cy="3508653"/>
          </a:xfrm>
          <a:prstGeom prst="rect">
            <a:avLst/>
          </a:prstGeom>
          <a:noFill/>
        </p:spPr>
        <p:txBody>
          <a:bodyPr wrap="none" rtlCol="0">
            <a:spAutoFit/>
          </a:bodyPr>
          <a:lstStyle/>
          <a:p>
            <a:pPr algn="ctr">
              <a:lnSpc>
                <a:spcPct val="150000"/>
              </a:lnSpc>
            </a:pPr>
            <a:r>
              <a:rPr lang="uk-UA" sz="2800" dirty="0" smtClean="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a:t>
            </a:r>
            <a:r>
              <a:rPr lang="uk-UA" sz="2800" dirty="0" smtClean="0">
                <a:solidFill>
                  <a:srgbClr val="182947"/>
                </a:solidFill>
                <a:latin typeface="Proxima Nova Rg" panose="02000506030000020004" pitchFamily="2" charset="0"/>
              </a:rPr>
              <a:t>202</a:t>
            </a:r>
            <a:r>
              <a:rPr lang="uk-UA" sz="2800" dirty="0">
                <a:solidFill>
                  <a:srgbClr val="182947"/>
                </a:solidFill>
                <a:latin typeface="Proxima Nova Rg" panose="02000506030000020004" pitchFamily="2" charset="0"/>
              </a:rPr>
              <a:t>2</a:t>
            </a:r>
            <a:r>
              <a:rPr lang="uk-UA" sz="2800" dirty="0" smtClean="0">
                <a:solidFill>
                  <a:srgbClr val="182947"/>
                </a:solidFill>
                <a:latin typeface="Proxima Nova Rg" panose="02000506030000020004" pitchFamily="2" charset="0"/>
              </a:rPr>
              <a:t> </a:t>
            </a:r>
            <a:r>
              <a:rPr lang="uk-UA" sz="2800" dirty="0" smtClean="0">
                <a:solidFill>
                  <a:srgbClr val="182947"/>
                </a:solidFill>
                <a:latin typeface="Proxima Nova Rg" panose="02000506030000020004" pitchFamily="2" charset="0"/>
              </a:rPr>
              <a:t>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solidFill>
                  <a:srgbClr val="182947"/>
                </a:solidFill>
                <a:latin typeface="Proxima Nova Rg" panose="02000506030000020004" pitchFamily="2" charset="0"/>
              </a:rPr>
              <a:t>Житомирської територіальної громади</a:t>
            </a:r>
            <a:endParaRPr lang="en-US" sz="2800" dirty="0" smtClean="0">
              <a:solidFill>
                <a:srgbClr val="182947"/>
              </a:solidFill>
              <a:latin typeface="Proxima Nova Rg" panose="02000506030000020004" pitchFamily="2" charset="0"/>
            </a:endParaRPr>
          </a:p>
          <a:p>
            <a:pPr algn="ctr">
              <a:lnSpc>
                <a:spcPct val="150000"/>
              </a:lnSpc>
            </a:pPr>
            <a:r>
              <a:rPr lang="uk-UA" sz="3600" dirty="0" err="1" smtClean="0">
                <a:solidFill>
                  <a:srgbClr val="182947"/>
                </a:solidFill>
                <a:latin typeface="Proxima Nova Rg" panose="02000506030000020004" pitchFamily="2" charset="0"/>
              </a:rPr>
              <a:t>Грушецького</a:t>
            </a:r>
            <a:r>
              <a:rPr lang="uk-UA" sz="3600" dirty="0" smtClean="0">
                <a:solidFill>
                  <a:srgbClr val="182947"/>
                </a:solidFill>
                <a:latin typeface="Proxima Nova Rg" panose="02000506030000020004" pitchFamily="2" charset="0"/>
              </a:rPr>
              <a:t> Максима</a:t>
            </a:r>
            <a:endParaRPr lang="uk-UA" sz="3600" dirty="0">
              <a:solidFill>
                <a:srgbClr val="182947"/>
              </a:solidFill>
              <a:latin typeface="Proxima Nova Rg" panose="02000506030000020004" pitchFamily="2" charset="0"/>
            </a:endParaRP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192000" cy="6857919"/>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688" y="2341313"/>
            <a:ext cx="1848001" cy="1848001"/>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4744" y="2341314"/>
            <a:ext cx="1704906" cy="1704906"/>
          </a:xfrm>
          <a:prstGeom prst="rect">
            <a:avLst/>
          </a:prstGeom>
        </p:spPr>
      </p:pic>
      <p:sp>
        <p:nvSpPr>
          <p:cNvPr id="11" name="TextBox 10"/>
          <p:cNvSpPr txBox="1"/>
          <p:nvPr/>
        </p:nvSpPr>
        <p:spPr>
          <a:xfrm>
            <a:off x="1076208" y="4285730"/>
            <a:ext cx="2407840" cy="923330"/>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Розшукав</a:t>
            </a:r>
          </a:p>
          <a:p>
            <a:pPr algn="ctr"/>
            <a:r>
              <a:rPr lang="uk-UA" dirty="0" smtClean="0">
                <a:solidFill>
                  <a:srgbClr val="182947"/>
                </a:solidFill>
                <a:latin typeface="Proxima Nova Lt" panose="02000506030000020004" pitchFamily="2" charset="0"/>
              </a:rPr>
              <a:t>транспортні засоби,</a:t>
            </a:r>
          </a:p>
          <a:p>
            <a:pPr algn="ctr"/>
            <a:r>
              <a:rPr lang="uk-UA" dirty="0" smtClean="0">
                <a:solidFill>
                  <a:srgbClr val="182947"/>
                </a:solidFill>
                <a:latin typeface="Proxima Nova Lt" panose="02000506030000020004" pitchFamily="2" charset="0"/>
              </a:rPr>
              <a:t>які перебували в розшуку</a:t>
            </a:r>
            <a:endParaRPr lang="uk-UA" dirty="0">
              <a:solidFill>
                <a:srgbClr val="182947"/>
              </a:solidFill>
              <a:latin typeface="Proxima Nova Lt" panose="02000506030000020004" pitchFamily="2" charset="0"/>
            </a:endParaRPr>
          </a:p>
        </p:txBody>
      </p:sp>
      <p:sp>
        <p:nvSpPr>
          <p:cNvPr id="13" name="TextBox 12"/>
          <p:cNvSpPr txBox="1"/>
          <p:nvPr/>
        </p:nvSpPr>
        <p:spPr>
          <a:xfrm>
            <a:off x="8290507" y="4194222"/>
            <a:ext cx="2273378" cy="1200329"/>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Розшукав</a:t>
            </a:r>
          </a:p>
          <a:p>
            <a:pPr algn="ctr"/>
            <a:r>
              <a:rPr lang="uk-UA" dirty="0" smtClean="0">
                <a:solidFill>
                  <a:srgbClr val="182947"/>
                </a:solidFill>
                <a:latin typeface="Proxima Nova Lt" panose="02000506030000020004" pitchFamily="2" charset="0"/>
              </a:rPr>
              <a:t>осіб зниклих безвісти та</a:t>
            </a:r>
          </a:p>
          <a:p>
            <a:pPr algn="ctr"/>
            <a:r>
              <a:rPr lang="uk-UA" dirty="0" smtClean="0">
                <a:solidFill>
                  <a:srgbClr val="182947"/>
                </a:solidFill>
                <a:latin typeface="Proxima Nova Lt" panose="02000506030000020004" pitchFamily="2" charset="0"/>
              </a:rPr>
              <a:t>осіб, що переховуються</a:t>
            </a:r>
          </a:p>
          <a:p>
            <a:pPr algn="ctr"/>
            <a:r>
              <a:rPr lang="uk-UA" dirty="0" smtClean="0">
                <a:solidFill>
                  <a:srgbClr val="182947"/>
                </a:solidFill>
                <a:latin typeface="Proxima Nova Lt" panose="02000506030000020004" pitchFamily="2" charset="0"/>
              </a:rPr>
              <a:t>від слідства та суду</a:t>
            </a:r>
            <a:endParaRPr lang="uk-UA" dirty="0">
              <a:solidFill>
                <a:srgbClr val="182947"/>
              </a:solidFill>
              <a:latin typeface="Proxima Nova Lt" panose="02000506030000020004" pitchFamily="2" charset="0"/>
            </a:endParaRPr>
          </a:p>
        </p:txBody>
      </p:sp>
      <p:sp>
        <p:nvSpPr>
          <p:cNvPr id="18" name="TextBox 17"/>
          <p:cNvSpPr txBox="1"/>
          <p:nvPr/>
        </p:nvSpPr>
        <p:spPr>
          <a:xfrm>
            <a:off x="1991427" y="5209060"/>
            <a:ext cx="577402"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2</a:t>
            </a:r>
            <a:endParaRPr lang="uk-UA" sz="6000" dirty="0">
              <a:solidFill>
                <a:srgbClr val="FFC000"/>
              </a:solidFill>
              <a:latin typeface="Proxima Nova Rg" panose="02000506030000020004" pitchFamily="2" charset="0"/>
            </a:endParaRPr>
          </a:p>
        </p:txBody>
      </p:sp>
      <p:sp>
        <p:nvSpPr>
          <p:cNvPr id="20" name="TextBox 19"/>
          <p:cNvSpPr txBox="1"/>
          <p:nvPr/>
        </p:nvSpPr>
        <p:spPr>
          <a:xfrm>
            <a:off x="9138496" y="5394551"/>
            <a:ext cx="577402"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1</a:t>
            </a:r>
            <a:endParaRPr lang="uk-UA" sz="6000" dirty="0">
              <a:solidFill>
                <a:srgbClr val="FFC000"/>
              </a:solidFill>
              <a:latin typeface="Proxima Nova Rg" panose="02000506030000020004" pitchFamily="2" charset="0"/>
            </a:endParaRPr>
          </a:p>
        </p:txBody>
      </p:sp>
      <p:cxnSp>
        <p:nvCxnSpPr>
          <p:cNvPr id="16" name="Прямая соединительная линия 15"/>
          <p:cNvCxnSpPr/>
          <p:nvPr/>
        </p:nvCxnSpPr>
        <p:spPr>
          <a:xfrm>
            <a:off x="5552753" y="2341313"/>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5" name="TextBox 4"/>
          <p:cNvSpPr txBox="1"/>
          <p:nvPr/>
        </p:nvSpPr>
        <p:spPr>
          <a:xfrm>
            <a:off x="571500" y="525780"/>
            <a:ext cx="8629650" cy="646331"/>
          </a:xfrm>
          <a:prstGeom prst="rect">
            <a:avLst/>
          </a:prstGeom>
          <a:noFill/>
        </p:spPr>
        <p:txBody>
          <a:bodyPr wrap="square" rtlCol="0">
            <a:spAutoFit/>
          </a:bodyPr>
          <a:lstStyle/>
          <a:p>
            <a:r>
              <a:rPr lang="uk-UA" sz="3600" dirty="0" smtClean="0">
                <a:latin typeface="Times New Roman" panose="02020603050405020304" pitchFamily="18" charset="0"/>
                <a:cs typeface="Times New Roman" panose="02020603050405020304" pitchFamily="18" charset="0"/>
              </a:rPr>
              <a:t>РЕЗУЛЬТАТИ ДІЯЛЬНОСТІ ЗА 2021</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77156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862034" y="2905760"/>
            <a:ext cx="4443845"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Виступи перед громадою</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39466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11569" y="3727288"/>
            <a:ext cx="2181046" cy="369332"/>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smtClean="0">
                <a:solidFill>
                  <a:srgbClr val="182947"/>
                </a:solidFill>
                <a:latin typeface="Proxima Nova Rg" panose="02000506030000020004" pitchFamily="2" charset="0"/>
              </a:rPr>
              <a:t>В навчальних закладах</a:t>
            </a:r>
          </a:p>
        </p:txBody>
      </p:sp>
      <p:sp>
        <p:nvSpPr>
          <p:cNvPr id="11" name="TextBox 10"/>
          <p:cNvSpPr txBox="1"/>
          <p:nvPr/>
        </p:nvSpPr>
        <p:spPr>
          <a:xfrm>
            <a:off x="4332015" y="3727288"/>
            <a:ext cx="3503885" cy="369332"/>
          </a:xfrm>
          <a:prstGeom prst="rect">
            <a:avLst/>
          </a:prstGeom>
          <a:noFill/>
          <a:ln w="9525">
            <a:solidFill>
              <a:schemeClr val="tx1"/>
            </a:solidFill>
          </a:ln>
        </p:spPr>
        <p:txBody>
          <a:bodyPr wrap="square" rtlCol="0">
            <a:spAutoFit/>
          </a:bodyPr>
          <a:lstStyle/>
          <a:p>
            <a:pPr algn="ctr"/>
            <a:r>
              <a:rPr lang="uk-UA" dirty="0" smtClean="0">
                <a:solidFill>
                  <a:srgbClr val="182947"/>
                </a:solidFill>
                <a:latin typeface="Proxima Nova Rg" panose="02000506030000020004" pitchFamily="2" charset="0"/>
              </a:rPr>
              <a:t>Перед громадою</a:t>
            </a:r>
            <a:endParaRPr lang="uk-UA" dirty="0">
              <a:solidFill>
                <a:srgbClr val="182947"/>
              </a:solidFill>
              <a:latin typeface="Proxima Nova Rg" panose="02000506030000020004" pitchFamily="2" charset="0"/>
            </a:endParaRPr>
          </a:p>
        </p:txBody>
      </p:sp>
      <p:cxnSp>
        <p:nvCxnSpPr>
          <p:cNvPr id="14" name="Прямая соединительная линия 13"/>
          <p:cNvCxnSpPr/>
          <p:nvPr/>
        </p:nvCxnSpPr>
        <p:spPr>
          <a:xfrm flipV="1">
            <a:off x="8146807"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5" name="TextBox 14"/>
          <p:cNvSpPr txBox="1"/>
          <p:nvPr/>
        </p:nvSpPr>
        <p:spPr>
          <a:xfrm>
            <a:off x="8650015" y="3727288"/>
            <a:ext cx="3264035" cy="646331"/>
          </a:xfrm>
          <a:prstGeom prst="rect">
            <a:avLst/>
          </a:prstGeom>
          <a:noFill/>
          <a:ln w="9525">
            <a:solidFill>
              <a:schemeClr val="tx1"/>
            </a:solidFill>
          </a:ln>
        </p:spPr>
        <p:txBody>
          <a:bodyPr wrap="none" rtlCol="0">
            <a:spAutoFit/>
          </a:bodyPr>
          <a:lstStyle/>
          <a:p>
            <a:pPr algn="ctr"/>
            <a:r>
              <a:rPr lang="uk-UA" dirty="0" smtClean="0">
                <a:solidFill>
                  <a:srgbClr val="182947"/>
                </a:solidFill>
                <a:latin typeface="Proxima Nova Rg" panose="02000506030000020004" pitchFamily="2" charset="0"/>
              </a:rPr>
              <a:t>В</a:t>
            </a:r>
            <a:r>
              <a:rPr lang="uk-UA" dirty="0">
                <a:solidFill>
                  <a:srgbClr val="182947"/>
                </a:solidFill>
                <a:latin typeface="Proxima Nova Rg" panose="02000506030000020004" pitchFamily="2" charset="0"/>
              </a:rPr>
              <a:t> </a:t>
            </a:r>
            <a:r>
              <a:rPr lang="uk-UA" dirty="0" smtClean="0">
                <a:solidFill>
                  <a:srgbClr val="182947"/>
                </a:solidFill>
                <a:latin typeface="Proxima Nova Rg" panose="02000506030000020004" pitchFamily="2" charset="0"/>
              </a:rPr>
              <a:t>приватних підприємствах,</a:t>
            </a:r>
          </a:p>
          <a:p>
            <a:pPr algn="ctr"/>
            <a:r>
              <a:rPr lang="uk-UA" dirty="0">
                <a:solidFill>
                  <a:srgbClr val="182947"/>
                </a:solidFill>
                <a:latin typeface="Proxima Nova Rg" panose="02000506030000020004" pitchFamily="2" charset="0"/>
              </a:rPr>
              <a:t>у</a:t>
            </a:r>
            <a:r>
              <a:rPr lang="uk-UA" dirty="0" smtClean="0">
                <a:solidFill>
                  <a:srgbClr val="182947"/>
                </a:solidFill>
                <a:latin typeface="Proxima Nova Rg" panose="02000506030000020004" pitchFamily="2" charset="0"/>
              </a:rPr>
              <a:t>становах та організаціях</a:t>
            </a:r>
            <a:endParaRPr lang="uk-UA" dirty="0">
              <a:solidFill>
                <a:srgbClr val="182947"/>
              </a:solidFill>
              <a:latin typeface="Proxima Nova Rg" panose="02000506030000020004" pitchFamily="2" charset="0"/>
            </a:endParaRPr>
          </a:p>
        </p:txBody>
      </p:sp>
      <p:sp>
        <p:nvSpPr>
          <p:cNvPr id="16" name="TextBox 15"/>
          <p:cNvSpPr txBox="1"/>
          <p:nvPr/>
        </p:nvSpPr>
        <p:spPr>
          <a:xfrm>
            <a:off x="5767724" y="4845949"/>
            <a:ext cx="577402"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1</a:t>
            </a:r>
            <a:endParaRPr lang="uk-UA" sz="6000" dirty="0">
              <a:solidFill>
                <a:srgbClr val="FFC000"/>
              </a:solidFill>
              <a:latin typeface="Proxima Nova Rg" panose="02000506030000020004" pitchFamily="2" charset="0"/>
            </a:endParaRPr>
          </a:p>
        </p:txBody>
      </p:sp>
      <p:sp>
        <p:nvSpPr>
          <p:cNvPr id="17" name="TextBox 16"/>
          <p:cNvSpPr txBox="1"/>
          <p:nvPr/>
        </p:nvSpPr>
        <p:spPr>
          <a:xfrm>
            <a:off x="9993331" y="4845949"/>
            <a:ext cx="1295676"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510</a:t>
            </a:r>
            <a:endParaRPr lang="uk-UA" sz="6000" dirty="0">
              <a:solidFill>
                <a:srgbClr val="FFC000"/>
              </a:solidFill>
              <a:latin typeface="Proxima Nova Rg" panose="02000506030000020004" pitchFamily="2" charset="0"/>
            </a:endParaRPr>
          </a:p>
        </p:txBody>
      </p:sp>
      <p:sp>
        <p:nvSpPr>
          <p:cNvPr id="18" name="TextBox 17"/>
          <p:cNvSpPr txBox="1"/>
          <p:nvPr/>
        </p:nvSpPr>
        <p:spPr>
          <a:xfrm>
            <a:off x="1713394" y="4845948"/>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endParaRPr lang="uk-UA" sz="6000" dirty="0">
              <a:solidFill>
                <a:srgbClr val="FFC000"/>
              </a:solidFill>
              <a:latin typeface="Proxima Nova Rg" panose="02000506030000020004" pitchFamily="2" charset="0"/>
            </a:endParaRPr>
          </a:p>
        </p:txBody>
      </p:sp>
    </p:spTree>
    <p:extLst>
      <p:ext uri="{BB962C8B-B14F-4D97-AF65-F5344CB8AC3E}">
        <p14:creationId xmlns:p14="http://schemas.microsoft.com/office/powerpoint/2010/main" val="252028492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1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37" y="604837"/>
            <a:ext cx="3852863" cy="563650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esktop\22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4422" y="604836"/>
            <a:ext cx="4227377" cy="563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39311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3717033" y="3740266"/>
            <a:ext cx="4758034" cy="1015663"/>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Дякую за увагу!</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23226545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133698" y="2127741"/>
            <a:ext cx="9890661" cy="2554545"/>
          </a:xfrm>
          <a:prstGeom prst="rect">
            <a:avLst/>
          </a:prstGeom>
          <a:noFill/>
        </p:spPr>
        <p:txBody>
          <a:bodyPr wrap="square" rtlCol="0">
            <a:spAutoFit/>
          </a:bodyPr>
          <a:lstStyle/>
          <a:p>
            <a:r>
              <a:rPr lang="uk-UA" sz="2000" dirty="0" err="1">
                <a:latin typeface="Times New Roman" panose="02020603050405020304" pitchFamily="18" charset="0"/>
                <a:cs typeface="Times New Roman" panose="02020603050405020304" pitchFamily="18" charset="0"/>
              </a:rPr>
              <a:t>Вільський</a:t>
            </a:r>
            <a:r>
              <a:rPr lang="uk-UA" sz="2000" dirty="0">
                <a:latin typeface="Times New Roman" panose="02020603050405020304" pitchFamily="18" charset="0"/>
                <a:cs typeface="Times New Roman" panose="02020603050405020304" pitchFamily="18" charset="0"/>
              </a:rPr>
              <a:t> шлях (36/1-196а), вул. Індустріальна (1-27), вул. Тараса Бульби-</a:t>
            </a:r>
            <a:r>
              <a:rPr lang="uk-UA" sz="2000" dirty="0" err="1">
                <a:latin typeface="Times New Roman" panose="02020603050405020304" pitchFamily="18" charset="0"/>
                <a:cs typeface="Times New Roman" panose="02020603050405020304" pitchFamily="18" charset="0"/>
              </a:rPr>
              <a:t>Боровця</a:t>
            </a:r>
            <a:r>
              <a:rPr lang="uk-UA" sz="2000" dirty="0">
                <a:latin typeface="Times New Roman" panose="02020603050405020304" pitchFamily="18" charset="0"/>
                <a:cs typeface="Times New Roman" panose="02020603050405020304" pitchFamily="18" charset="0"/>
              </a:rPr>
              <a:t> (46-60), 1-й провулок Індустріальний, 2-й провулок Індустріальний, 3-й провулок Індустріальний, проїзд Індустріальний, провулок </a:t>
            </a:r>
            <a:r>
              <a:rPr lang="uk-UA" sz="2000" dirty="0" err="1">
                <a:latin typeface="Times New Roman" panose="02020603050405020304" pitchFamily="18" charset="0"/>
                <a:cs typeface="Times New Roman" panose="02020603050405020304" pitchFamily="18" charset="0"/>
              </a:rPr>
              <a:t>Склянського</a:t>
            </a:r>
            <a:r>
              <a:rPr lang="uk-UA" sz="2000" dirty="0">
                <a:latin typeface="Times New Roman" panose="02020603050405020304" pitchFamily="18" charset="0"/>
                <a:cs typeface="Times New Roman" panose="02020603050405020304" pitchFamily="18" charset="0"/>
              </a:rPr>
              <a:t>, вул. </a:t>
            </a:r>
            <a:r>
              <a:rPr lang="uk-UA" sz="2000" dirty="0" err="1">
                <a:latin typeface="Times New Roman" panose="02020603050405020304" pitchFamily="18" charset="0"/>
                <a:cs typeface="Times New Roman" panose="02020603050405020304" pitchFamily="18" charset="0"/>
              </a:rPr>
              <a:t>Бялика</a:t>
            </a:r>
            <a:r>
              <a:rPr lang="uk-UA" sz="2000" dirty="0">
                <a:latin typeface="Times New Roman" panose="02020603050405020304" pitchFamily="18" charset="0"/>
                <a:cs typeface="Times New Roman" panose="02020603050405020304" pitchFamily="18" charset="0"/>
              </a:rPr>
              <a:t>, вул. Труда, 1-й провулок Труда, 2-й провулок Труда, проїзд Осокоровий, вул. Професора Антоновича, провулок Професора, Антоновича, проїзд </a:t>
            </a:r>
            <a:r>
              <a:rPr lang="uk-UA" sz="2000" dirty="0" err="1">
                <a:latin typeface="Times New Roman" panose="02020603050405020304" pitchFamily="18" charset="0"/>
                <a:cs typeface="Times New Roman" panose="02020603050405020304" pitchFamily="18" charset="0"/>
              </a:rPr>
              <a:t>Бельського</a:t>
            </a:r>
            <a:r>
              <a:rPr lang="uk-UA" sz="2000" dirty="0">
                <a:latin typeface="Times New Roman" panose="02020603050405020304" pitchFamily="18" charset="0"/>
                <a:cs typeface="Times New Roman" panose="02020603050405020304" pitchFamily="18" charset="0"/>
              </a:rPr>
              <a:t>, вул. Гаражна, вул. Луцька, проїзд Луцький, вул. Археологічна, провулок Археологічний, вул. </a:t>
            </a:r>
            <a:r>
              <a:rPr lang="uk-UA" sz="2000" dirty="0" err="1">
                <a:latin typeface="Times New Roman" panose="02020603050405020304" pitchFamily="18" charset="0"/>
                <a:cs typeface="Times New Roman" panose="02020603050405020304" pitchFamily="18" charset="0"/>
              </a:rPr>
              <a:t>Міклухо-Маклая</a:t>
            </a:r>
            <a:r>
              <a:rPr lang="uk-UA" sz="2000" dirty="0">
                <a:latin typeface="Times New Roman" panose="02020603050405020304" pitchFamily="18" charset="0"/>
                <a:cs typeface="Times New Roman" panose="02020603050405020304" pitchFamily="18" charset="0"/>
              </a:rPr>
              <a:t>, Соколовська площа, провулок </a:t>
            </a:r>
            <a:r>
              <a:rPr lang="uk-UA" sz="2000" dirty="0" err="1">
                <a:latin typeface="Times New Roman" panose="02020603050405020304" pitchFamily="18" charset="0"/>
                <a:cs typeface="Times New Roman" panose="02020603050405020304" pitchFamily="18" charset="0"/>
              </a:rPr>
              <a:t>Троковицький</a:t>
            </a:r>
            <a:r>
              <a:rPr lang="uk-UA" sz="2000" dirty="0">
                <a:latin typeface="Times New Roman" panose="02020603050405020304" pitchFamily="18" charset="0"/>
                <a:cs typeface="Times New Roman" panose="02020603050405020304" pitchFamily="18" charset="0"/>
              </a:rPr>
              <a:t>, вул. Привітна, провулок Скіфський, вул. Соколова гора, вул. Видумка, провулок Спортивний</a:t>
            </a:r>
            <a:endParaRPr lang="uk-UA" sz="2000" dirty="0">
              <a:solidFill>
                <a:srgbClr val="182947"/>
              </a:solidFill>
              <a:latin typeface="Times New Roman" panose="02020603050405020304" pitchFamily="18" charset="0"/>
              <a:cs typeface="Times New Roman" panose="02020603050405020304" pitchFamily="18" charset="0"/>
            </a:endParaRP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577" y="4751134"/>
            <a:ext cx="812091" cy="757474"/>
          </a:xfrm>
          <a:prstGeom prst="rect">
            <a:avLst/>
          </a:prstGeom>
        </p:spPr>
      </p:pic>
      <p:sp>
        <p:nvSpPr>
          <p:cNvPr id="11" name="TextBox 10"/>
          <p:cNvSpPr txBox="1"/>
          <p:nvPr/>
        </p:nvSpPr>
        <p:spPr>
          <a:xfrm>
            <a:off x="2133698" y="4868261"/>
            <a:ext cx="333187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 на території:</a:t>
            </a:r>
            <a:endParaRPr lang="uk-UA" sz="2800" dirty="0">
              <a:solidFill>
                <a:srgbClr val="182947"/>
              </a:solidFill>
              <a:latin typeface="Proxima Nova Lt" panose="02000506030000020004" pitchFamily="2" charset="0"/>
            </a:endParaRPr>
          </a:p>
        </p:txBody>
      </p:sp>
      <p:sp>
        <p:nvSpPr>
          <p:cNvPr id="12" name="TextBox 11"/>
          <p:cNvSpPr txBox="1"/>
          <p:nvPr/>
        </p:nvSpPr>
        <p:spPr>
          <a:xfrm>
            <a:off x="5538585" y="4868261"/>
            <a:ext cx="870688"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5115</a:t>
            </a:r>
            <a:endParaRPr lang="uk-UA" sz="2800" dirty="0">
              <a:solidFill>
                <a:srgbClr val="FF0000"/>
              </a:solidFill>
              <a:latin typeface="Proxima Nova Rg" panose="02000506030000020004" pitchFamily="2" charset="0"/>
            </a:endParaRPr>
          </a:p>
        </p:txBody>
      </p:sp>
      <p:sp>
        <p:nvSpPr>
          <p:cNvPr id="18" name="TextBox 17"/>
          <p:cNvSpPr txBox="1"/>
          <p:nvPr/>
        </p:nvSpPr>
        <p:spPr>
          <a:xfrm>
            <a:off x="569042" y="612054"/>
            <a:ext cx="637129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Поліцейська дільниця №5 Житомирської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6622302" y="4867941"/>
            <a:ext cx="199445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Tree>
    <p:extLst>
      <p:ext uri="{BB962C8B-B14F-4D97-AF65-F5344CB8AC3E}">
        <p14:creationId xmlns:p14="http://schemas.microsoft.com/office/powerpoint/2010/main" val="83960259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685796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7260" y="2590370"/>
            <a:ext cx="608740" cy="608740"/>
          </a:xfrm>
          <a:prstGeom prst="rect">
            <a:avLst/>
          </a:prstGeom>
        </p:spPr>
      </p:pic>
      <p:sp>
        <p:nvSpPr>
          <p:cNvPr id="7" name="TextBox 6"/>
          <p:cNvSpPr txBox="1"/>
          <p:nvPr/>
        </p:nvSpPr>
        <p:spPr>
          <a:xfrm>
            <a:off x="1728713" y="3428980"/>
            <a:ext cx="913461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Розглянув матеріалів, які надійшли від територіального підрозділу</a:t>
            </a:r>
            <a:endParaRPr lang="uk-UA" sz="2800" dirty="0">
              <a:solidFill>
                <a:srgbClr val="182947"/>
              </a:solidFill>
              <a:latin typeface="Proxima Nova Lt" panose="02000506030000020004" pitchFamily="2" charset="0"/>
            </a:endParaRPr>
          </a:p>
        </p:txBody>
      </p:sp>
      <p:sp>
        <p:nvSpPr>
          <p:cNvPr id="10" name="TextBox 9"/>
          <p:cNvSpPr txBox="1"/>
          <p:nvPr/>
        </p:nvSpPr>
        <p:spPr>
          <a:xfrm>
            <a:off x="518831" y="379319"/>
            <a:ext cx="4096314"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a:t>
            </a:r>
            <a:r>
              <a:rPr lang="en-US" sz="2800" dirty="0" smtClean="0">
                <a:solidFill>
                  <a:schemeClr val="bg1"/>
                </a:solidFill>
                <a:latin typeface="Proxima Nova Rg" panose="02000506030000020004" pitchFamily="2" charset="0"/>
              </a:rPr>
              <a:t>1</a:t>
            </a:r>
            <a:endParaRPr lang="uk-UA" sz="2800" dirty="0">
              <a:solidFill>
                <a:schemeClr val="bg1"/>
              </a:solidFill>
              <a:latin typeface="Proxima Nova Rg" panose="02000506030000020004" pitchFamily="2" charset="0"/>
            </a:endParaRPr>
          </a:p>
        </p:txBody>
      </p:sp>
      <p:sp>
        <p:nvSpPr>
          <p:cNvPr id="18" name="TextBox 17"/>
          <p:cNvSpPr txBox="1"/>
          <p:nvPr/>
        </p:nvSpPr>
        <p:spPr>
          <a:xfrm>
            <a:off x="5348239" y="4506586"/>
            <a:ext cx="945323"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27</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141477332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173-2 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5" name="TextBox 24"/>
          <p:cNvSpPr txBox="1"/>
          <p:nvPr/>
        </p:nvSpPr>
        <p:spPr>
          <a:xfrm>
            <a:off x="6867949" y="3896139"/>
            <a:ext cx="367408"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sp>
        <p:nvSpPr>
          <p:cNvPr id="28" name="TextBox 27"/>
          <p:cNvSpPr txBox="1"/>
          <p:nvPr/>
        </p:nvSpPr>
        <p:spPr>
          <a:xfrm>
            <a:off x="685496" y="3987490"/>
            <a:ext cx="367408"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2</a:t>
            </a:r>
            <a:endParaRPr lang="uk-UA" sz="2800" dirty="0">
              <a:solidFill>
                <a:srgbClr val="182947"/>
              </a:solidFill>
              <a:latin typeface="Proxima Nova Rg" panose="02000506030000020004" pitchFamily="2" charset="0"/>
            </a:endParaRP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p14="http://schemas.microsoft.com/office/powerpoint/2010/main" val="3206912471"/>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8" y="-950664"/>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60272" y="3808608"/>
            <a:ext cx="9820988" cy="646331"/>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173 КУпАП</a:t>
            </a:r>
          </a:p>
          <a:p>
            <a:r>
              <a:rPr lang="uk-UA" dirty="0" smtClean="0">
                <a:solidFill>
                  <a:srgbClr val="182947"/>
                </a:solidFill>
                <a:latin typeface="Proxima Nova Lt" panose="02000506030000020004" pitchFamily="2" charset="0"/>
              </a:rPr>
              <a:t>Дрібне хуліганство</a:t>
            </a:r>
          </a:p>
        </p:txBody>
      </p:sp>
      <p:sp>
        <p:nvSpPr>
          <p:cNvPr id="12" name="TextBox 11"/>
          <p:cNvSpPr txBox="1"/>
          <p:nvPr/>
        </p:nvSpPr>
        <p:spPr>
          <a:xfrm>
            <a:off x="260272" y="4614594"/>
            <a:ext cx="4552849" cy="646331"/>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6" name="TextBox 15"/>
          <p:cNvSpPr txBox="1"/>
          <p:nvPr/>
        </p:nvSpPr>
        <p:spPr>
          <a:xfrm>
            <a:off x="260272" y="5362430"/>
            <a:ext cx="9988632" cy="923330"/>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3" name="TextBox 2"/>
          <p:cNvSpPr txBox="1"/>
          <p:nvPr/>
        </p:nvSpPr>
        <p:spPr>
          <a:xfrm>
            <a:off x="10561320" y="2872006"/>
            <a:ext cx="628650" cy="523220"/>
          </a:xfrm>
          <a:prstGeom prst="rect">
            <a:avLst/>
          </a:prstGeom>
          <a:noFill/>
        </p:spPr>
        <p:txBody>
          <a:bodyPr wrap="square" rtlCol="0">
            <a:spAutoFit/>
          </a:bodyPr>
          <a:lstStyle/>
          <a:p>
            <a:r>
              <a:rPr lang="uk-UA" sz="2800" dirty="0">
                <a:latin typeface="Times New Roman" panose="02020603050405020304" pitchFamily="18" charset="0"/>
                <a:cs typeface="Times New Roman" panose="02020603050405020304" pitchFamily="18" charset="0"/>
              </a:rPr>
              <a:t>4</a:t>
            </a:r>
            <a:endParaRPr lang="ru-RU" sz="28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0561320" y="3808608"/>
            <a:ext cx="283847" cy="523220"/>
          </a:xfrm>
          <a:prstGeom prst="rect">
            <a:avLst/>
          </a:prstGeom>
          <a:noFill/>
        </p:spPr>
        <p:txBody>
          <a:bodyPr wrap="square" rtlCol="0">
            <a:spAutoFit/>
          </a:bodyPr>
          <a:lstStyle/>
          <a:p>
            <a:r>
              <a:rPr lang="uk-UA" sz="2800" dirty="0">
                <a:latin typeface="Times New Roman" panose="02020603050405020304" pitchFamily="18" charset="0"/>
                <a:cs typeface="Times New Roman" panose="02020603050405020304" pitchFamily="18" charset="0"/>
              </a:rPr>
              <a:t>2</a:t>
            </a:r>
            <a:endParaRPr lang="ru-RU" sz="28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0561320" y="4935219"/>
            <a:ext cx="628650"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31</a:t>
            </a:r>
            <a:endParaRPr lang="ru-RU" sz="2800" dirty="0">
              <a:latin typeface="Times New Roman" panose="02020603050405020304" pitchFamily="18" charset="0"/>
              <a:cs typeface="Times New Roman" panose="02020603050405020304" pitchFamily="18" charset="0"/>
            </a:endParaRPr>
          </a:p>
        </p:txBody>
      </p:sp>
      <p:sp>
        <p:nvSpPr>
          <p:cNvPr id="19" name="TextBox 9"/>
          <p:cNvSpPr txBox="1"/>
          <p:nvPr/>
        </p:nvSpPr>
        <p:spPr>
          <a:xfrm>
            <a:off x="260272" y="3072060"/>
            <a:ext cx="9988632" cy="646331"/>
          </a:xfrm>
          <a:prstGeom prst="rect">
            <a:avLst/>
          </a:prstGeom>
          <a:noFill/>
        </p:spPr>
        <p:txBody>
          <a:bodyPr wrap="square" rtlCol="0">
            <a:spAutoFit/>
          </a:bodyPr>
          <a:ls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uk-UA" dirty="0" smtClean="0">
                <a:solidFill>
                  <a:srgbClr val="182947"/>
                </a:solidFill>
                <a:latin typeface="Proxima Nova Rg" panose="02000506030000020004" pitchFamily="2" charset="0"/>
              </a:rPr>
              <a:t>СТ. </a:t>
            </a:r>
            <a:r>
              <a:rPr lang="uk-UA" dirty="0" smtClean="0">
                <a:solidFill>
                  <a:srgbClr val="182947"/>
                </a:solidFill>
                <a:latin typeface="Proxima Nova Rg" panose="02000506030000020004" pitchFamily="2" charset="0"/>
              </a:rPr>
              <a:t>44 </a:t>
            </a:r>
            <a:r>
              <a:rPr lang="uk-UA" dirty="0" smtClean="0">
                <a:solidFill>
                  <a:srgbClr val="182947"/>
                </a:solidFill>
                <a:latin typeface="Proxima Nova Rg" panose="02000506030000020004" pitchFamily="2" charset="0"/>
              </a:rPr>
              <a:t>КУпАП</a:t>
            </a:r>
          </a:p>
          <a:p>
            <a:r>
              <a:rPr lang="ru-RU" dirty="0" err="1" smtClean="0"/>
              <a:t>Зберігання</a:t>
            </a:r>
            <a:r>
              <a:rPr lang="ru-RU" dirty="0" smtClean="0"/>
              <a:t> </a:t>
            </a:r>
            <a:r>
              <a:rPr lang="ru-RU" dirty="0" err="1" smtClean="0"/>
              <a:t>наркотичних</a:t>
            </a:r>
            <a:r>
              <a:rPr lang="ru-RU" dirty="0" smtClean="0"/>
              <a:t> </a:t>
            </a:r>
            <a:r>
              <a:rPr lang="ru-RU" dirty="0" err="1"/>
              <a:t>засобів</a:t>
            </a:r>
            <a:r>
              <a:rPr lang="ru-RU" dirty="0"/>
              <a:t> </a:t>
            </a:r>
            <a:r>
              <a:rPr lang="ru-RU" dirty="0" err="1"/>
              <a:t>або</a:t>
            </a:r>
            <a:r>
              <a:rPr lang="ru-RU" dirty="0"/>
              <a:t> </a:t>
            </a:r>
            <a:r>
              <a:rPr lang="ru-RU" dirty="0" err="1"/>
              <a:t>психотропних</a:t>
            </a:r>
            <a:r>
              <a:rPr lang="ru-RU" dirty="0"/>
              <a:t> </a:t>
            </a:r>
            <a:r>
              <a:rPr lang="ru-RU" dirty="0" err="1"/>
              <a:t>речовин</a:t>
            </a:r>
            <a:r>
              <a:rPr lang="ru-RU" dirty="0"/>
              <a:t> без мети </a:t>
            </a:r>
            <a:r>
              <a:rPr lang="ru-RU" dirty="0" err="1" smtClean="0"/>
              <a:t>збуту</a:t>
            </a:r>
            <a:endParaRPr lang="ru-RU" dirty="0"/>
          </a:p>
        </p:txBody>
      </p:sp>
      <p:sp>
        <p:nvSpPr>
          <p:cNvPr id="17" name="TextBox 16"/>
          <p:cNvSpPr txBox="1"/>
          <p:nvPr/>
        </p:nvSpPr>
        <p:spPr>
          <a:xfrm>
            <a:off x="10593707" y="5726430"/>
            <a:ext cx="596263"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50</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63591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1028" name="Picture 4" descr="C:\Users\user\Desktop\3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 y="1771651"/>
            <a:ext cx="10515600" cy="4568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3550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25076" y="2625217"/>
            <a:ext cx="9650444" cy="92333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122 КУпАП </a:t>
            </a:r>
          </a:p>
          <a:p>
            <a:r>
              <a:rPr lang="ru-RU" dirty="0" err="1">
                <a:solidFill>
                  <a:srgbClr val="182947"/>
                </a:solidFill>
                <a:latin typeface="Proxima Nova Lt" panose="02000506030000020004" pitchFamily="2" charset="0"/>
              </a:rPr>
              <a:t>Перевищення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встановлених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обмежень</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швидкості</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проїзд</a:t>
            </a:r>
            <a:r>
              <a:rPr lang="ru-RU" dirty="0">
                <a:solidFill>
                  <a:srgbClr val="182947"/>
                </a:solidFill>
                <a:latin typeface="Proxima Nova Lt" panose="02000506030000020004" pitchFamily="2" charset="0"/>
              </a:rPr>
              <a:t> на </a:t>
            </a:r>
            <a:r>
              <a:rPr lang="ru-RU" dirty="0" err="1">
                <a:solidFill>
                  <a:srgbClr val="182947"/>
                </a:solidFill>
                <a:latin typeface="Proxima Nova Lt" panose="02000506030000020004" pitchFamily="2" charset="0"/>
              </a:rPr>
              <a:t>заборонний</a:t>
            </a:r>
            <a:r>
              <a:rPr lang="ru-RU" dirty="0">
                <a:solidFill>
                  <a:srgbClr val="182947"/>
                </a:solidFill>
                <a:latin typeface="Proxima Nova Lt" panose="02000506030000020004" pitchFamily="2" charset="0"/>
              </a:rPr>
              <a:t> сигнал </a:t>
            </a:r>
            <a:r>
              <a:rPr lang="ru-RU" dirty="0" err="1">
                <a:solidFill>
                  <a:srgbClr val="182947"/>
                </a:solidFill>
                <a:latin typeface="Proxima Nova Lt" panose="02000506030000020004" pitchFamily="2" charset="0"/>
              </a:rPr>
              <a:t>регулювання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 та </a:t>
            </a:r>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endParaRPr lang="uk-UA" b="1" dirty="0" smtClean="0">
              <a:solidFill>
                <a:srgbClr val="182947"/>
              </a:solidFill>
              <a:latin typeface="Proxima Nova Rg" panose="02000506030000020004" pitchFamily="2" charset="0"/>
            </a:endParaRPr>
          </a:p>
        </p:txBody>
      </p:sp>
      <p:sp>
        <p:nvSpPr>
          <p:cNvPr id="12" name="TextBox 11"/>
          <p:cNvSpPr txBox="1"/>
          <p:nvPr/>
        </p:nvSpPr>
        <p:spPr>
          <a:xfrm>
            <a:off x="260272" y="3742565"/>
            <a:ext cx="10403919" cy="1200329"/>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126  КУпАП</a:t>
            </a:r>
          </a:p>
          <a:p>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транспортним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засобом</a:t>
            </a:r>
            <a:r>
              <a:rPr lang="ru-RU" dirty="0">
                <a:solidFill>
                  <a:srgbClr val="182947"/>
                </a:solidFill>
                <a:latin typeface="Proxima Nova Lt" panose="02000506030000020004" pitchFamily="2" charset="0"/>
              </a:rPr>
              <a:t> особою, яка не </a:t>
            </a:r>
            <a:r>
              <a:rPr lang="ru-RU" dirty="0" err="1">
                <a:solidFill>
                  <a:srgbClr val="182947"/>
                </a:solidFill>
                <a:latin typeface="Proxima Nova Lt" panose="02000506030000020004" pitchFamily="2" charset="0"/>
              </a:rPr>
              <a:t>має</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відповідних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документів</a:t>
            </a:r>
            <a:r>
              <a:rPr lang="ru-RU" dirty="0">
                <a:solidFill>
                  <a:srgbClr val="182947"/>
                </a:solidFill>
                <a:latin typeface="Proxima Nova Lt" panose="02000506030000020004" pitchFamily="2" charset="0"/>
              </a:rPr>
              <a:t> на право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таким </a:t>
            </a:r>
            <a:r>
              <a:rPr lang="ru-RU" dirty="0" err="1">
                <a:solidFill>
                  <a:srgbClr val="182947"/>
                </a:solidFill>
                <a:latin typeface="Proxima Nova Lt" panose="02000506030000020004" pitchFamily="2" charset="0"/>
              </a:rPr>
              <a:t>транспортним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засобом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не </a:t>
            </a:r>
            <a:r>
              <a:rPr lang="ru-RU" dirty="0" err="1">
                <a:solidFill>
                  <a:srgbClr val="182947"/>
                </a:solidFill>
                <a:latin typeface="Proxima Nova Lt" panose="02000506030000020004" pitchFamily="2" charset="0"/>
              </a:rPr>
              <a:t>пред'явила</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їх</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перевірки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стосовно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якої</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встановлено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тимчасове</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обмеження</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праві</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транспортними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засобами</a:t>
            </a:r>
            <a:endParaRPr lang="uk-UA" dirty="0" smtClean="0">
              <a:solidFill>
                <a:srgbClr val="182947"/>
              </a:solidFill>
              <a:latin typeface="Proxima Nova Lt" panose="02000506030000020004" pitchFamily="2"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9" name="TextBox 8"/>
          <p:cNvSpPr txBox="1"/>
          <p:nvPr/>
        </p:nvSpPr>
        <p:spPr>
          <a:xfrm>
            <a:off x="10989637" y="4081119"/>
            <a:ext cx="963313" cy="523220"/>
          </a:xfrm>
          <a:prstGeom prst="rect">
            <a:avLst/>
          </a:prstGeom>
          <a:noFill/>
        </p:spPr>
        <p:txBody>
          <a:bodyPr wrap="square" rtlCol="0">
            <a:spAutoFit/>
          </a:bodyPr>
          <a:lstStyle/>
          <a:p>
            <a:r>
              <a:rPr lang="uk-UA" sz="2800" dirty="0">
                <a:latin typeface="Times New Roman" panose="02020603050405020304" pitchFamily="18" charset="0"/>
                <a:cs typeface="Times New Roman" panose="02020603050405020304" pitchFamily="18" charset="0"/>
              </a:rPr>
              <a:t>7</a:t>
            </a:r>
            <a:endParaRPr lang="ru-RU" sz="28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10962630" y="3086882"/>
            <a:ext cx="890046"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52</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279685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3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9482" y="2867547"/>
            <a:ext cx="3225297" cy="3225297"/>
          </a:xfrm>
          <a:prstGeom prst="rect">
            <a:avLst/>
          </a:prstGeom>
        </p:spPr>
      </p:pic>
      <p:sp>
        <p:nvSpPr>
          <p:cNvPr id="9" name="TextBox 8"/>
          <p:cNvSpPr txBox="1"/>
          <p:nvPr/>
        </p:nvSpPr>
        <p:spPr>
          <a:xfrm>
            <a:off x="729483" y="1864834"/>
            <a:ext cx="490070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8158519" y="3475326"/>
            <a:ext cx="1747481" cy="156966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9600" dirty="0" smtClean="0">
                <a:solidFill>
                  <a:srgbClr val="FFC000"/>
                </a:solidFill>
                <a:latin typeface="Proxima Nova Rg" panose="02000506030000020004" pitchFamily="2" charset="0"/>
              </a:rPr>
              <a:t>15</a:t>
            </a:r>
            <a:endParaRPr lang="uk-UA" sz="9600" dirty="0">
              <a:solidFill>
                <a:srgbClr val="FFC000"/>
              </a:solidFill>
              <a:latin typeface="Proxima Nova Rg" panose="02000506030000020004" pitchFamily="2" charset="0"/>
            </a:endParaRP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p14="http://schemas.microsoft.com/office/powerpoint/2010/main" val="296870469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a:extLst/>
          </p:cNvPr>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smtClean="0">
                <a:solidFill>
                  <a:srgbClr val="182947"/>
                </a:solidFill>
                <a:latin typeface="Proxima Nova Rg" panose="02000506030000020004" pitchFamily="2" charset="0"/>
                <a:cs typeface="Arial" panose="020B0604020202020204" pitchFamily="34" charset="0"/>
              </a:rPr>
              <a:t>Внесено</a:t>
            </a:r>
            <a:r>
              <a:rPr lang="uk-UA" dirty="0" smtClean="0">
                <a:solidFill>
                  <a:srgbClr val="182947"/>
                </a:solidFill>
                <a:latin typeface="Proxima Nova Rg" panose="02000506030000020004" pitchFamily="2" charset="0"/>
                <a:cs typeface="Arial" panose="020B0604020202020204" pitchFamily="34" charset="0"/>
              </a:rPr>
              <a:t> відомості до</a:t>
            </a:r>
          </a:p>
          <a:p>
            <a:pPr algn="ctr"/>
            <a:r>
              <a:rPr lang="uk-UA" dirty="0" smtClean="0">
                <a:solidFill>
                  <a:srgbClr val="182947"/>
                </a:solidFill>
                <a:latin typeface="Proxima Nova Rg" panose="02000506030000020004" pitchFamily="2" charset="0"/>
                <a:cs typeface="Arial" panose="020B0604020202020204" pitchFamily="34" charset="0"/>
              </a:rPr>
              <a:t>Єдиного реєстру </a:t>
            </a:r>
            <a:r>
              <a:rPr lang="uk-UA" dirty="0">
                <a:solidFill>
                  <a:srgbClr val="182947"/>
                </a:solidFill>
                <a:latin typeface="Proxima Nova Rg" panose="02000506030000020004" pitchFamily="2" charset="0"/>
                <a:cs typeface="Arial" panose="020B0604020202020204" pitchFamily="34" charset="0"/>
              </a:rPr>
              <a:t>д</a:t>
            </a:r>
            <a:r>
              <a:rPr lang="uk-UA" dirty="0" smtClean="0">
                <a:solidFill>
                  <a:srgbClr val="182947"/>
                </a:solidFill>
                <a:latin typeface="Proxima Nova Rg" panose="02000506030000020004" pitchFamily="2" charset="0"/>
                <a:cs typeface="Arial" panose="020B0604020202020204" pitchFamily="34" charset="0"/>
              </a:rPr>
              <a:t>осудових </a:t>
            </a:r>
            <a:r>
              <a:rPr lang="uk-UA" dirty="0">
                <a:solidFill>
                  <a:srgbClr val="182947"/>
                </a:solidFill>
                <a:latin typeface="Proxima Nova Rg" panose="02000506030000020004" pitchFamily="2" charset="0"/>
                <a:cs typeface="Arial" panose="020B0604020202020204" pitchFamily="34" charset="0"/>
              </a:rPr>
              <a:t>р</a:t>
            </a:r>
            <a:r>
              <a:rPr lang="uk-UA" dirty="0" smtClean="0">
                <a:solidFill>
                  <a:srgbClr val="182947"/>
                </a:solidFill>
                <a:latin typeface="Proxima Nova Rg" panose="02000506030000020004" pitchFamily="2" charset="0"/>
                <a:cs typeface="Arial" panose="020B0604020202020204" pitchFamily="34" charset="0"/>
              </a:rPr>
              <a:t>озслідувань</a:t>
            </a:r>
          </a:p>
          <a:p>
            <a:pPr algn="ctr"/>
            <a:r>
              <a:rPr lang="uk-UA" dirty="0" smtClean="0">
                <a:solidFill>
                  <a:srgbClr val="182947"/>
                </a:solidFill>
                <a:latin typeface="Proxima Nova Rg" panose="02000506030000020004" pitchFamily="2" charset="0"/>
                <a:cs typeface="Arial" panose="020B0604020202020204" pitchFamily="34" charset="0"/>
              </a:rPr>
              <a:t>за </a:t>
            </a:r>
            <a:r>
              <a:rPr lang="uk-UA" dirty="0">
                <a:solidFill>
                  <a:srgbClr val="182947"/>
                </a:solidFill>
                <a:latin typeface="Proxima Nova Rg" panose="02000506030000020004" pitchFamily="2" charset="0"/>
                <a:cs typeface="Arial" panose="020B0604020202020204" pitchFamily="34" charset="0"/>
              </a:rPr>
              <a:t>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905569"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2021</a:t>
            </a:r>
            <a:endParaRPr lang="uk-UA" sz="2800" b="1" dirty="0">
              <a:solidFill>
                <a:schemeClr val="bg1"/>
              </a:solidFill>
              <a:latin typeface="Proxima Nova Lt" panose="02000506030000020004" pitchFamily="2" charset="0"/>
            </a:endParaRPr>
          </a:p>
        </p:txBody>
      </p:sp>
      <p:sp>
        <p:nvSpPr>
          <p:cNvPr id="37" name="TextBox 36"/>
          <p:cNvSpPr txBox="1"/>
          <p:nvPr/>
        </p:nvSpPr>
        <p:spPr>
          <a:xfrm>
            <a:off x="2338286" y="5129210"/>
            <a:ext cx="577402"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3</a:t>
            </a:r>
            <a:endParaRPr lang="uk-UA" sz="6000" dirty="0">
              <a:solidFill>
                <a:srgbClr val="FFC000"/>
              </a:solidFill>
              <a:latin typeface="Proxima Nova Rg" panose="02000506030000020004" pitchFamily="2" charset="0"/>
            </a:endParaRP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smtClean="0">
                <a:solidFill>
                  <a:srgbClr val="182947"/>
                </a:solidFill>
                <a:latin typeface="Proxima Nova Rg" panose="02000506030000020004" pitchFamily="2" charset="0"/>
              </a:rPr>
              <a:t>Розкрито кримінальних правопорушень</a:t>
            </a:r>
          </a:p>
          <a:p>
            <a:pPr algn="ctr"/>
            <a:r>
              <a:rPr lang="uk-UA" dirty="0" smtClean="0">
                <a:solidFill>
                  <a:srgbClr val="182947"/>
                </a:solidFill>
                <a:latin typeface="Proxima Nova Rg" panose="02000506030000020004" pitchFamily="2" charset="0"/>
              </a:rPr>
              <a:t>ПОГ самостійно</a:t>
            </a:r>
          </a:p>
          <a:p>
            <a:pPr algn="ctr"/>
            <a:r>
              <a:rPr lang="uk-UA" dirty="0" smtClean="0">
                <a:solidFill>
                  <a:srgbClr val="182947"/>
                </a:solidFill>
                <a:latin typeface="Proxima Nova Rg" panose="02000506030000020004" pitchFamily="2" charset="0"/>
              </a:rPr>
              <a:t>та спільно з іншими структурними</a:t>
            </a:r>
          </a:p>
          <a:p>
            <a:pPr algn="ctr"/>
            <a:r>
              <a:rPr lang="uk-UA" dirty="0" smtClean="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8942904" y="5102220"/>
            <a:ext cx="577402"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rgbClr val="FFC000"/>
                </a:solidFill>
                <a:latin typeface="Proxima Nova Rg" panose="02000506030000020004" pitchFamily="2" charset="0"/>
              </a:rPr>
              <a:t>3</a:t>
            </a:r>
            <a:endParaRPr lang="uk-UA" sz="6000" dirty="0">
              <a:solidFill>
                <a:srgbClr val="FFC000"/>
              </a:solidFill>
              <a:latin typeface="Proxima Nova Rg" panose="02000506030000020004" pitchFamily="2" charset="0"/>
            </a:endParaRPr>
          </a:p>
        </p:txBody>
      </p:sp>
    </p:spTree>
    <p:extLst>
      <p:ext uri="{BB962C8B-B14F-4D97-AF65-F5344CB8AC3E}">
        <p14:creationId xmlns:p14="http://schemas.microsoft.com/office/powerpoint/2010/main" val="2127663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1815</TotalTime>
  <Words>489</Words>
  <Application>Microsoft Office PowerPoint</Application>
  <PresentationFormat>Произвольный</PresentationFormat>
  <Paragraphs>94</Paragraphs>
  <Slides>13</Slides>
  <Notes>4</Notes>
  <HiddenSlides>0</HiddenSlides>
  <MMClips>0</MMClips>
  <ScaleCrop>false</ScaleCrop>
  <HeadingPairs>
    <vt:vector size="4" baseType="variant">
      <vt:variant>
        <vt:lpstr>Тема</vt:lpstr>
      </vt:variant>
      <vt:variant>
        <vt:i4>2</vt:i4>
      </vt:variant>
      <vt:variant>
        <vt:lpstr>Заголовки слайдов</vt:lpstr>
      </vt:variant>
      <vt:variant>
        <vt:i4>13</vt:i4>
      </vt:variant>
    </vt:vector>
  </HeadingPairs>
  <TitlesOfParts>
    <vt:vector size="15" baseType="lpstr">
      <vt:lpstr>1_Тема Office</vt: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user</cp:lastModifiedBy>
  <cp:revision>110</cp:revision>
  <cp:lastPrinted>2021-08-12T07:29:49Z</cp:lastPrinted>
  <dcterms:created xsi:type="dcterms:W3CDTF">2020-12-03T09:33:15Z</dcterms:created>
  <dcterms:modified xsi:type="dcterms:W3CDTF">2022-12-19T12:03:31Z</dcterms:modified>
</cp:coreProperties>
</file>