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8" r:id="rId2"/>
    <p:sldId id="260" r:id="rId3"/>
    <p:sldId id="311" r:id="rId4"/>
    <p:sldId id="262" r:id="rId5"/>
    <p:sldId id="284" r:id="rId6"/>
    <p:sldId id="285" r:id="rId7"/>
    <p:sldId id="281" r:id="rId8"/>
    <p:sldId id="282" r:id="rId9"/>
    <p:sldId id="283" r:id="rId10"/>
    <p:sldId id="287" r:id="rId11"/>
    <p:sldId id="288" r:id="rId12"/>
    <p:sldId id="289" r:id="rId13"/>
    <p:sldId id="267" r:id="rId14"/>
    <p:sldId id="300" r:id="rId15"/>
    <p:sldId id="294" r:id="rId16"/>
    <p:sldId id="295" r:id="rId17"/>
    <p:sldId id="293" r:id="rId18"/>
    <p:sldId id="296" r:id="rId19"/>
    <p:sldId id="312" r:id="rId20"/>
    <p:sldId id="307" r:id="rId21"/>
    <p:sldId id="308" r:id="rId22"/>
    <p:sldId id="276" r:id="rId23"/>
    <p:sldId id="301" r:id="rId24"/>
    <p:sldId id="304" r:id="rId25"/>
    <p:sldId id="317" r:id="rId26"/>
    <p:sldId id="316" r:id="rId27"/>
    <p:sldId id="314" r:id="rId28"/>
    <p:sldId id="270" r:id="rId29"/>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18294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17" autoAdjust="0"/>
    <p:restoredTop sz="96404" autoAdjust="0"/>
  </p:normalViewPr>
  <p:slideViewPr>
    <p:cSldViewPr snapToGrid="0">
      <p:cViewPr>
        <p:scale>
          <a:sx n="75" d="100"/>
          <a:sy n="75" d="100"/>
        </p:scale>
        <p:origin x="-504" y="-8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909E50-0C2A-4248-9CB0-DF055C26E620}" type="datetimeFigureOut">
              <a:rPr lang="uk-UA" smtClean="0"/>
              <a:pPr/>
              <a:t>16.12.2022</a:t>
            </a:fld>
            <a:endParaRPr lang="uk-UA"/>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C6E94A-D6CC-41A6-B513-845B72C5711D}" type="slidenum">
              <a:rPr lang="uk-UA" smtClean="0"/>
              <a:pPr/>
              <a:t>‹#›</a:t>
            </a:fld>
            <a:endParaRPr lang="uk-UA"/>
          </a:p>
        </p:txBody>
      </p:sp>
    </p:spTree>
    <p:extLst>
      <p:ext uri="{BB962C8B-B14F-4D97-AF65-F5344CB8AC3E}">
        <p14:creationId xmlns="" xmlns:p14="http://schemas.microsoft.com/office/powerpoint/2010/main" val="4108930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b="1" u="sng" dirty="0" smtClean="0">
                <a:solidFill>
                  <a:srgbClr val="FF0000"/>
                </a:solidFill>
              </a:rPr>
              <a:t>УВАГА! ПЕРЕД</a:t>
            </a:r>
            <a:r>
              <a:rPr lang="uk-UA" b="1" u="sng" baseline="0" dirty="0" smtClean="0">
                <a:solidFill>
                  <a:srgbClr val="FF0000"/>
                </a:solidFill>
              </a:rPr>
              <a:t> РЕДАГУВАННЯМ ПРЕЗЕНТАЦІЇ ОЗНАЙОМТЕСЬ ТА ДОТРИМУЙТЕСЬ ВИМОГ І СТИЛІСТИКИ!</a:t>
            </a:r>
            <a:br>
              <a:rPr lang="uk-UA" b="1" u="sng" baseline="0" dirty="0" smtClean="0">
                <a:solidFill>
                  <a:srgbClr val="FF0000"/>
                </a:solidFill>
              </a:rPr>
            </a:br>
            <a:r>
              <a:rPr lang="uk-UA" b="1" u="sng" baseline="0" dirty="0" smtClean="0">
                <a:solidFill>
                  <a:srgbClr val="FF0000"/>
                </a:solidFill>
              </a:rPr>
              <a:t/>
            </a:r>
            <a:br>
              <a:rPr lang="uk-UA" b="1" u="sng" baseline="0" dirty="0" smtClean="0">
                <a:solidFill>
                  <a:srgbClr val="FF0000"/>
                </a:solidFill>
              </a:rPr>
            </a:br>
            <a:r>
              <a:rPr lang="uk-UA" b="0" u="none" baseline="0" dirty="0" smtClean="0">
                <a:solidFill>
                  <a:srgbClr val="FF0000"/>
                </a:solidFill>
              </a:rPr>
              <a:t>1) Встановіть шрифт </a:t>
            </a:r>
            <a:r>
              <a:rPr lang="en-US" b="0" i="0" u="none" baseline="0" dirty="0" err="1" smtClean="0">
                <a:solidFill>
                  <a:srgbClr val="FF0000"/>
                </a:solidFill>
              </a:rPr>
              <a:t>Proxima</a:t>
            </a:r>
            <a:r>
              <a:rPr lang="en-US" b="0" i="0" u="none" baseline="0" dirty="0" smtClean="0">
                <a:solidFill>
                  <a:srgbClr val="FF0000"/>
                </a:solidFill>
              </a:rPr>
              <a:t> Nova</a:t>
            </a:r>
            <a:r>
              <a:rPr lang="uk-UA" b="0" i="0" u="none" baseline="0" dirty="0" smtClean="0">
                <a:solidFill>
                  <a:srgbClr val="FF0000"/>
                </a:solidFill>
              </a:rPr>
              <a:t>. Цей шрифт обраний і затверджений як корпоративний. Використовуйте тільки його.</a:t>
            </a:r>
          </a:p>
          <a:p>
            <a:r>
              <a:rPr lang="uk-UA" b="0" i="0" u="none" baseline="0" dirty="0" smtClean="0">
                <a:solidFill>
                  <a:srgbClr val="FF0000"/>
                </a:solidFill>
              </a:rPr>
              <a:t>2) Кольори не змінюйте. Презентація виконана в єдиному стилі із використанням фірмових кольорів. </a:t>
            </a:r>
            <a:br>
              <a:rPr lang="uk-UA" b="0" i="0" u="none" baseline="0" dirty="0" smtClean="0">
                <a:solidFill>
                  <a:srgbClr val="FF0000"/>
                </a:solidFill>
              </a:rPr>
            </a:br>
            <a:r>
              <a:rPr lang="uk-UA" b="0" i="0" u="none" baseline="0" dirty="0" smtClean="0">
                <a:solidFill>
                  <a:srgbClr val="FF0000"/>
                </a:solidFill>
              </a:rPr>
              <a:t>3) Умовне число «100», «1000» змінюєте на значення притаманне саме вашій ОТГ. Розмір встановлений за умовчуванням – його також не змінюємо. Просто у віконці для редагування вводимо необхідне значення.</a:t>
            </a:r>
          </a:p>
          <a:p>
            <a:r>
              <a:rPr lang="uk-UA" b="0" i="0" u="none" baseline="0" dirty="0" smtClean="0">
                <a:solidFill>
                  <a:srgbClr val="FF0000"/>
                </a:solidFill>
              </a:rPr>
              <a:t>4) Елементи не переміщуйте. Єдиний випадок коли можна видалити елемент це не відповідність позиції вашій ОТГ. Наприклад, за 2020 рік на території ОТГ не відбулось жодного вбивства, відповідно розкриття немає. Ця позиція не відповідає вашій ОТГ. Отже, видаляєте цю графу. А стовпчик вирівнюєте. Елементи не повинні бути хаотично розкидані по слайду. Нулів «О» чи «-» бути не повинно.</a:t>
            </a:r>
            <a:br>
              <a:rPr lang="uk-UA" b="0" i="0" u="none" baseline="0" dirty="0" smtClean="0">
                <a:solidFill>
                  <a:srgbClr val="FF0000"/>
                </a:solidFill>
              </a:rPr>
            </a:br>
            <a:r>
              <a:rPr lang="uk-UA" b="0" i="0" u="none" baseline="0" dirty="0" smtClean="0">
                <a:solidFill>
                  <a:srgbClr val="FF0000"/>
                </a:solidFill>
              </a:rPr>
              <a:t>5) Ваша презентація – це лише опорний конспект, це підказка для вас і зручний </a:t>
            </a:r>
            <a:r>
              <a:rPr lang="uk-UA" b="0" i="0" u="none" baseline="0" dirty="0" err="1" smtClean="0">
                <a:solidFill>
                  <a:srgbClr val="FF0000"/>
                </a:solidFill>
              </a:rPr>
              <a:t>візуал</a:t>
            </a:r>
            <a:r>
              <a:rPr lang="uk-UA" b="0" i="0" u="none" baseline="0" dirty="0" smtClean="0">
                <a:solidFill>
                  <a:srgbClr val="FF0000"/>
                </a:solidFill>
              </a:rPr>
              <a:t> для слухачів. Просто брати і просто називати цифри з презентації – це не звітування. Основні поняття повинні проговорюватись усно у промові.</a:t>
            </a:r>
            <a:br>
              <a:rPr lang="uk-UA" b="0" i="0" u="none" baseline="0" dirty="0" smtClean="0">
                <a:solidFill>
                  <a:srgbClr val="FF0000"/>
                </a:solidFill>
              </a:rPr>
            </a:br>
            <a:r>
              <a:rPr lang="uk-UA" b="0" i="0" u="none" baseline="0" dirty="0" smtClean="0">
                <a:solidFill>
                  <a:srgbClr val="FF0000"/>
                </a:solidFill>
              </a:rPr>
              <a:t/>
            </a:r>
            <a:br>
              <a:rPr lang="uk-UA" b="0" i="0" u="none" baseline="0" dirty="0" smtClean="0">
                <a:solidFill>
                  <a:srgbClr val="FF0000"/>
                </a:solidFill>
              </a:rPr>
            </a:br>
            <a:r>
              <a:rPr lang="uk-UA" b="0" i="0" u="none" baseline="0" dirty="0" smtClean="0">
                <a:solidFill>
                  <a:srgbClr val="FF0000"/>
                </a:solidFill>
              </a:rPr>
              <a:t>За додатковою інформацією чи питаннями щодо оформлення презентації не соромтесь телефонуйте: 067 284 72 00 Ярослава Крамаренко</a:t>
            </a:r>
          </a:p>
          <a:p>
            <a:endParaRPr lang="uk-UA" b="1" i="0" u="sng" dirty="0">
              <a:solidFill>
                <a:srgbClr val="FF0000"/>
              </a:solidFill>
            </a:endParaRPr>
          </a:p>
        </p:txBody>
      </p:sp>
      <p:sp>
        <p:nvSpPr>
          <p:cNvPr id="4" name="Номер слайда 3"/>
          <p:cNvSpPr>
            <a:spLocks noGrp="1"/>
          </p:cNvSpPr>
          <p:nvPr>
            <p:ph type="sldNum" sz="quarter" idx="10"/>
          </p:nvPr>
        </p:nvSpPr>
        <p:spPr/>
        <p:txBody>
          <a:bodyPr/>
          <a:lstStyle/>
          <a:p>
            <a:fld id="{01C6E94A-D6CC-41A6-B513-845B72C5711D}" type="slidenum">
              <a:rPr lang="uk-UA" smtClean="0"/>
              <a:pPr/>
              <a:t>1</a:t>
            </a:fld>
            <a:endParaRPr lang="uk-UA"/>
          </a:p>
        </p:txBody>
      </p:sp>
    </p:spTree>
    <p:extLst>
      <p:ext uri="{BB962C8B-B14F-4D97-AF65-F5344CB8AC3E}">
        <p14:creationId xmlns="" xmlns:p14="http://schemas.microsoft.com/office/powerpoint/2010/main" val="1634022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dirty="0" smtClean="0"/>
              <a:t>Розглянути матеріалів. Це</a:t>
            </a:r>
            <a:r>
              <a:rPr lang="en-US" dirty="0" smtClean="0"/>
              <a:t> </a:t>
            </a:r>
            <a:r>
              <a:rPr lang="uk-UA" dirty="0" smtClean="0"/>
              <a:t>документи,</a:t>
            </a:r>
            <a:r>
              <a:rPr lang="uk-UA" baseline="0" dirty="0" smtClean="0"/>
              <a:t> які прийнятті з ВП + розглянуті самостійно.  </a:t>
            </a:r>
          </a:p>
          <a:p>
            <a:r>
              <a:rPr lang="uk-UA" baseline="0" dirty="0" smtClean="0"/>
              <a:t>Значення вказуються за минулий рік та поточний: 2019(кількість викликів)/2020(кількість викликів), 2019(кількість розглянутих матеріалів)/2020(кількість розглянутих матеріалів)</a:t>
            </a:r>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pPr/>
              <a:t>4</a:t>
            </a:fld>
            <a:endParaRPr lang="uk-UA"/>
          </a:p>
        </p:txBody>
      </p:sp>
    </p:spTree>
    <p:extLst>
      <p:ext uri="{BB962C8B-B14F-4D97-AF65-F5344CB8AC3E}">
        <p14:creationId xmlns="" xmlns:p14="http://schemas.microsoft.com/office/powerpoint/2010/main" val="381205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pPr/>
              <a:t>28</a:t>
            </a:fld>
            <a:endParaRPr lang="uk-UA"/>
          </a:p>
        </p:txBody>
      </p:sp>
    </p:spTree>
    <p:extLst>
      <p:ext uri="{BB962C8B-B14F-4D97-AF65-F5344CB8AC3E}">
        <p14:creationId xmlns="" xmlns:p14="http://schemas.microsoft.com/office/powerpoint/2010/main" val="3714867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pPr/>
              <a:t>16.12.2022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2741171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pPr/>
              <a:t>16.12.2022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3088713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pPr/>
              <a:t>16.12.2022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1156519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pPr/>
              <a:t>16.12.2022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2210784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7063F98-9BFB-48F0-83B9-4EBBA86B68AB}" type="datetimeFigureOut">
              <a:rPr lang="uk-UA" smtClean="0"/>
              <a:pPr/>
              <a:t>16.12.2022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737591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27063F98-9BFB-48F0-83B9-4EBBA86B68AB}" type="datetimeFigureOut">
              <a:rPr lang="uk-UA" smtClean="0"/>
              <a:pPr/>
              <a:t>16.12.2022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29547998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uk-UA"/>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27063F98-9BFB-48F0-83B9-4EBBA86B68AB}" type="datetimeFigureOut">
              <a:rPr lang="uk-UA" smtClean="0"/>
              <a:pPr/>
              <a:t>16.12.2022</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3207265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27063F98-9BFB-48F0-83B9-4EBBA86B68AB}" type="datetimeFigureOut">
              <a:rPr lang="uk-UA" smtClean="0"/>
              <a:pPr/>
              <a:t>16.12.2022</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151550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063F98-9BFB-48F0-83B9-4EBBA86B68AB}" type="datetimeFigureOut">
              <a:rPr lang="uk-UA" smtClean="0"/>
              <a:pPr/>
              <a:t>16.12.2022</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2968573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pPr/>
              <a:t>16.12.2022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517973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pPr/>
              <a:t>16.12.2022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3896618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3F98-9BFB-48F0-83B9-4EBBA86B68AB}" type="datetimeFigureOut">
              <a:rPr lang="uk-UA" smtClean="0"/>
              <a:pPr/>
              <a:t>16.12.2022</a:t>
            </a:fld>
            <a:endParaRPr lang="uk-UA"/>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25384663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8082"/>
            <a:ext cx="12252960" cy="6892208"/>
          </a:xfrm>
          <a:prstGeom prst="rect">
            <a:avLst/>
          </a:prstGeom>
        </p:spPr>
      </p:pic>
      <p:sp>
        <p:nvSpPr>
          <p:cNvPr id="3" name="TextBox 2"/>
          <p:cNvSpPr txBox="1"/>
          <p:nvPr/>
        </p:nvSpPr>
        <p:spPr>
          <a:xfrm>
            <a:off x="2338251" y="3193419"/>
            <a:ext cx="7694023" cy="2677656"/>
          </a:xfrm>
          <a:prstGeom prst="rect">
            <a:avLst/>
          </a:prstGeom>
          <a:noFill/>
        </p:spPr>
        <p:txBody>
          <a:bodyPr wrap="square" rtlCol="0">
            <a:spAutoFit/>
          </a:bodyPr>
          <a:lstStyle/>
          <a:p>
            <a:pPr algn="ctr"/>
            <a:r>
              <a:rPr lang="uk-UA" sz="2800" dirty="0" smtClean="0">
                <a:solidFill>
                  <a:srgbClr val="182947"/>
                </a:solidFill>
                <a:latin typeface="Proxima Nova Rg" panose="02000506030000020004" pitchFamily="2" charset="0"/>
              </a:rPr>
              <a:t>З В І Т</a:t>
            </a:r>
          </a:p>
          <a:p>
            <a:pPr algn="ctr"/>
            <a:r>
              <a:rPr lang="uk-UA" sz="2800" dirty="0">
                <a:solidFill>
                  <a:srgbClr val="182947"/>
                </a:solidFill>
                <a:latin typeface="Proxima Nova Rg" panose="02000506030000020004" pitchFamily="2" charset="0"/>
              </a:rPr>
              <a:t>з</a:t>
            </a:r>
            <a:r>
              <a:rPr lang="uk-UA" sz="2800" dirty="0" smtClean="0">
                <a:solidFill>
                  <a:srgbClr val="182947"/>
                </a:solidFill>
                <a:latin typeface="Proxima Nova Rg" panose="02000506030000020004" pitchFamily="2" charset="0"/>
              </a:rPr>
              <a:t>а 2022 рік</a:t>
            </a:r>
          </a:p>
          <a:p>
            <a:pPr algn="ctr"/>
            <a:r>
              <a:rPr lang="uk-UA" sz="2800" dirty="0" smtClean="0">
                <a:solidFill>
                  <a:srgbClr val="182947"/>
                </a:solidFill>
                <a:latin typeface="Proxima Nova Rg" panose="02000506030000020004" pitchFamily="2" charset="0"/>
              </a:rPr>
              <a:t>поліцейського офіцера </a:t>
            </a:r>
          </a:p>
          <a:p>
            <a:pPr algn="ctr"/>
            <a:r>
              <a:rPr lang="uk-UA" sz="2800" dirty="0" smtClean="0">
                <a:solidFill>
                  <a:srgbClr val="182947"/>
                </a:solidFill>
                <a:latin typeface="Proxima Nova Rg" panose="02000506030000020004" pitchFamily="2" charset="0"/>
              </a:rPr>
              <a:t>Житомирської територіальної громади</a:t>
            </a:r>
          </a:p>
          <a:p>
            <a:pPr algn="ctr"/>
            <a:r>
              <a:rPr lang="uk-UA" sz="2800" b="1" dirty="0" err="1" smtClean="0">
                <a:solidFill>
                  <a:srgbClr val="182947"/>
                </a:solidFill>
                <a:latin typeface="Proxima Nova Rg" panose="02000506030000020004" pitchFamily="2" charset="0"/>
              </a:rPr>
              <a:t>Свірчевського</a:t>
            </a:r>
            <a:r>
              <a:rPr lang="uk-UA" sz="2800" b="1" dirty="0" smtClean="0">
                <a:solidFill>
                  <a:srgbClr val="182947"/>
                </a:solidFill>
                <a:latin typeface="Proxima Nova Rg" panose="02000506030000020004" pitchFamily="2" charset="0"/>
              </a:rPr>
              <a:t> Володимира Володимировича</a:t>
            </a:r>
          </a:p>
          <a:p>
            <a:pPr algn="ctr"/>
            <a:r>
              <a:rPr lang="uk-UA" sz="2800" b="1" dirty="0" err="1" smtClean="0">
                <a:solidFill>
                  <a:srgbClr val="182947"/>
                </a:solidFill>
                <a:latin typeface="Proxima Nova Rg" panose="02000506030000020004" pitchFamily="2" charset="0"/>
              </a:rPr>
              <a:t>моб</a:t>
            </a:r>
            <a:r>
              <a:rPr lang="uk-UA" sz="2800" b="1" dirty="0" smtClean="0">
                <a:solidFill>
                  <a:srgbClr val="182947"/>
                </a:solidFill>
                <a:latin typeface="Proxima Nova Rg" panose="02000506030000020004" pitchFamily="2" charset="0"/>
              </a:rPr>
              <a:t>. тел. +38097-900-58-41</a:t>
            </a:r>
            <a:endParaRPr lang="uk-UA" sz="2800" b="1" dirty="0">
              <a:solidFill>
                <a:srgbClr val="182947"/>
              </a:solidFill>
              <a:latin typeface="Proxima Nova Rg" panose="02000506030000020004" pitchFamily="2" charset="0"/>
            </a:endParaRPr>
          </a:p>
        </p:txBody>
      </p:sp>
      <p:cxnSp>
        <p:nvCxnSpPr>
          <p:cNvPr id="6" name="Прямая соединительная линия 5"/>
          <p:cNvCxnSpPr/>
          <p:nvPr/>
        </p:nvCxnSpPr>
        <p:spPr>
          <a:xfrm>
            <a:off x="231354" y="1916935"/>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7" name="Прямая соединительная линия 6"/>
          <p:cNvCxnSpPr/>
          <p:nvPr/>
        </p:nvCxnSpPr>
        <p:spPr>
          <a:xfrm>
            <a:off x="7346414" y="1927952"/>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 xmlns:p14="http://schemas.microsoft.com/office/powerpoint/2010/main" val="4626704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106892"/>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5064862" y="1945420"/>
            <a:ext cx="5897768"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безпеки дорожнього руху</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a:off x="5064862" y="2514810"/>
            <a:ext cx="5769694" cy="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60272" y="4162491"/>
            <a:ext cx="4311728" cy="1754326"/>
          </a:xfrm>
          <a:prstGeom prst="rect">
            <a:avLst/>
          </a:prstGeom>
          <a:noFill/>
        </p:spPr>
        <p:txBody>
          <a:bodyPr wrap="square" rtlCol="0">
            <a:spAutoFit/>
          </a:bodyPr>
          <a:lstStyle/>
          <a:p>
            <a:r>
              <a:rPr lang="uk-UA" b="1" dirty="0" smtClean="0">
                <a:solidFill>
                  <a:srgbClr val="182947"/>
                </a:solidFill>
                <a:latin typeface="Proxima Nova Rg" panose="02000506030000020004" pitchFamily="2" charset="0"/>
              </a:rPr>
              <a:t>СТ. 12</a:t>
            </a:r>
            <a:r>
              <a:rPr lang="en-US" b="1" dirty="0" smtClean="0">
                <a:solidFill>
                  <a:srgbClr val="182947"/>
                </a:solidFill>
                <a:latin typeface="Proxima Nova Rg" panose="02000506030000020004" pitchFamily="2" charset="0"/>
              </a:rPr>
              <a:t>6</a:t>
            </a:r>
            <a:r>
              <a:rPr lang="uk-UA" b="1" dirty="0" smtClean="0">
                <a:solidFill>
                  <a:srgbClr val="182947"/>
                </a:solidFill>
                <a:latin typeface="Proxima Nova Rg" panose="02000506030000020004" pitchFamily="2" charset="0"/>
              </a:rPr>
              <a:t> КУпАП </a:t>
            </a:r>
          </a:p>
          <a:p>
            <a:pPr algn="just"/>
            <a:r>
              <a:rPr lang="ru-RU" dirty="0" err="1">
                <a:solidFill>
                  <a:srgbClr val="182947"/>
                </a:solidFill>
              </a:rPr>
              <a:t>Керування</a:t>
            </a:r>
            <a:r>
              <a:rPr lang="ru-RU" dirty="0">
                <a:solidFill>
                  <a:srgbClr val="182947"/>
                </a:solidFill>
              </a:rPr>
              <a:t> </a:t>
            </a:r>
            <a:r>
              <a:rPr lang="ru-RU" dirty="0" err="1">
                <a:solidFill>
                  <a:srgbClr val="182947"/>
                </a:solidFill>
              </a:rPr>
              <a:t>транспортним</a:t>
            </a:r>
            <a:r>
              <a:rPr lang="ru-RU" dirty="0">
                <a:solidFill>
                  <a:srgbClr val="182947"/>
                </a:solidFill>
              </a:rPr>
              <a:t> </a:t>
            </a:r>
            <a:r>
              <a:rPr lang="ru-RU" dirty="0" err="1">
                <a:solidFill>
                  <a:srgbClr val="182947"/>
                </a:solidFill>
              </a:rPr>
              <a:t>засобом</a:t>
            </a:r>
            <a:r>
              <a:rPr lang="ru-RU" dirty="0">
                <a:solidFill>
                  <a:srgbClr val="182947"/>
                </a:solidFill>
              </a:rPr>
              <a:t> особою, яка не </a:t>
            </a:r>
            <a:r>
              <a:rPr lang="ru-RU" dirty="0" err="1">
                <a:solidFill>
                  <a:srgbClr val="182947"/>
                </a:solidFill>
              </a:rPr>
              <a:t>має</a:t>
            </a:r>
            <a:r>
              <a:rPr lang="ru-RU" dirty="0">
                <a:solidFill>
                  <a:srgbClr val="182947"/>
                </a:solidFill>
              </a:rPr>
              <a:t> </a:t>
            </a:r>
            <a:r>
              <a:rPr lang="ru-RU" dirty="0" err="1">
                <a:solidFill>
                  <a:srgbClr val="182947"/>
                </a:solidFill>
              </a:rPr>
              <a:t>відповідних</a:t>
            </a:r>
            <a:r>
              <a:rPr lang="ru-RU" dirty="0">
                <a:solidFill>
                  <a:srgbClr val="182947"/>
                </a:solidFill>
              </a:rPr>
              <a:t> </a:t>
            </a:r>
            <a:r>
              <a:rPr lang="ru-RU" dirty="0" err="1">
                <a:solidFill>
                  <a:srgbClr val="182947"/>
                </a:solidFill>
              </a:rPr>
              <a:t>документів</a:t>
            </a:r>
            <a:r>
              <a:rPr lang="ru-RU" dirty="0">
                <a:solidFill>
                  <a:srgbClr val="182947"/>
                </a:solidFill>
              </a:rPr>
              <a:t> на право </a:t>
            </a:r>
            <a:r>
              <a:rPr lang="ru-RU" dirty="0" err="1">
                <a:solidFill>
                  <a:srgbClr val="182947"/>
                </a:solidFill>
              </a:rPr>
              <a:t>керування</a:t>
            </a:r>
            <a:r>
              <a:rPr lang="ru-RU" dirty="0">
                <a:solidFill>
                  <a:srgbClr val="182947"/>
                </a:solidFill>
              </a:rPr>
              <a:t> таким </a:t>
            </a:r>
            <a:r>
              <a:rPr lang="ru-RU" dirty="0" err="1">
                <a:solidFill>
                  <a:srgbClr val="182947"/>
                </a:solidFill>
              </a:rPr>
              <a:t>транспортним</a:t>
            </a:r>
            <a:r>
              <a:rPr lang="ru-RU" dirty="0">
                <a:solidFill>
                  <a:srgbClr val="182947"/>
                </a:solidFill>
              </a:rPr>
              <a:t> </a:t>
            </a:r>
            <a:r>
              <a:rPr lang="ru-RU" dirty="0" err="1">
                <a:solidFill>
                  <a:srgbClr val="182947"/>
                </a:solidFill>
              </a:rPr>
              <a:t>засобом</a:t>
            </a:r>
            <a:r>
              <a:rPr lang="ru-RU" dirty="0">
                <a:solidFill>
                  <a:srgbClr val="182947"/>
                </a:solidFill>
              </a:rPr>
              <a:t> </a:t>
            </a:r>
            <a:r>
              <a:rPr lang="ru-RU" dirty="0" err="1">
                <a:solidFill>
                  <a:srgbClr val="182947"/>
                </a:solidFill>
              </a:rPr>
              <a:t>або</a:t>
            </a:r>
            <a:r>
              <a:rPr lang="ru-RU" dirty="0">
                <a:solidFill>
                  <a:srgbClr val="182947"/>
                </a:solidFill>
              </a:rPr>
              <a:t> не </a:t>
            </a:r>
            <a:r>
              <a:rPr lang="ru-RU" dirty="0" err="1">
                <a:solidFill>
                  <a:srgbClr val="182947"/>
                </a:solidFill>
              </a:rPr>
              <a:t>пред'явила</a:t>
            </a:r>
            <a:r>
              <a:rPr lang="ru-RU" dirty="0">
                <a:solidFill>
                  <a:srgbClr val="182947"/>
                </a:solidFill>
              </a:rPr>
              <a:t> </a:t>
            </a:r>
            <a:r>
              <a:rPr lang="ru-RU" dirty="0" err="1">
                <a:solidFill>
                  <a:srgbClr val="182947"/>
                </a:solidFill>
              </a:rPr>
              <a:t>їх</a:t>
            </a:r>
            <a:r>
              <a:rPr lang="ru-RU" dirty="0">
                <a:solidFill>
                  <a:srgbClr val="182947"/>
                </a:solidFill>
              </a:rPr>
              <a:t> для </a:t>
            </a:r>
            <a:r>
              <a:rPr lang="ru-RU" dirty="0" err="1">
                <a:solidFill>
                  <a:srgbClr val="182947"/>
                </a:solidFill>
              </a:rPr>
              <a:t>перевірки</a:t>
            </a:r>
            <a:endParaRPr lang="uk-UA" b="1" dirty="0" smtClean="0">
              <a:solidFill>
                <a:srgbClr val="182947"/>
              </a:solidFill>
              <a:latin typeface="Proxima Nova Rg" panose="02000506030000020004" pitchFamily="2" charset="0"/>
            </a:endParaRPr>
          </a:p>
        </p:txBody>
      </p:sp>
      <p:sp>
        <p:nvSpPr>
          <p:cNvPr id="14" name="TextBox 13"/>
          <p:cNvSpPr txBox="1"/>
          <p:nvPr/>
        </p:nvSpPr>
        <p:spPr>
          <a:xfrm>
            <a:off x="260272" y="5962988"/>
            <a:ext cx="5668539" cy="369332"/>
          </a:xfrm>
          <a:prstGeom prst="rect">
            <a:avLst/>
          </a:prstGeom>
          <a:noFill/>
        </p:spPr>
        <p:txBody>
          <a:bodyPr wrap="none" rtlCol="0">
            <a:spAutoFit/>
          </a:bodyPr>
          <a:lstStyle/>
          <a:p>
            <a:r>
              <a:rPr lang="ru-RU" dirty="0" smtClean="0">
                <a:solidFill>
                  <a:srgbClr val="182947"/>
                </a:solidFill>
                <a:latin typeface="Proxima Nova Rg" panose="02000506030000020004" pitchFamily="2" charset="0"/>
              </a:rPr>
              <a:t>ІНШІ ПОРУШЕННЯ ПРАВИЛ ДОРОЖНЬОГО РУХУ</a:t>
            </a:r>
          </a:p>
        </p:txBody>
      </p:sp>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0989637" y="1855302"/>
            <a:ext cx="722816" cy="722816"/>
          </a:xfrm>
          <a:prstGeom prst="rect">
            <a:avLst/>
          </a:prstGeom>
        </p:spPr>
      </p:pic>
      <p:sp>
        <p:nvSpPr>
          <p:cNvPr id="16" name="TextBox 15"/>
          <p:cNvSpPr txBox="1"/>
          <p:nvPr/>
        </p:nvSpPr>
        <p:spPr>
          <a:xfrm>
            <a:off x="11095205" y="3427937"/>
            <a:ext cx="598241" cy="523220"/>
          </a:xfrm>
          <a:prstGeom prst="rect">
            <a:avLst/>
          </a:prstGeom>
          <a:noFill/>
        </p:spPr>
        <p:txBody>
          <a:bodyPr wrap="none" rtlCol="0">
            <a:spAutoFit/>
          </a:bodyPr>
          <a:lstStyle/>
          <a:p>
            <a:r>
              <a:rPr lang="uk-UA" sz="2800" b="1" dirty="0" smtClean="0">
                <a:solidFill>
                  <a:srgbClr val="182947"/>
                </a:solidFill>
                <a:latin typeface="Proxima Nova Rg" panose="02000506030000020004" pitchFamily="2" charset="0"/>
              </a:rPr>
              <a:t>61</a:t>
            </a:r>
            <a:endParaRPr lang="uk-UA" sz="2800" b="1" dirty="0">
              <a:solidFill>
                <a:srgbClr val="182947"/>
              </a:solidFill>
              <a:latin typeface="Proxima Nova Rg" panose="02000506030000020004" pitchFamily="2" charset="0"/>
            </a:endParaRPr>
          </a:p>
        </p:txBody>
      </p:sp>
      <p:sp>
        <p:nvSpPr>
          <p:cNvPr id="17" name="TextBox 16"/>
          <p:cNvSpPr txBox="1"/>
          <p:nvPr/>
        </p:nvSpPr>
        <p:spPr>
          <a:xfrm>
            <a:off x="11095205" y="4609049"/>
            <a:ext cx="391454" cy="523220"/>
          </a:xfrm>
          <a:prstGeom prst="rect">
            <a:avLst/>
          </a:prstGeom>
          <a:noFill/>
        </p:spPr>
        <p:txBody>
          <a:bodyPr wrap="none" rtlCol="0">
            <a:spAutoFit/>
          </a:bodyPr>
          <a:lstStyle/>
          <a:p>
            <a:r>
              <a:rPr lang="uk-UA" sz="2800" b="1" dirty="0" smtClean="0">
                <a:solidFill>
                  <a:srgbClr val="182947"/>
                </a:solidFill>
                <a:latin typeface="Proxima Nova Rg" panose="02000506030000020004" pitchFamily="2" charset="0"/>
              </a:rPr>
              <a:t>2</a:t>
            </a:r>
            <a:endParaRPr lang="uk-UA" sz="2800" b="1" dirty="0">
              <a:solidFill>
                <a:srgbClr val="182947"/>
              </a:solidFill>
              <a:latin typeface="Proxima Nova Rg" panose="02000506030000020004" pitchFamily="2" charset="0"/>
            </a:endParaRPr>
          </a:p>
        </p:txBody>
      </p:sp>
      <p:sp>
        <p:nvSpPr>
          <p:cNvPr id="19" name="TextBox 18"/>
          <p:cNvSpPr txBox="1"/>
          <p:nvPr/>
        </p:nvSpPr>
        <p:spPr>
          <a:xfrm>
            <a:off x="11013450" y="5790162"/>
            <a:ext cx="391454" cy="523220"/>
          </a:xfrm>
          <a:prstGeom prst="rect">
            <a:avLst/>
          </a:prstGeom>
          <a:noFill/>
        </p:spPr>
        <p:txBody>
          <a:bodyPr wrap="none" rtlCol="0">
            <a:spAutoFit/>
          </a:bodyPr>
          <a:lstStyle/>
          <a:p>
            <a:r>
              <a:rPr lang="uk-UA" sz="2800" b="1" dirty="0" smtClean="0">
                <a:solidFill>
                  <a:srgbClr val="182947"/>
                </a:solidFill>
                <a:latin typeface="Proxima Nova Rg" panose="02000506030000020004" pitchFamily="2" charset="0"/>
              </a:rPr>
              <a:t>2</a:t>
            </a:r>
            <a:endParaRPr lang="uk-UA" sz="2800" b="1" dirty="0">
              <a:solidFill>
                <a:srgbClr val="182947"/>
              </a:solidFill>
              <a:latin typeface="Proxima Nova Rg" panose="02000506030000020004" pitchFamily="2" charset="0"/>
            </a:endParaRPr>
          </a:p>
        </p:txBody>
      </p:sp>
      <p:sp>
        <p:nvSpPr>
          <p:cNvPr id="20" name="TextBox 19"/>
          <p:cNvSpPr txBox="1"/>
          <p:nvPr/>
        </p:nvSpPr>
        <p:spPr>
          <a:xfrm>
            <a:off x="260272" y="2583424"/>
            <a:ext cx="4616528" cy="1477328"/>
          </a:xfrm>
          <a:prstGeom prst="rect">
            <a:avLst/>
          </a:prstGeom>
          <a:noFill/>
        </p:spPr>
        <p:txBody>
          <a:bodyPr wrap="square" rtlCol="0">
            <a:spAutoFit/>
          </a:bodyPr>
          <a:lstStyle/>
          <a:p>
            <a:r>
              <a:rPr lang="uk-UA" b="1" dirty="0" smtClean="0">
                <a:solidFill>
                  <a:srgbClr val="182947"/>
                </a:solidFill>
                <a:latin typeface="Proxima Nova Rg" panose="02000506030000020004" pitchFamily="2" charset="0"/>
              </a:rPr>
              <a:t>СТ. 12</a:t>
            </a:r>
            <a:r>
              <a:rPr lang="en-US" b="1" dirty="0" smtClean="0">
                <a:solidFill>
                  <a:srgbClr val="182947"/>
                </a:solidFill>
                <a:latin typeface="Proxima Nova Rg" panose="02000506030000020004" pitchFamily="2" charset="0"/>
              </a:rPr>
              <a:t>2</a:t>
            </a:r>
            <a:r>
              <a:rPr lang="uk-UA" b="1" dirty="0" smtClean="0">
                <a:solidFill>
                  <a:srgbClr val="182947"/>
                </a:solidFill>
                <a:latin typeface="Proxima Nova Rg" panose="02000506030000020004" pitchFamily="2" charset="0"/>
              </a:rPr>
              <a:t> КУпАП </a:t>
            </a:r>
          </a:p>
          <a:p>
            <a:pPr algn="just"/>
            <a:r>
              <a:rPr lang="ru-RU" dirty="0" err="1">
                <a:solidFill>
                  <a:srgbClr val="182947"/>
                </a:solidFill>
              </a:rPr>
              <a:t>Перевищення</a:t>
            </a:r>
            <a:r>
              <a:rPr lang="ru-RU" dirty="0">
                <a:solidFill>
                  <a:srgbClr val="182947"/>
                </a:solidFill>
              </a:rPr>
              <a:t> </a:t>
            </a:r>
            <a:r>
              <a:rPr lang="ru-RU" dirty="0" err="1">
                <a:solidFill>
                  <a:srgbClr val="182947"/>
                </a:solidFill>
              </a:rPr>
              <a:t>встановлених</a:t>
            </a:r>
            <a:r>
              <a:rPr lang="ru-RU" dirty="0">
                <a:solidFill>
                  <a:srgbClr val="182947"/>
                </a:solidFill>
              </a:rPr>
              <a:t> </a:t>
            </a:r>
            <a:r>
              <a:rPr lang="ru-RU" dirty="0" err="1">
                <a:solidFill>
                  <a:srgbClr val="182947"/>
                </a:solidFill>
              </a:rPr>
              <a:t>обмежень</a:t>
            </a:r>
            <a:r>
              <a:rPr lang="ru-RU" dirty="0">
                <a:solidFill>
                  <a:srgbClr val="182947"/>
                </a:solidFill>
              </a:rPr>
              <a:t> </a:t>
            </a:r>
            <a:r>
              <a:rPr lang="ru-RU" dirty="0" err="1">
                <a:solidFill>
                  <a:srgbClr val="182947"/>
                </a:solidFill>
              </a:rPr>
              <a:t>швидкості</a:t>
            </a:r>
            <a:r>
              <a:rPr lang="ru-RU" dirty="0">
                <a:solidFill>
                  <a:srgbClr val="182947"/>
                </a:solidFill>
              </a:rPr>
              <a:t> </a:t>
            </a:r>
            <a:r>
              <a:rPr lang="ru-RU" dirty="0" err="1">
                <a:solidFill>
                  <a:srgbClr val="182947"/>
                </a:solidFill>
              </a:rPr>
              <a:t>руху</a:t>
            </a:r>
            <a:r>
              <a:rPr lang="ru-RU" dirty="0">
                <a:solidFill>
                  <a:srgbClr val="182947"/>
                </a:solidFill>
              </a:rPr>
              <a:t>, </a:t>
            </a:r>
            <a:r>
              <a:rPr lang="ru-RU" dirty="0" err="1">
                <a:solidFill>
                  <a:srgbClr val="182947"/>
                </a:solidFill>
              </a:rPr>
              <a:t>проїзд</a:t>
            </a:r>
            <a:r>
              <a:rPr lang="ru-RU" dirty="0">
                <a:solidFill>
                  <a:srgbClr val="182947"/>
                </a:solidFill>
              </a:rPr>
              <a:t> на </a:t>
            </a:r>
            <a:r>
              <a:rPr lang="ru-RU" dirty="0" err="1">
                <a:solidFill>
                  <a:srgbClr val="182947"/>
                </a:solidFill>
              </a:rPr>
              <a:t>заборонний</a:t>
            </a:r>
            <a:r>
              <a:rPr lang="ru-RU" dirty="0">
                <a:solidFill>
                  <a:srgbClr val="182947"/>
                </a:solidFill>
              </a:rPr>
              <a:t> сигнал </a:t>
            </a:r>
            <a:r>
              <a:rPr lang="ru-RU" dirty="0" err="1">
                <a:solidFill>
                  <a:srgbClr val="182947"/>
                </a:solidFill>
              </a:rPr>
              <a:t>регулювання</a:t>
            </a:r>
            <a:r>
              <a:rPr lang="ru-RU" dirty="0">
                <a:solidFill>
                  <a:srgbClr val="182947"/>
                </a:solidFill>
              </a:rPr>
              <a:t> </a:t>
            </a:r>
            <a:r>
              <a:rPr lang="ru-RU" dirty="0" err="1">
                <a:solidFill>
                  <a:srgbClr val="182947"/>
                </a:solidFill>
              </a:rPr>
              <a:t>дорожнього</a:t>
            </a:r>
            <a:r>
              <a:rPr lang="ru-RU" dirty="0">
                <a:solidFill>
                  <a:srgbClr val="182947"/>
                </a:solidFill>
              </a:rPr>
              <a:t> </a:t>
            </a:r>
            <a:r>
              <a:rPr lang="ru-RU" dirty="0" err="1">
                <a:solidFill>
                  <a:srgbClr val="182947"/>
                </a:solidFill>
              </a:rPr>
              <a:t>руху</a:t>
            </a:r>
            <a:r>
              <a:rPr lang="ru-RU" dirty="0">
                <a:solidFill>
                  <a:srgbClr val="182947"/>
                </a:solidFill>
              </a:rPr>
              <a:t> та </a:t>
            </a:r>
            <a:r>
              <a:rPr lang="ru-RU" dirty="0" err="1">
                <a:solidFill>
                  <a:srgbClr val="182947"/>
                </a:solidFill>
              </a:rPr>
              <a:t>порушення</a:t>
            </a:r>
            <a:r>
              <a:rPr lang="ru-RU" dirty="0">
                <a:solidFill>
                  <a:srgbClr val="182947"/>
                </a:solidFill>
              </a:rPr>
              <a:t> </a:t>
            </a:r>
            <a:r>
              <a:rPr lang="ru-RU" dirty="0" err="1">
                <a:solidFill>
                  <a:srgbClr val="182947"/>
                </a:solidFill>
              </a:rPr>
              <a:t>інших</a:t>
            </a:r>
            <a:r>
              <a:rPr lang="ru-RU" dirty="0">
                <a:solidFill>
                  <a:srgbClr val="182947"/>
                </a:solidFill>
              </a:rPr>
              <a:t> правил </a:t>
            </a:r>
            <a:r>
              <a:rPr lang="ru-RU" dirty="0" err="1">
                <a:solidFill>
                  <a:srgbClr val="182947"/>
                </a:solidFill>
              </a:rPr>
              <a:t>дорожнього</a:t>
            </a:r>
            <a:r>
              <a:rPr lang="ru-RU" dirty="0">
                <a:solidFill>
                  <a:srgbClr val="182947"/>
                </a:solidFill>
              </a:rPr>
              <a:t> </a:t>
            </a:r>
            <a:r>
              <a:rPr lang="ru-RU" dirty="0" err="1">
                <a:solidFill>
                  <a:srgbClr val="182947"/>
                </a:solidFill>
              </a:rPr>
              <a:t>руху</a:t>
            </a:r>
            <a:endParaRPr lang="uk-UA" b="1" dirty="0" smtClean="0">
              <a:solidFill>
                <a:srgbClr val="182947"/>
              </a:solidFill>
              <a:latin typeface="Proxima Nova Rg" panose="02000506030000020004" pitchFamily="2" charset="0"/>
            </a:endParaRPr>
          </a:p>
        </p:txBody>
      </p:sp>
    </p:spTree>
    <p:extLst>
      <p:ext uri="{BB962C8B-B14F-4D97-AF65-F5344CB8AC3E}">
        <p14:creationId xmlns="" xmlns:p14="http://schemas.microsoft.com/office/powerpoint/2010/main" val="6227968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41"/>
            <a:ext cx="12192074" cy="6857960"/>
          </a:xfrm>
          <a:prstGeom prst="rect">
            <a:avLst/>
          </a:prstGeom>
        </p:spPr>
      </p:pic>
      <p:pic>
        <p:nvPicPr>
          <p:cNvPr id="3" name="Рисунок 2"/>
          <p:cNvPicPr>
            <a:picLocks noChangeAspect="1"/>
          </p:cNvPicPr>
          <p:nvPr/>
        </p:nvPicPr>
        <p:blipFill>
          <a:blip r:embed="rId3" cstate="print"/>
          <a:stretch>
            <a:fillRect/>
          </a:stretch>
        </p:blipFill>
        <p:spPr>
          <a:xfrm>
            <a:off x="251322" y="515284"/>
            <a:ext cx="7907197" cy="749873"/>
          </a:xfrm>
          <a:prstGeom prst="rect">
            <a:avLst/>
          </a:prstGeom>
        </p:spPr>
      </p:pic>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73" y="40"/>
            <a:ext cx="12192073" cy="6857960"/>
          </a:xfrm>
          <a:prstGeom prst="rect">
            <a:avLst/>
          </a:prstGeom>
        </p:spPr>
      </p:pic>
      <p:sp>
        <p:nvSpPr>
          <p:cNvPr id="6" name="Прямоугольник 5"/>
          <p:cNvSpPr/>
          <p:nvPr/>
        </p:nvSpPr>
        <p:spPr>
          <a:xfrm>
            <a:off x="6176786" y="1851134"/>
            <a:ext cx="4751622" cy="523220"/>
          </a:xfrm>
          <a:prstGeom prst="rect">
            <a:avLst/>
          </a:prstGeom>
        </p:spPr>
        <p:txBody>
          <a:bodyPr wrap="none">
            <a:spAutoFit/>
          </a:bodyPr>
          <a:lstStyle/>
          <a:p>
            <a:r>
              <a:rPr lang="uk-UA" sz="2800" dirty="0">
                <a:solidFill>
                  <a:srgbClr val="182947"/>
                </a:solidFill>
                <a:latin typeface="Proxima Nova Lt" panose="02000506030000020004" pitchFamily="2" charset="0"/>
              </a:rPr>
              <a:t>у </a:t>
            </a:r>
            <a:r>
              <a:rPr lang="uk-UA" sz="2800" dirty="0" smtClean="0">
                <a:solidFill>
                  <a:srgbClr val="182947"/>
                </a:solidFill>
                <a:latin typeface="Proxima Nova Lt" panose="02000506030000020004" pitchFamily="2" charset="0"/>
              </a:rPr>
              <a:t>сфері дозвільної системи</a:t>
            </a:r>
            <a:endParaRPr lang="uk-UA" sz="2800" dirty="0">
              <a:solidFill>
                <a:srgbClr val="182947"/>
              </a:solidFill>
              <a:latin typeface="Proxima Nova Lt" panose="02000506030000020004" pitchFamily="2" charset="0"/>
            </a:endParaRPr>
          </a:p>
        </p:txBody>
      </p:sp>
      <p:cxnSp>
        <p:nvCxnSpPr>
          <p:cNvPr id="7" name="Прямая соединительная линия 6"/>
          <p:cNvCxnSpPr/>
          <p:nvPr/>
        </p:nvCxnSpPr>
        <p:spPr>
          <a:xfrm flipV="1">
            <a:off x="6176786" y="2385926"/>
            <a:ext cx="4657385" cy="2128"/>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8" name="Рисунок 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38043" y="3945002"/>
            <a:ext cx="1077454" cy="1077454"/>
          </a:xfrm>
          <a:prstGeom prst="rect">
            <a:avLst/>
          </a:prstGeom>
        </p:spPr>
      </p:pic>
      <p:sp>
        <p:nvSpPr>
          <p:cNvPr id="9" name="TextBox 8"/>
          <p:cNvSpPr txBox="1"/>
          <p:nvPr/>
        </p:nvSpPr>
        <p:spPr>
          <a:xfrm>
            <a:off x="638043" y="3276728"/>
            <a:ext cx="4900701"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Перевірено власників зброї</a:t>
            </a:r>
          </a:p>
        </p:txBody>
      </p:sp>
      <p:sp>
        <p:nvSpPr>
          <p:cNvPr id="13" name="TextBox 12"/>
          <p:cNvSpPr txBox="1"/>
          <p:nvPr/>
        </p:nvSpPr>
        <p:spPr>
          <a:xfrm>
            <a:off x="1938131" y="3975897"/>
            <a:ext cx="1015021"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smtClean="0">
                <a:solidFill>
                  <a:srgbClr val="FFC000"/>
                </a:solidFill>
                <a:latin typeface="Proxima Nova Rg" panose="02000506030000020004" pitchFamily="2" charset="0"/>
              </a:rPr>
              <a:t>59</a:t>
            </a:r>
            <a:endParaRPr lang="uk-UA" sz="6000" dirty="0">
              <a:solidFill>
                <a:srgbClr val="FFC000"/>
              </a:solidFill>
              <a:latin typeface="Proxima Nova Rg" panose="02000506030000020004" pitchFamily="2" charset="0"/>
            </a:endParaRPr>
          </a:p>
        </p:txBody>
      </p:sp>
      <p:sp>
        <p:nvSpPr>
          <p:cNvPr id="17" name="TextBox 16"/>
          <p:cNvSpPr txBox="1"/>
          <p:nvPr/>
        </p:nvSpPr>
        <p:spPr>
          <a:xfrm>
            <a:off x="5924071" y="3799948"/>
            <a:ext cx="3975768" cy="1200329"/>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192 КУпАП</a:t>
            </a:r>
          </a:p>
          <a:p>
            <a:r>
              <a:rPr lang="uk-UA" dirty="0">
                <a:solidFill>
                  <a:srgbClr val="182947"/>
                </a:solidFill>
                <a:latin typeface="Proxima Nova Lt" panose="02000506030000020004" pitchFamily="2" charset="0"/>
              </a:rPr>
              <a:t>Порушення </a:t>
            </a:r>
            <a:r>
              <a:rPr lang="uk-UA" dirty="0" smtClean="0">
                <a:solidFill>
                  <a:srgbClr val="182947"/>
                </a:solidFill>
                <a:latin typeface="Proxima Nova Lt" panose="02000506030000020004" pitchFamily="2" charset="0"/>
              </a:rPr>
              <a:t>громадянами</a:t>
            </a:r>
          </a:p>
          <a:p>
            <a:r>
              <a:rPr lang="uk-UA" dirty="0" smtClean="0">
                <a:solidFill>
                  <a:srgbClr val="182947"/>
                </a:solidFill>
                <a:latin typeface="Proxima Nova Lt" panose="02000506030000020004" pitchFamily="2" charset="0"/>
              </a:rPr>
              <a:t>строків </a:t>
            </a:r>
            <a:r>
              <a:rPr lang="uk-UA" dirty="0">
                <a:solidFill>
                  <a:srgbClr val="182947"/>
                </a:solidFill>
                <a:latin typeface="Proxima Nova Lt" panose="02000506030000020004" pitchFamily="2" charset="0"/>
              </a:rPr>
              <a:t>реєстрації (перереєстрації) </a:t>
            </a:r>
            <a:endParaRPr lang="uk-UA" dirty="0" smtClean="0">
              <a:solidFill>
                <a:srgbClr val="182947"/>
              </a:solidFill>
              <a:latin typeface="Proxima Nova Lt" panose="02000506030000020004" pitchFamily="2" charset="0"/>
            </a:endParaRPr>
          </a:p>
          <a:p>
            <a:r>
              <a:rPr lang="uk-UA" dirty="0" smtClean="0">
                <a:solidFill>
                  <a:srgbClr val="182947"/>
                </a:solidFill>
                <a:latin typeface="Proxima Nova Lt" panose="02000506030000020004" pitchFamily="2" charset="0"/>
              </a:rPr>
              <a:t>зброї </a:t>
            </a:r>
            <a:r>
              <a:rPr lang="uk-UA" dirty="0">
                <a:solidFill>
                  <a:srgbClr val="182947"/>
                </a:solidFill>
                <a:latin typeface="Proxima Nova Lt" panose="02000506030000020004" pitchFamily="2" charset="0"/>
              </a:rPr>
              <a:t>і правил взяття її на облік</a:t>
            </a:r>
            <a:endParaRPr lang="uk-UA" dirty="0" smtClean="0">
              <a:solidFill>
                <a:srgbClr val="182947"/>
              </a:solidFill>
              <a:latin typeface="Proxima Nova Lt" panose="02000506030000020004" pitchFamily="2" charset="0"/>
            </a:endParaRPr>
          </a:p>
        </p:txBody>
      </p:sp>
      <p:sp>
        <p:nvSpPr>
          <p:cNvPr id="19" name="TextBox 18"/>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Tree>
    <p:extLst>
      <p:ext uri="{BB962C8B-B14F-4D97-AF65-F5344CB8AC3E}">
        <p14:creationId xmlns="" xmlns:p14="http://schemas.microsoft.com/office/powerpoint/2010/main" val="29687046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40"/>
            <a:ext cx="12258677" cy="6857960"/>
          </a:xfrm>
          <a:prstGeom prst="rect">
            <a:avLst/>
          </a:prstGeom>
        </p:spPr>
      </p:pic>
      <p:sp>
        <p:nvSpPr>
          <p:cNvPr id="4" name="TextBox 3"/>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297655" y="1873443"/>
            <a:ext cx="904876" cy="904876"/>
          </a:xfrm>
          <a:prstGeom prst="rect">
            <a:avLst/>
          </a:prstGeom>
        </p:spPr>
      </p:pic>
      <p:sp>
        <p:nvSpPr>
          <p:cNvPr id="6" name="TextBox 5"/>
          <p:cNvSpPr txBox="1"/>
          <p:nvPr/>
        </p:nvSpPr>
        <p:spPr>
          <a:xfrm>
            <a:off x="3528170" y="2778319"/>
            <a:ext cx="4443845"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Виступи перед громадою</a:t>
            </a:r>
            <a:endParaRPr lang="uk-UA" sz="2800" dirty="0">
              <a:solidFill>
                <a:srgbClr val="182947"/>
              </a:solidFill>
              <a:latin typeface="Proxima Nova Lt" panose="02000506030000020004" pitchFamily="2" charset="0"/>
            </a:endParaRPr>
          </a:p>
        </p:txBody>
      </p:sp>
      <p:cxnSp>
        <p:nvCxnSpPr>
          <p:cNvPr id="7" name="Прямая соединительная линия 6"/>
          <p:cNvCxnSpPr/>
          <p:nvPr/>
        </p:nvCxnSpPr>
        <p:spPr>
          <a:xfrm flipV="1">
            <a:off x="5750092" y="3705052"/>
            <a:ext cx="0" cy="2992994"/>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1322268" y="3574060"/>
            <a:ext cx="2715808" cy="369332"/>
          </a:xfrm>
          <a:prstGeom prst="rect">
            <a:avLst/>
          </a:prstGeom>
          <a:ln w="9525"/>
        </p:spPr>
        <p:style>
          <a:lnRef idx="2">
            <a:schemeClr val="dk1"/>
          </a:lnRef>
          <a:fillRef idx="1">
            <a:schemeClr val="lt1"/>
          </a:fillRef>
          <a:effectRef idx="0">
            <a:schemeClr val="dk1"/>
          </a:effectRef>
          <a:fontRef idx="minor">
            <a:schemeClr val="dk1"/>
          </a:fontRef>
        </p:style>
        <p:txBody>
          <a:bodyPr wrap="none" rtlCol="0">
            <a:spAutoFit/>
          </a:bodyPr>
          <a:lstStyle/>
          <a:p>
            <a:pPr algn="ctr"/>
            <a:r>
              <a:rPr lang="uk-UA" dirty="0" smtClean="0">
                <a:solidFill>
                  <a:srgbClr val="182947"/>
                </a:solidFill>
                <a:latin typeface="Proxima Nova Rg" panose="02000506030000020004" pitchFamily="2" charset="0"/>
              </a:rPr>
              <a:t>Перед мешканцями громади</a:t>
            </a:r>
            <a:endParaRPr lang="uk-UA" dirty="0">
              <a:solidFill>
                <a:srgbClr val="182947"/>
              </a:solidFill>
              <a:latin typeface="Proxima Nova Rg" panose="02000506030000020004" pitchFamily="2" charset="0"/>
            </a:endParaRPr>
          </a:p>
        </p:txBody>
      </p:sp>
      <p:sp>
        <p:nvSpPr>
          <p:cNvPr id="11" name="TextBox 10"/>
          <p:cNvSpPr txBox="1"/>
          <p:nvPr/>
        </p:nvSpPr>
        <p:spPr>
          <a:xfrm>
            <a:off x="6356206" y="3574888"/>
            <a:ext cx="4879862" cy="646331"/>
          </a:xfrm>
          <a:prstGeom prst="rect">
            <a:avLst/>
          </a:prstGeom>
          <a:noFill/>
          <a:ln w="9525">
            <a:solidFill>
              <a:schemeClr val="tx1"/>
            </a:solidFill>
          </a:ln>
        </p:spPr>
        <p:txBody>
          <a:bodyPr wrap="none" rtlCol="0">
            <a:spAutoFit/>
          </a:bodyPr>
          <a:lstStyle/>
          <a:p>
            <a:pPr algn="ctr"/>
            <a:r>
              <a:rPr lang="uk-UA" dirty="0" smtClean="0">
                <a:solidFill>
                  <a:srgbClr val="182947"/>
                </a:solidFill>
                <a:latin typeface="Proxima Nova Rg" panose="02000506030000020004" pitchFamily="2" charset="0"/>
              </a:rPr>
              <a:t>На підприємствах,</a:t>
            </a:r>
          </a:p>
          <a:p>
            <a:pPr algn="ctr"/>
            <a:r>
              <a:rPr lang="uk-UA" dirty="0">
                <a:solidFill>
                  <a:srgbClr val="182947"/>
                </a:solidFill>
                <a:latin typeface="Proxima Nova Rg" panose="02000506030000020004" pitchFamily="2" charset="0"/>
              </a:rPr>
              <a:t>у</a:t>
            </a:r>
            <a:r>
              <a:rPr lang="uk-UA" dirty="0" smtClean="0">
                <a:solidFill>
                  <a:srgbClr val="182947"/>
                </a:solidFill>
                <a:latin typeface="Proxima Nova Rg" panose="02000506030000020004" pitchFamily="2" charset="0"/>
              </a:rPr>
              <a:t>становах, організаціях, торгівельних закладах тощо</a:t>
            </a:r>
            <a:endParaRPr lang="uk-UA" dirty="0">
              <a:solidFill>
                <a:srgbClr val="182947"/>
              </a:solidFill>
              <a:latin typeface="Proxima Nova Rg" panose="02000506030000020004" pitchFamily="2" charset="0"/>
            </a:endParaRPr>
          </a:p>
        </p:txBody>
      </p:sp>
      <p:sp>
        <p:nvSpPr>
          <p:cNvPr id="12" name="TextBox 11"/>
          <p:cNvSpPr txBox="1"/>
          <p:nvPr/>
        </p:nvSpPr>
        <p:spPr>
          <a:xfrm>
            <a:off x="2352190" y="4572000"/>
            <a:ext cx="581510" cy="707886"/>
          </a:xfrm>
          <a:prstGeom prst="rect">
            <a:avLst/>
          </a:prstGeom>
          <a:noFill/>
        </p:spPr>
        <p:txBody>
          <a:bodyPr wrap="square" rtlCol="0">
            <a:spAutoFit/>
          </a:bodyPr>
          <a:lstStyle/>
          <a:p>
            <a:r>
              <a:rPr lang="uk-UA" sz="4000" dirty="0" smtClean="0"/>
              <a:t>6</a:t>
            </a:r>
            <a:r>
              <a:rPr lang="uk-UA" dirty="0" smtClean="0"/>
              <a:t>  </a:t>
            </a:r>
            <a:endParaRPr lang="uk-UA" dirty="0"/>
          </a:p>
        </p:txBody>
      </p:sp>
      <p:sp>
        <p:nvSpPr>
          <p:cNvPr id="13" name="TextBox 12"/>
          <p:cNvSpPr txBox="1"/>
          <p:nvPr/>
        </p:nvSpPr>
        <p:spPr>
          <a:xfrm>
            <a:off x="6473066" y="4517129"/>
            <a:ext cx="290464" cy="369332"/>
          </a:xfrm>
          <a:prstGeom prst="rect">
            <a:avLst/>
          </a:prstGeom>
          <a:noFill/>
        </p:spPr>
        <p:txBody>
          <a:bodyPr wrap="none" rtlCol="0">
            <a:spAutoFit/>
          </a:bodyPr>
          <a:lstStyle/>
          <a:p>
            <a:r>
              <a:rPr lang="uk-UA" dirty="0" smtClean="0"/>
              <a:t>  </a:t>
            </a:r>
            <a:endParaRPr lang="uk-UA" dirty="0"/>
          </a:p>
        </p:txBody>
      </p:sp>
      <p:sp>
        <p:nvSpPr>
          <p:cNvPr id="14" name="TextBox 13"/>
          <p:cNvSpPr txBox="1"/>
          <p:nvPr/>
        </p:nvSpPr>
        <p:spPr>
          <a:xfrm>
            <a:off x="8468157" y="4615846"/>
            <a:ext cx="732893" cy="523220"/>
          </a:xfrm>
          <a:prstGeom prst="rect">
            <a:avLst/>
          </a:prstGeom>
          <a:noFill/>
        </p:spPr>
        <p:txBody>
          <a:bodyPr wrap="none" rtlCol="0">
            <a:spAutoFit/>
          </a:bodyPr>
          <a:lstStyle/>
          <a:p>
            <a:r>
              <a:rPr lang="uk-UA" sz="2800" dirty="0" smtClean="0"/>
              <a:t>523</a:t>
            </a:r>
            <a:endParaRPr lang="uk-UA" dirty="0"/>
          </a:p>
        </p:txBody>
      </p:sp>
    </p:spTree>
    <p:extLst>
      <p:ext uri="{BB962C8B-B14F-4D97-AF65-F5344CB8AC3E}">
        <p14:creationId xmlns="" xmlns:p14="http://schemas.microsoft.com/office/powerpoint/2010/main" val="13480657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40"/>
            <a:ext cx="12192000" cy="6857919"/>
          </a:xfrm>
          <a:prstGeom prst="rect">
            <a:avLst/>
          </a:prstGeom>
        </p:spPr>
      </p:pic>
      <p:pic>
        <p:nvPicPr>
          <p:cNvPr id="4" name="Рисунок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386689" y="2341314"/>
            <a:ext cx="834886" cy="834886"/>
          </a:xfrm>
          <a:prstGeom prst="rect">
            <a:avLst/>
          </a:prstGeom>
        </p:spPr>
      </p:pic>
      <p:pic>
        <p:nvPicPr>
          <p:cNvPr id="8" name="Рисунок 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9729378" y="2341314"/>
            <a:ext cx="938892" cy="938892"/>
          </a:xfrm>
          <a:prstGeom prst="rect">
            <a:avLst/>
          </a:prstGeom>
        </p:spPr>
      </p:pic>
      <p:pic>
        <p:nvPicPr>
          <p:cNvPr id="10" name="Рисунок 9"/>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638240" y="2345634"/>
            <a:ext cx="834886" cy="834886"/>
          </a:xfrm>
          <a:prstGeom prst="rect">
            <a:avLst/>
          </a:prstGeom>
        </p:spPr>
      </p:pic>
      <p:sp>
        <p:nvSpPr>
          <p:cNvPr id="11" name="TextBox 10"/>
          <p:cNvSpPr txBox="1"/>
          <p:nvPr/>
        </p:nvSpPr>
        <p:spPr>
          <a:xfrm>
            <a:off x="609734" y="3284526"/>
            <a:ext cx="2491388" cy="923330"/>
          </a:xfrm>
          <a:prstGeom prst="rect">
            <a:avLst/>
          </a:prstGeom>
          <a:noFill/>
        </p:spPr>
        <p:txBody>
          <a:bodyPr wrap="none" rtlCol="0">
            <a:spAutoFit/>
          </a:bodyPr>
          <a:lstStyle/>
          <a:p>
            <a:pPr algn="ctr"/>
            <a:r>
              <a:rPr lang="uk-UA" dirty="0" smtClean="0">
                <a:solidFill>
                  <a:srgbClr val="182947"/>
                </a:solidFill>
                <a:latin typeface="Proxima Nova Lt" panose="02000506030000020004" pitchFamily="2" charset="0"/>
              </a:rPr>
              <a:t>Знайдено</a:t>
            </a:r>
          </a:p>
          <a:p>
            <a:pPr algn="ctr"/>
            <a:r>
              <a:rPr lang="uk-UA" dirty="0" smtClean="0">
                <a:solidFill>
                  <a:srgbClr val="182947"/>
                </a:solidFill>
                <a:latin typeface="Proxima Nova Lt" panose="02000506030000020004" pitchFamily="2" charset="0"/>
              </a:rPr>
              <a:t>транспортні засоби,</a:t>
            </a:r>
          </a:p>
          <a:p>
            <a:pPr algn="ctr"/>
            <a:r>
              <a:rPr lang="uk-UA" dirty="0" smtClean="0">
                <a:solidFill>
                  <a:srgbClr val="182947"/>
                </a:solidFill>
                <a:latin typeface="Proxima Nova Lt" panose="02000506030000020004" pitchFamily="2" charset="0"/>
              </a:rPr>
              <a:t>Що перебували у розшуку</a:t>
            </a:r>
            <a:endParaRPr lang="uk-UA" dirty="0">
              <a:solidFill>
                <a:srgbClr val="182947"/>
              </a:solidFill>
              <a:latin typeface="Proxima Nova Lt" panose="02000506030000020004" pitchFamily="2" charset="0"/>
            </a:endParaRPr>
          </a:p>
        </p:txBody>
      </p:sp>
      <p:sp>
        <p:nvSpPr>
          <p:cNvPr id="12" name="TextBox 11"/>
          <p:cNvSpPr txBox="1"/>
          <p:nvPr/>
        </p:nvSpPr>
        <p:spPr>
          <a:xfrm>
            <a:off x="4559758" y="3330691"/>
            <a:ext cx="2988319" cy="830997"/>
          </a:xfrm>
          <a:prstGeom prst="rect">
            <a:avLst/>
          </a:prstGeom>
          <a:noFill/>
        </p:spPr>
        <p:txBody>
          <a:bodyPr wrap="none" rtlCol="0">
            <a:spAutoFit/>
          </a:bodyPr>
          <a:lstStyle/>
          <a:p>
            <a:pPr algn="ctr"/>
            <a:r>
              <a:rPr lang="uk-UA" sz="2400" dirty="0" smtClean="0">
                <a:solidFill>
                  <a:srgbClr val="182947"/>
                </a:solidFill>
                <a:latin typeface="Proxima Nova Lt" panose="02000506030000020004" pitchFamily="2" charset="0"/>
              </a:rPr>
              <a:t>Розкрито кримінальних </a:t>
            </a:r>
          </a:p>
          <a:p>
            <a:pPr algn="ctr"/>
            <a:r>
              <a:rPr lang="uk-UA" sz="2400" dirty="0" smtClean="0">
                <a:solidFill>
                  <a:srgbClr val="182947"/>
                </a:solidFill>
                <a:latin typeface="Proxima Nova Lt" panose="02000506030000020004" pitchFamily="2" charset="0"/>
              </a:rPr>
              <a:t>правопорушень</a:t>
            </a:r>
            <a:endParaRPr lang="uk-UA" sz="2400" dirty="0">
              <a:solidFill>
                <a:srgbClr val="182947"/>
              </a:solidFill>
              <a:latin typeface="Proxima Nova Lt" panose="02000506030000020004" pitchFamily="2" charset="0"/>
            </a:endParaRPr>
          </a:p>
        </p:txBody>
      </p:sp>
      <p:sp>
        <p:nvSpPr>
          <p:cNvPr id="13" name="TextBox 12"/>
          <p:cNvSpPr txBox="1"/>
          <p:nvPr/>
        </p:nvSpPr>
        <p:spPr>
          <a:xfrm>
            <a:off x="8795246" y="3330692"/>
            <a:ext cx="2807179" cy="1200329"/>
          </a:xfrm>
          <a:prstGeom prst="rect">
            <a:avLst/>
          </a:prstGeom>
          <a:noFill/>
        </p:spPr>
        <p:txBody>
          <a:bodyPr wrap="none" rtlCol="0">
            <a:spAutoFit/>
          </a:bodyPr>
          <a:lstStyle/>
          <a:p>
            <a:pPr algn="ctr"/>
            <a:r>
              <a:rPr lang="uk-UA" dirty="0" smtClean="0">
                <a:solidFill>
                  <a:srgbClr val="182947"/>
                </a:solidFill>
                <a:latin typeface="Proxima Nova Lt" panose="02000506030000020004" pitchFamily="2" charset="0"/>
              </a:rPr>
              <a:t>Розшукали</a:t>
            </a:r>
          </a:p>
          <a:p>
            <a:pPr algn="ctr"/>
            <a:r>
              <a:rPr lang="uk-UA" dirty="0" smtClean="0">
                <a:solidFill>
                  <a:srgbClr val="182947"/>
                </a:solidFill>
                <a:latin typeface="Proxima Nova Lt" panose="02000506030000020004" pitchFamily="2" charset="0"/>
              </a:rPr>
              <a:t>осіб зниклих безвісти та</a:t>
            </a:r>
          </a:p>
          <a:p>
            <a:pPr algn="ctr"/>
            <a:r>
              <a:rPr lang="uk-UA" dirty="0" smtClean="0">
                <a:solidFill>
                  <a:srgbClr val="182947"/>
                </a:solidFill>
                <a:latin typeface="Proxima Nova Lt" panose="02000506030000020004" pitchFamily="2" charset="0"/>
              </a:rPr>
              <a:t>осіб, що переховуються</a:t>
            </a:r>
          </a:p>
          <a:p>
            <a:pPr algn="ctr"/>
            <a:r>
              <a:rPr lang="uk-UA" dirty="0" smtClean="0">
                <a:solidFill>
                  <a:srgbClr val="182947"/>
                </a:solidFill>
                <a:latin typeface="Proxima Nova Lt" panose="02000506030000020004" pitchFamily="2" charset="0"/>
              </a:rPr>
              <a:t>від слідства та суду</a:t>
            </a:r>
            <a:endParaRPr lang="uk-UA" dirty="0">
              <a:solidFill>
                <a:srgbClr val="182947"/>
              </a:solidFill>
              <a:latin typeface="Proxima Nova Lt" panose="02000506030000020004" pitchFamily="2" charset="0"/>
            </a:endParaRPr>
          </a:p>
        </p:txBody>
      </p:sp>
      <p:sp>
        <p:nvSpPr>
          <p:cNvPr id="19" name="TextBox 18"/>
          <p:cNvSpPr txBox="1"/>
          <p:nvPr/>
        </p:nvSpPr>
        <p:spPr>
          <a:xfrm>
            <a:off x="5342428" y="5183378"/>
            <a:ext cx="1015021" cy="1015663"/>
          </a:xfrm>
          <a:prstGeom prst="rect">
            <a:avLst/>
          </a:prstGeom>
          <a:noFill/>
        </p:spPr>
        <p:txBody>
          <a:bodyPr wrap="none" rtlCol="0">
            <a:spAutoFit/>
          </a:bodyPr>
          <a:lstStyle/>
          <a:p>
            <a:r>
              <a:rPr lang="uk-UA" sz="6000" dirty="0" smtClean="0">
                <a:solidFill>
                  <a:srgbClr val="FFC000"/>
                </a:solidFill>
                <a:latin typeface="Proxima Nova Rg" panose="02000506030000020004" pitchFamily="2" charset="0"/>
              </a:rPr>
              <a:t>11</a:t>
            </a:r>
            <a:endParaRPr lang="uk-UA" sz="6000" dirty="0">
              <a:solidFill>
                <a:srgbClr val="FFC000"/>
              </a:solidFill>
              <a:latin typeface="Proxima Nova Rg" panose="02000506030000020004" pitchFamily="2" charset="0"/>
            </a:endParaRPr>
          </a:p>
        </p:txBody>
      </p:sp>
      <p:sp>
        <p:nvSpPr>
          <p:cNvPr id="20" name="TextBox 19"/>
          <p:cNvSpPr txBox="1"/>
          <p:nvPr/>
        </p:nvSpPr>
        <p:spPr>
          <a:xfrm>
            <a:off x="9608648" y="5195569"/>
            <a:ext cx="599844"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3</a:t>
            </a:r>
          </a:p>
        </p:txBody>
      </p:sp>
      <p:cxnSp>
        <p:nvCxnSpPr>
          <p:cNvPr id="16" name="Прямая соединительная линия 15"/>
          <p:cNvCxnSpPr/>
          <p:nvPr/>
        </p:nvCxnSpPr>
        <p:spPr>
          <a:xfrm>
            <a:off x="8101643" y="2272566"/>
            <a:ext cx="6938" cy="2258455"/>
          </a:xfrm>
          <a:prstGeom prst="line">
            <a:avLst/>
          </a:prstGeom>
          <a:ln w="19050"/>
        </p:spPr>
        <p:style>
          <a:lnRef idx="2">
            <a:schemeClr val="accent4"/>
          </a:lnRef>
          <a:fillRef idx="0">
            <a:schemeClr val="accent4"/>
          </a:fillRef>
          <a:effectRef idx="1">
            <a:schemeClr val="accent4"/>
          </a:effectRef>
          <a:fontRef idx="minor">
            <a:schemeClr val="tx1"/>
          </a:fontRef>
        </p:style>
      </p:cxnSp>
      <p:cxnSp>
        <p:nvCxnSpPr>
          <p:cNvPr id="21" name="Прямая соединительная линия 20"/>
          <p:cNvCxnSpPr/>
          <p:nvPr/>
        </p:nvCxnSpPr>
        <p:spPr>
          <a:xfrm>
            <a:off x="3926438" y="2272565"/>
            <a:ext cx="6938" cy="2258455"/>
          </a:xfrm>
          <a:prstGeom prst="line">
            <a:avLst/>
          </a:prstGeom>
          <a:ln w="19050"/>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 xmlns:p14="http://schemas.microsoft.com/office/powerpoint/2010/main" val="18188226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23556" name="Picture 4" descr="Возможно, это изображение (один или несколько человек, люди стоят и на открытом воздухе)"/>
          <p:cNvPicPr>
            <a:picLocks noChangeAspect="1" noChangeArrowheads="1"/>
          </p:cNvPicPr>
          <p:nvPr/>
        </p:nvPicPr>
        <p:blipFill>
          <a:blip r:embed="rId3" cstate="print"/>
          <a:srcRect/>
          <a:stretch>
            <a:fillRect/>
          </a:stretch>
        </p:blipFill>
        <p:spPr bwMode="auto">
          <a:xfrm>
            <a:off x="231775" y="1759366"/>
            <a:ext cx="7350125" cy="4897021"/>
          </a:xfrm>
          <a:prstGeom prst="rect">
            <a:avLst/>
          </a:prstGeom>
          <a:noFill/>
        </p:spPr>
      </p:pic>
      <p:pic>
        <p:nvPicPr>
          <p:cNvPr id="23558" name="Picture 6" descr="Возможно, это изображение (один или несколько человек, люди стоят и на открытом воздухе)"/>
          <p:cNvPicPr>
            <a:picLocks noChangeAspect="1" noChangeArrowheads="1"/>
          </p:cNvPicPr>
          <p:nvPr/>
        </p:nvPicPr>
        <p:blipFill>
          <a:blip r:embed="rId4" cstate="print"/>
          <a:srcRect/>
          <a:stretch>
            <a:fillRect/>
          </a:stretch>
        </p:blipFill>
        <p:spPr bwMode="auto">
          <a:xfrm>
            <a:off x="7862628" y="1753922"/>
            <a:ext cx="3224472" cy="4926277"/>
          </a:xfrm>
          <a:prstGeom prst="rect">
            <a:avLst/>
          </a:prstGeom>
          <a:noFill/>
        </p:spPr>
      </p:pic>
    </p:spTree>
    <p:extLst>
      <p:ext uri="{BB962C8B-B14F-4D97-AF65-F5344CB8AC3E}">
        <p14:creationId xmlns="" xmlns:p14="http://schemas.microsoft.com/office/powerpoint/2010/main" val="21212895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22530" name="Picture 2" descr="Возможно, это изображение (4 человека и люди стоят)"/>
          <p:cNvPicPr>
            <a:picLocks noChangeAspect="1" noChangeArrowheads="1"/>
          </p:cNvPicPr>
          <p:nvPr/>
        </p:nvPicPr>
        <p:blipFill>
          <a:blip r:embed="rId3" cstate="print"/>
          <a:srcRect/>
          <a:stretch>
            <a:fillRect/>
          </a:stretch>
        </p:blipFill>
        <p:spPr bwMode="auto">
          <a:xfrm>
            <a:off x="650874" y="1816100"/>
            <a:ext cx="3590925" cy="4787900"/>
          </a:xfrm>
          <a:prstGeom prst="rect">
            <a:avLst/>
          </a:prstGeom>
          <a:noFill/>
        </p:spPr>
      </p:pic>
      <p:pic>
        <p:nvPicPr>
          <p:cNvPr id="6" name="Picture 2" descr="https://scontent.fiev20-1.fna.fbcdn.net/v/t39.30808-6/p720x720/267730872_1091979618285917_7810948794836029690_n.jpg?_nc_cat=111&amp;ccb=1-5&amp;_nc_sid=8bfeb9&amp;_nc_ohc=DM-7JK6b4pAAX_lDhlQ&amp;_nc_oc=AQnqXkHDJeHUu29gxzO4Wuz8IxZ_ZVdyluZQ5cqrfMQGxX5kbh7XkKuHa23CS-qL0LI&amp;_nc_ht=scontent.fiev20-1.fna&amp;oh=00_AT93uricxGZouKbekKR_gzseh8WI20UfTGkXKY26TZgO6g&amp;oe=61D089D0"/>
          <p:cNvPicPr>
            <a:picLocks noChangeAspect="1" noChangeArrowheads="1"/>
          </p:cNvPicPr>
          <p:nvPr/>
        </p:nvPicPr>
        <p:blipFill>
          <a:blip r:embed="rId4" cstate="print"/>
          <a:srcRect/>
          <a:stretch>
            <a:fillRect/>
          </a:stretch>
        </p:blipFill>
        <p:spPr bwMode="auto">
          <a:xfrm>
            <a:off x="4613275" y="1748630"/>
            <a:ext cx="6524625" cy="4893470"/>
          </a:xfrm>
          <a:prstGeom prst="rect">
            <a:avLst/>
          </a:prstGeom>
          <a:noFill/>
        </p:spPr>
      </p:pic>
    </p:spTree>
    <p:extLst>
      <p:ext uri="{BB962C8B-B14F-4D97-AF65-F5344CB8AC3E}">
        <p14:creationId xmlns="" xmlns:p14="http://schemas.microsoft.com/office/powerpoint/2010/main" val="12612711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21506" name="Picture 2" descr="Возможно, это изображение (один или несколько человек, люди стоят и на открытом воздухе)"/>
          <p:cNvPicPr>
            <a:picLocks noChangeAspect="1" noChangeArrowheads="1"/>
          </p:cNvPicPr>
          <p:nvPr/>
        </p:nvPicPr>
        <p:blipFill>
          <a:blip r:embed="rId3" cstate="print"/>
          <a:srcRect t="27707"/>
          <a:stretch>
            <a:fillRect/>
          </a:stretch>
        </p:blipFill>
        <p:spPr bwMode="auto">
          <a:xfrm>
            <a:off x="859531" y="1701800"/>
            <a:ext cx="10319643" cy="4970463"/>
          </a:xfrm>
          <a:prstGeom prst="rect">
            <a:avLst/>
          </a:prstGeom>
          <a:noFill/>
        </p:spPr>
      </p:pic>
    </p:spTree>
    <p:extLst>
      <p:ext uri="{BB962C8B-B14F-4D97-AF65-F5344CB8AC3E}">
        <p14:creationId xmlns="" xmlns:p14="http://schemas.microsoft.com/office/powerpoint/2010/main" val="21055767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20482" name="Picture 2" descr="Возможно, это изображение (ребенок, стоит и на открытом воздухе)"/>
          <p:cNvPicPr>
            <a:picLocks noChangeAspect="1" noChangeArrowheads="1"/>
          </p:cNvPicPr>
          <p:nvPr/>
        </p:nvPicPr>
        <p:blipFill>
          <a:blip r:embed="rId3" cstate="print"/>
          <a:srcRect t="7292"/>
          <a:stretch>
            <a:fillRect/>
          </a:stretch>
        </p:blipFill>
        <p:spPr bwMode="auto">
          <a:xfrm>
            <a:off x="2557991" y="1765300"/>
            <a:ext cx="7068609" cy="4914900"/>
          </a:xfrm>
          <a:prstGeom prst="rect">
            <a:avLst/>
          </a:prstGeom>
          <a:noFill/>
        </p:spPr>
      </p:pic>
    </p:spTree>
    <p:extLst>
      <p:ext uri="{BB962C8B-B14F-4D97-AF65-F5344CB8AC3E}">
        <p14:creationId xmlns="" xmlns:p14="http://schemas.microsoft.com/office/powerpoint/2010/main" val="20693182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19458" name="Picture 2" descr="Возможно, это изображение (дерево и на открытом воздухе)"/>
          <p:cNvPicPr>
            <a:picLocks noChangeAspect="1" noChangeArrowheads="1"/>
          </p:cNvPicPr>
          <p:nvPr/>
        </p:nvPicPr>
        <p:blipFill>
          <a:blip r:embed="rId3" cstate="print"/>
          <a:srcRect/>
          <a:stretch>
            <a:fillRect/>
          </a:stretch>
        </p:blipFill>
        <p:spPr bwMode="auto">
          <a:xfrm>
            <a:off x="161925" y="1846263"/>
            <a:ext cx="6394449" cy="4795837"/>
          </a:xfrm>
          <a:prstGeom prst="rect">
            <a:avLst/>
          </a:prstGeom>
          <a:noFill/>
        </p:spPr>
      </p:pic>
      <p:pic>
        <p:nvPicPr>
          <p:cNvPr id="19460" name="Picture 4" descr="Возможно, это изображение (дерево и на открытом воздухе)"/>
          <p:cNvPicPr>
            <a:picLocks noChangeAspect="1" noChangeArrowheads="1"/>
          </p:cNvPicPr>
          <p:nvPr/>
        </p:nvPicPr>
        <p:blipFill>
          <a:blip r:embed="rId4" cstate="print"/>
          <a:srcRect b="31934"/>
          <a:stretch>
            <a:fillRect/>
          </a:stretch>
        </p:blipFill>
        <p:spPr bwMode="auto">
          <a:xfrm>
            <a:off x="6682580" y="1870075"/>
            <a:ext cx="5268119" cy="4781080"/>
          </a:xfrm>
          <a:prstGeom prst="rect">
            <a:avLst/>
          </a:prstGeom>
          <a:noFill/>
        </p:spPr>
      </p:pic>
    </p:spTree>
    <p:extLst>
      <p:ext uri="{BB962C8B-B14F-4D97-AF65-F5344CB8AC3E}">
        <p14:creationId xmlns="" xmlns:p14="http://schemas.microsoft.com/office/powerpoint/2010/main" val="14533903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54274" name="Picture 2" descr="Возможно, это изображение (ребенок, стоит и на открытом воздухе)"/>
          <p:cNvPicPr>
            <a:picLocks noChangeAspect="1" noChangeArrowheads="1"/>
          </p:cNvPicPr>
          <p:nvPr/>
        </p:nvPicPr>
        <p:blipFill>
          <a:blip r:embed="rId3" cstate="print"/>
          <a:srcRect t="22709"/>
          <a:stretch>
            <a:fillRect/>
          </a:stretch>
        </p:blipFill>
        <p:spPr bwMode="auto">
          <a:xfrm>
            <a:off x="1764242" y="1765300"/>
            <a:ext cx="8500532" cy="4927601"/>
          </a:xfrm>
          <a:prstGeom prst="rect">
            <a:avLst/>
          </a:prstGeom>
          <a:noFill/>
        </p:spPr>
      </p:pic>
    </p:spTree>
    <p:extLst>
      <p:ext uri="{BB962C8B-B14F-4D97-AF65-F5344CB8AC3E}">
        <p14:creationId xmlns="" xmlns:p14="http://schemas.microsoft.com/office/powerpoint/2010/main" val="14533903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258677" cy="6857960"/>
          </a:xfrm>
          <a:prstGeom prst="rect">
            <a:avLst/>
          </a:prstGeom>
        </p:spPr>
      </p:pic>
      <p:sp>
        <p:nvSpPr>
          <p:cNvPr id="8" name="TextBox 7"/>
          <p:cNvSpPr txBox="1"/>
          <p:nvPr/>
        </p:nvSpPr>
        <p:spPr>
          <a:xfrm>
            <a:off x="2141072" y="1747597"/>
            <a:ext cx="172808692" cy="954107"/>
          </a:xfrm>
          <a:prstGeom prst="rect">
            <a:avLst/>
          </a:prstGeom>
          <a:noFill/>
        </p:spPr>
        <p:txBody>
          <a:bodyPr wrap="square" rtlCol="0">
            <a:spAutoFit/>
          </a:bodyPr>
          <a:lstStyle/>
          <a:p>
            <a:endParaRPr lang="uk-UA" sz="2800" dirty="0" smtClean="0">
              <a:solidFill>
                <a:srgbClr val="182947"/>
              </a:solidFill>
              <a:latin typeface="Proxima Nova Lt" panose="02000506030000020004" pitchFamily="2" charset="0"/>
            </a:endParaRPr>
          </a:p>
          <a:p>
            <a:endParaRPr lang="uk-UA" sz="2800" dirty="0">
              <a:solidFill>
                <a:srgbClr val="182947"/>
              </a:solidFill>
              <a:latin typeface="Proxima Nova Lt" panose="02000506030000020004" pitchFamily="2" charset="0"/>
            </a:endParaRPr>
          </a:p>
        </p:txBody>
      </p:sp>
      <p:pic>
        <p:nvPicPr>
          <p:cNvPr id="10" name="Рисунок 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56396" y="2044764"/>
            <a:ext cx="812091" cy="757474"/>
          </a:xfrm>
          <a:prstGeom prst="rect">
            <a:avLst/>
          </a:prstGeom>
        </p:spPr>
      </p:pic>
      <p:sp>
        <p:nvSpPr>
          <p:cNvPr id="11" name="TextBox 10"/>
          <p:cNvSpPr txBox="1"/>
          <p:nvPr/>
        </p:nvSpPr>
        <p:spPr>
          <a:xfrm>
            <a:off x="2232111" y="2195658"/>
            <a:ext cx="1898277"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Проживає</a:t>
            </a:r>
            <a:endParaRPr lang="uk-UA" sz="2800" dirty="0">
              <a:solidFill>
                <a:srgbClr val="182947"/>
              </a:solidFill>
              <a:latin typeface="Proxima Nova Lt" panose="02000506030000020004" pitchFamily="2" charset="0"/>
            </a:endParaRPr>
          </a:p>
        </p:txBody>
      </p:sp>
      <p:sp>
        <p:nvSpPr>
          <p:cNvPr id="12" name="TextBox 11"/>
          <p:cNvSpPr txBox="1"/>
          <p:nvPr/>
        </p:nvSpPr>
        <p:spPr>
          <a:xfrm>
            <a:off x="4410720" y="2261892"/>
            <a:ext cx="960519" cy="523220"/>
          </a:xfrm>
          <a:prstGeom prst="rect">
            <a:avLst/>
          </a:prstGeom>
          <a:noFill/>
        </p:spPr>
        <p:txBody>
          <a:bodyPr wrap="none" rtlCol="0">
            <a:spAutoFit/>
          </a:bodyPr>
          <a:lstStyle/>
          <a:p>
            <a:r>
              <a:rPr lang="uk-UA" sz="2800" dirty="0" smtClean="0">
                <a:solidFill>
                  <a:srgbClr val="FF0000"/>
                </a:solidFill>
                <a:latin typeface="Proxima Nova Rg" panose="02000506030000020004" pitchFamily="2" charset="0"/>
              </a:rPr>
              <a:t>5800</a:t>
            </a:r>
            <a:endParaRPr lang="uk-UA" sz="2800" dirty="0">
              <a:solidFill>
                <a:srgbClr val="FF0000"/>
              </a:solidFill>
              <a:latin typeface="Proxima Nova Rg" panose="02000506030000020004" pitchFamily="2" charset="0"/>
            </a:endParaRPr>
          </a:p>
        </p:txBody>
      </p:sp>
      <p:sp>
        <p:nvSpPr>
          <p:cNvPr id="14" name="TextBox 13"/>
          <p:cNvSpPr txBox="1"/>
          <p:nvPr/>
        </p:nvSpPr>
        <p:spPr>
          <a:xfrm>
            <a:off x="2201705" y="4066119"/>
            <a:ext cx="8033033" cy="954107"/>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Поліцейський офіцер громади, який обслуговує ТГ</a:t>
            </a:r>
          </a:p>
          <a:p>
            <a:r>
              <a:rPr lang="uk-UA" sz="2800" dirty="0" smtClean="0">
                <a:solidFill>
                  <a:srgbClr val="182947"/>
                </a:solidFill>
                <a:latin typeface="Proxima Nova Lt" panose="02000506030000020004" pitchFamily="2" charset="0"/>
              </a:rPr>
              <a:t>    </a:t>
            </a:r>
            <a:r>
              <a:rPr lang="uk-UA" sz="2800" dirty="0" err="1" smtClean="0">
                <a:solidFill>
                  <a:srgbClr val="182947"/>
                </a:solidFill>
                <a:latin typeface="Proxima Nova Lt" panose="02000506030000020004" pitchFamily="2" charset="0"/>
              </a:rPr>
              <a:t>Свірчевський</a:t>
            </a:r>
            <a:r>
              <a:rPr lang="uk-UA" sz="2800" dirty="0" smtClean="0">
                <a:solidFill>
                  <a:srgbClr val="182947"/>
                </a:solidFill>
                <a:latin typeface="Proxima Nova Lt" panose="02000506030000020004" pitchFamily="2" charset="0"/>
              </a:rPr>
              <a:t> Володимир Володимирович</a:t>
            </a:r>
            <a:endParaRPr lang="uk-UA" sz="2800" dirty="0">
              <a:solidFill>
                <a:srgbClr val="182947"/>
              </a:solidFill>
              <a:latin typeface="Proxima Nova Lt" panose="02000506030000020004" pitchFamily="2" charset="0"/>
            </a:endParaRPr>
          </a:p>
        </p:txBody>
      </p:sp>
      <p:grpSp>
        <p:nvGrpSpPr>
          <p:cNvPr id="20" name="Группа 19"/>
          <p:cNvGrpSpPr/>
          <p:nvPr/>
        </p:nvGrpSpPr>
        <p:grpSpPr>
          <a:xfrm>
            <a:off x="696961" y="4130183"/>
            <a:ext cx="753535" cy="753535"/>
            <a:chOff x="900161" y="4600083"/>
            <a:chExt cx="753535" cy="753535"/>
          </a:xfrm>
        </p:grpSpPr>
        <p:sp>
          <p:nvSpPr>
            <p:cNvPr id="16" name="Овал 15"/>
            <p:cNvSpPr/>
            <p:nvPr/>
          </p:nvSpPr>
          <p:spPr>
            <a:xfrm>
              <a:off x="900161" y="4600083"/>
              <a:ext cx="753535" cy="753535"/>
            </a:xfrm>
            <a:prstGeom prst="ellipse">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uk-UA"/>
            </a:p>
          </p:txBody>
        </p:sp>
        <p:pic>
          <p:nvPicPr>
            <p:cNvPr id="13" name="Рисунок 1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998841" y="4698763"/>
              <a:ext cx="556176" cy="556176"/>
            </a:xfrm>
            <a:prstGeom prst="rect">
              <a:avLst/>
            </a:prstGeom>
          </p:spPr>
        </p:pic>
      </p:grpSp>
      <p:sp>
        <p:nvSpPr>
          <p:cNvPr id="18" name="TextBox 17"/>
          <p:cNvSpPr txBox="1"/>
          <p:nvPr/>
        </p:nvSpPr>
        <p:spPr>
          <a:xfrm>
            <a:off x="260272" y="579421"/>
            <a:ext cx="2925801"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ЖИТОМИРСЬКА ТГ</a:t>
            </a:r>
            <a:endParaRPr lang="uk-UA" sz="2800" dirty="0">
              <a:solidFill>
                <a:schemeClr val="bg1"/>
              </a:solidFill>
              <a:latin typeface="Proxima Nova Rg" panose="02000506030000020004" pitchFamily="2" charset="0"/>
            </a:endParaRPr>
          </a:p>
        </p:txBody>
      </p:sp>
      <p:cxnSp>
        <p:nvCxnSpPr>
          <p:cNvPr id="19" name="Прямая соединительная линия 18"/>
          <p:cNvCxnSpPr/>
          <p:nvPr/>
        </p:nvCxnSpPr>
        <p:spPr>
          <a:xfrm flipH="1">
            <a:off x="1879251" y="1982579"/>
            <a:ext cx="17185" cy="3644023"/>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4" name="TextBox 3"/>
          <p:cNvSpPr txBox="1"/>
          <p:nvPr/>
        </p:nvSpPr>
        <p:spPr>
          <a:xfrm>
            <a:off x="6078572" y="2199729"/>
            <a:ext cx="1994457"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мешканців</a:t>
            </a:r>
            <a:endParaRPr lang="uk-UA" sz="2800" dirty="0">
              <a:solidFill>
                <a:srgbClr val="182947"/>
              </a:solidFill>
              <a:latin typeface="Proxima Nova Lt" panose="02000506030000020004" pitchFamily="2" charset="0"/>
            </a:endParaRPr>
          </a:p>
        </p:txBody>
      </p:sp>
    </p:spTree>
    <p:extLst>
      <p:ext uri="{BB962C8B-B14F-4D97-AF65-F5344CB8AC3E}">
        <p14:creationId xmlns="" xmlns:p14="http://schemas.microsoft.com/office/powerpoint/2010/main" val="8396025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4" name="Рисунок 3"/>
          <p:cNvPicPr>
            <a:picLocks noChangeAspect="1"/>
          </p:cNvPicPr>
          <p:nvPr/>
        </p:nvPicPr>
        <p:blipFill>
          <a:blip r:embed="rId3" cstate="print">
            <a:extLst>
              <a:ext uri="{28A0092B-C50C-407E-A947-70E740481C1C}">
                <a14:useLocalDpi xmlns="" xmlns:a14="http://schemas.microsoft.com/office/drawing/2010/main" val="0"/>
              </a:ext>
            </a:extLst>
          </a:blip>
          <a:srcRect r="31027" b="1515"/>
          <a:stretch>
            <a:fillRect/>
          </a:stretch>
        </p:blipFill>
        <p:spPr>
          <a:xfrm>
            <a:off x="7023100" y="1714500"/>
            <a:ext cx="4978400" cy="4953000"/>
          </a:xfrm>
          <a:prstGeom prst="rect">
            <a:avLst/>
          </a:prstGeom>
        </p:spPr>
      </p:pic>
      <p:pic>
        <p:nvPicPr>
          <p:cNvPr id="15362" name="Picture 2" descr="Возможно, это изображение (один или несколько человек, люди стоят и на открытом воздухе)"/>
          <p:cNvPicPr>
            <a:picLocks noChangeAspect="1" noChangeArrowheads="1"/>
          </p:cNvPicPr>
          <p:nvPr/>
        </p:nvPicPr>
        <p:blipFill>
          <a:blip r:embed="rId4" cstate="print"/>
          <a:srcRect l="2455" r="10113" b="16927"/>
          <a:stretch>
            <a:fillRect/>
          </a:stretch>
        </p:blipFill>
        <p:spPr bwMode="auto">
          <a:xfrm>
            <a:off x="0" y="1663700"/>
            <a:ext cx="7018626" cy="4991100"/>
          </a:xfrm>
          <a:prstGeom prst="rect">
            <a:avLst/>
          </a:prstGeom>
          <a:noFill/>
        </p:spPr>
      </p:pic>
    </p:spTree>
    <p:extLst>
      <p:ext uri="{BB962C8B-B14F-4D97-AF65-F5344CB8AC3E}">
        <p14:creationId xmlns="" xmlns:p14="http://schemas.microsoft.com/office/powerpoint/2010/main" val="18427979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4" name="Рисунок 3"/>
          <p:cNvPicPr>
            <a:picLocks noChangeAspect="1"/>
          </p:cNvPicPr>
          <p:nvPr/>
        </p:nvPicPr>
        <p:blipFill>
          <a:blip r:embed="rId3" cstate="print">
            <a:extLst>
              <a:ext uri="{28A0092B-C50C-407E-A947-70E740481C1C}">
                <a14:useLocalDpi xmlns="" xmlns:a14="http://schemas.microsoft.com/office/drawing/2010/main" val="0"/>
              </a:ext>
            </a:extLst>
          </a:blip>
          <a:srcRect l="1291" t="1750"/>
          <a:stretch>
            <a:fillRect/>
          </a:stretch>
        </p:blipFill>
        <p:spPr>
          <a:xfrm>
            <a:off x="5346700" y="1866900"/>
            <a:ext cx="6845300" cy="4991100"/>
          </a:xfrm>
          <a:prstGeom prst="rect">
            <a:avLst/>
          </a:prstGeom>
        </p:spPr>
      </p:pic>
      <p:pic>
        <p:nvPicPr>
          <p:cNvPr id="12290" name="Picture 2" descr="Возможно, это изображение (один или несколько человек и на открытом воздухе)"/>
          <p:cNvPicPr>
            <a:picLocks noChangeAspect="1" noChangeArrowheads="1"/>
          </p:cNvPicPr>
          <p:nvPr/>
        </p:nvPicPr>
        <p:blipFill>
          <a:blip r:embed="rId4" cstate="print"/>
          <a:srcRect l="24323" r="9549"/>
          <a:stretch>
            <a:fillRect/>
          </a:stretch>
        </p:blipFill>
        <p:spPr bwMode="auto">
          <a:xfrm>
            <a:off x="203200" y="1866900"/>
            <a:ext cx="4953000" cy="4991100"/>
          </a:xfrm>
          <a:prstGeom prst="rect">
            <a:avLst/>
          </a:prstGeom>
          <a:noFill/>
        </p:spPr>
      </p:pic>
    </p:spTree>
    <p:extLst>
      <p:ext uri="{BB962C8B-B14F-4D97-AF65-F5344CB8AC3E}">
        <p14:creationId xmlns="" xmlns:p14="http://schemas.microsoft.com/office/powerpoint/2010/main" val="86671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4" name="Рисунок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141047" y="1955800"/>
            <a:ext cx="7873153" cy="4572000"/>
          </a:xfrm>
          <a:prstGeom prst="rect">
            <a:avLst/>
          </a:prstGeom>
        </p:spPr>
      </p:pic>
      <p:pic>
        <p:nvPicPr>
          <p:cNvPr id="9218" name="Picture 2" descr="Возможно, это изображение (один или несколько человек, люди стоят и на открытом воздухе)"/>
          <p:cNvPicPr>
            <a:picLocks noChangeAspect="1" noChangeArrowheads="1"/>
          </p:cNvPicPr>
          <p:nvPr/>
        </p:nvPicPr>
        <p:blipFill>
          <a:blip r:embed="rId4" cstate="print"/>
          <a:srcRect t="30503"/>
          <a:stretch>
            <a:fillRect/>
          </a:stretch>
        </p:blipFill>
        <p:spPr bwMode="auto">
          <a:xfrm>
            <a:off x="307975" y="1902229"/>
            <a:ext cx="3654425" cy="4617634"/>
          </a:xfrm>
          <a:prstGeom prst="rect">
            <a:avLst/>
          </a:prstGeom>
          <a:noFill/>
        </p:spPr>
      </p:pic>
    </p:spTree>
    <p:extLst>
      <p:ext uri="{BB962C8B-B14F-4D97-AF65-F5344CB8AC3E}">
        <p14:creationId xmlns="" xmlns:p14="http://schemas.microsoft.com/office/powerpoint/2010/main" val="36862769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4" name="Рисунок 3"/>
          <p:cNvPicPr>
            <a:picLocks noChangeAspect="1"/>
          </p:cNvPicPr>
          <p:nvPr/>
        </p:nvPicPr>
        <p:blipFill>
          <a:blip r:embed="rId3" cstate="print">
            <a:extLst>
              <a:ext uri="{28A0092B-C50C-407E-A947-70E740481C1C}">
                <a14:useLocalDpi xmlns="" xmlns:a14="http://schemas.microsoft.com/office/drawing/2010/main" val="0"/>
              </a:ext>
            </a:extLst>
          </a:blip>
          <a:srcRect r="24958"/>
          <a:stretch>
            <a:fillRect/>
          </a:stretch>
        </p:blipFill>
        <p:spPr>
          <a:xfrm>
            <a:off x="190499" y="2070100"/>
            <a:ext cx="6410635" cy="3683000"/>
          </a:xfrm>
          <a:prstGeom prst="rect">
            <a:avLst/>
          </a:prstGeom>
        </p:spPr>
      </p:pic>
      <p:pic>
        <p:nvPicPr>
          <p:cNvPr id="8194" name="Picture 2" descr="Возможно, это изображение (один или несколько человек, люди стоят и на открытом воздухе)"/>
          <p:cNvPicPr>
            <a:picLocks noChangeAspect="1" noChangeArrowheads="1"/>
          </p:cNvPicPr>
          <p:nvPr/>
        </p:nvPicPr>
        <p:blipFill>
          <a:blip r:embed="rId4" cstate="print"/>
          <a:srcRect t="33503"/>
          <a:stretch>
            <a:fillRect/>
          </a:stretch>
        </p:blipFill>
        <p:spPr bwMode="auto">
          <a:xfrm>
            <a:off x="7003248" y="1739900"/>
            <a:ext cx="4189787" cy="4953000"/>
          </a:xfrm>
          <a:prstGeom prst="rect">
            <a:avLst/>
          </a:prstGeom>
          <a:noFill/>
        </p:spPr>
      </p:pic>
    </p:spTree>
    <p:extLst>
      <p:ext uri="{BB962C8B-B14F-4D97-AF65-F5344CB8AC3E}">
        <p14:creationId xmlns="" xmlns:p14="http://schemas.microsoft.com/office/powerpoint/2010/main" val="26151321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6146" name="Picture 2" descr="Возможно, это изображение (один или несколько человек, люди сидят и на открытом воздухе)"/>
          <p:cNvPicPr>
            <a:picLocks noChangeAspect="1" noChangeArrowheads="1"/>
          </p:cNvPicPr>
          <p:nvPr/>
        </p:nvPicPr>
        <p:blipFill>
          <a:blip r:embed="rId3" cstate="print"/>
          <a:srcRect/>
          <a:stretch>
            <a:fillRect/>
          </a:stretch>
        </p:blipFill>
        <p:spPr bwMode="auto">
          <a:xfrm>
            <a:off x="1790700" y="1704777"/>
            <a:ext cx="8867774" cy="4988123"/>
          </a:xfrm>
          <a:prstGeom prst="rect">
            <a:avLst/>
          </a:prstGeom>
          <a:noFill/>
        </p:spPr>
      </p:pic>
    </p:spTree>
    <p:extLst>
      <p:ext uri="{BB962C8B-B14F-4D97-AF65-F5344CB8AC3E}">
        <p14:creationId xmlns="" xmlns:p14="http://schemas.microsoft.com/office/powerpoint/2010/main" val="30125751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59394" name="Picture 2" descr="Возможно, это изображение (ребенок, стоит и в помещении)"/>
          <p:cNvPicPr>
            <a:picLocks noChangeAspect="1" noChangeArrowheads="1"/>
          </p:cNvPicPr>
          <p:nvPr/>
        </p:nvPicPr>
        <p:blipFill>
          <a:blip r:embed="rId3" cstate="print"/>
          <a:srcRect r="8818"/>
          <a:stretch>
            <a:fillRect/>
          </a:stretch>
        </p:blipFill>
        <p:spPr bwMode="auto">
          <a:xfrm>
            <a:off x="165100" y="1787525"/>
            <a:ext cx="5778500" cy="4752976"/>
          </a:xfrm>
          <a:prstGeom prst="rect">
            <a:avLst/>
          </a:prstGeom>
          <a:noFill/>
        </p:spPr>
      </p:pic>
      <p:pic>
        <p:nvPicPr>
          <p:cNvPr id="59396" name="Picture 4" descr="Возможно, это изображение (один или несколько человек, люди стоят и на открытом воздухе)"/>
          <p:cNvPicPr>
            <a:picLocks noChangeAspect="1" noChangeArrowheads="1"/>
          </p:cNvPicPr>
          <p:nvPr/>
        </p:nvPicPr>
        <p:blipFill>
          <a:blip r:embed="rId4" cstate="print"/>
          <a:srcRect l="4249" r="3798"/>
          <a:stretch>
            <a:fillRect/>
          </a:stretch>
        </p:blipFill>
        <p:spPr bwMode="auto">
          <a:xfrm>
            <a:off x="6032500" y="1808163"/>
            <a:ext cx="5842000" cy="4770437"/>
          </a:xfrm>
          <a:prstGeom prst="rect">
            <a:avLst/>
          </a:prstGeom>
          <a:noFill/>
        </p:spPr>
      </p:pic>
    </p:spTree>
    <p:extLst>
      <p:ext uri="{BB962C8B-B14F-4D97-AF65-F5344CB8AC3E}">
        <p14:creationId xmlns="" xmlns:p14="http://schemas.microsoft.com/office/powerpoint/2010/main" val="42119874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58370" name="Picture 2" descr="Возможно, это изображение (один или несколько человек, люди стоят и на открытом воздухе)"/>
          <p:cNvPicPr>
            <a:picLocks noChangeAspect="1" noChangeArrowheads="1"/>
          </p:cNvPicPr>
          <p:nvPr/>
        </p:nvPicPr>
        <p:blipFill>
          <a:blip r:embed="rId3" cstate="print"/>
          <a:srcRect/>
          <a:stretch>
            <a:fillRect/>
          </a:stretch>
        </p:blipFill>
        <p:spPr bwMode="auto">
          <a:xfrm>
            <a:off x="2044699" y="1735666"/>
            <a:ext cx="7454901" cy="4969934"/>
          </a:xfrm>
          <a:prstGeom prst="rect">
            <a:avLst/>
          </a:prstGeom>
          <a:noFill/>
        </p:spPr>
      </p:pic>
    </p:spTree>
    <p:extLst>
      <p:ext uri="{BB962C8B-B14F-4D97-AF65-F5344CB8AC3E}">
        <p14:creationId xmlns="" xmlns:p14="http://schemas.microsoft.com/office/powerpoint/2010/main" val="42119874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56322" name="Picture 2" descr="Возможно, это изображение (один или несколько человек, люди стоят, на открытом воздухе и текст «noлueйcbKий oфwuep rpomaAи noniL ABOLISHABL HABL MAXIMUS MAX BADGE bedtime MO»)"/>
          <p:cNvPicPr>
            <a:picLocks noChangeAspect="1" noChangeArrowheads="1"/>
          </p:cNvPicPr>
          <p:nvPr/>
        </p:nvPicPr>
        <p:blipFill>
          <a:blip r:embed="rId3" cstate="print"/>
          <a:srcRect/>
          <a:stretch>
            <a:fillRect/>
          </a:stretch>
        </p:blipFill>
        <p:spPr bwMode="auto">
          <a:xfrm>
            <a:off x="191904" y="1816100"/>
            <a:ext cx="6427970" cy="4826000"/>
          </a:xfrm>
          <a:prstGeom prst="rect">
            <a:avLst/>
          </a:prstGeom>
          <a:noFill/>
        </p:spPr>
      </p:pic>
      <p:pic>
        <p:nvPicPr>
          <p:cNvPr id="56324" name="Picture 4" descr="Возможно, это изображение (один или несколько человек, автомобиль и на открытом воздухе)"/>
          <p:cNvPicPr>
            <a:picLocks noChangeAspect="1" noChangeArrowheads="1"/>
          </p:cNvPicPr>
          <p:nvPr/>
        </p:nvPicPr>
        <p:blipFill>
          <a:blip r:embed="rId4" cstate="print"/>
          <a:srcRect l="20450"/>
          <a:stretch>
            <a:fillRect/>
          </a:stretch>
        </p:blipFill>
        <p:spPr bwMode="auto">
          <a:xfrm>
            <a:off x="6769100" y="1846262"/>
            <a:ext cx="5054600" cy="4770438"/>
          </a:xfrm>
          <a:prstGeom prst="rect">
            <a:avLst/>
          </a:prstGeom>
          <a:noFill/>
        </p:spPr>
      </p:pic>
    </p:spTree>
    <p:extLst>
      <p:ext uri="{BB962C8B-B14F-4D97-AF65-F5344CB8AC3E}">
        <p14:creationId xmlns="" xmlns:p14="http://schemas.microsoft.com/office/powerpoint/2010/main" val="42119874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4" name="TextBox 3"/>
          <p:cNvSpPr txBox="1"/>
          <p:nvPr/>
        </p:nvSpPr>
        <p:spPr>
          <a:xfrm>
            <a:off x="1340578" y="3740266"/>
            <a:ext cx="9510937" cy="1938992"/>
          </a:xfrm>
          <a:prstGeom prst="rect">
            <a:avLst/>
          </a:prstGeom>
          <a:ln w="28575"/>
        </p:spPr>
        <p:style>
          <a:lnRef idx="2">
            <a:schemeClr val="accent4"/>
          </a:lnRef>
          <a:fillRef idx="1">
            <a:schemeClr val="lt1"/>
          </a:fillRef>
          <a:effectRef idx="0">
            <a:schemeClr val="accent4"/>
          </a:effectRef>
          <a:fontRef idx="minor">
            <a:schemeClr val="dk1"/>
          </a:fontRef>
        </p:style>
        <p:txBody>
          <a:bodyPr wrap="none" rtlCol="0">
            <a:spAutoFit/>
          </a:bodyPr>
          <a:lstStyle/>
          <a:p>
            <a:pPr algn="ctr"/>
            <a:r>
              <a:rPr lang="uk-UA" sz="6000" dirty="0" smtClean="0">
                <a:solidFill>
                  <a:srgbClr val="182947"/>
                </a:solidFill>
                <a:latin typeface="Proxima Nova Rg" panose="02000506030000020004" pitchFamily="2" charset="0"/>
              </a:rPr>
              <a:t>Тільки разом ми зробимо</a:t>
            </a:r>
          </a:p>
          <a:p>
            <a:pPr algn="ctr"/>
            <a:r>
              <a:rPr lang="uk-UA" sz="6000" dirty="0" smtClean="0">
                <a:solidFill>
                  <a:srgbClr val="182947"/>
                </a:solidFill>
                <a:latin typeface="Proxima Nova Rg" panose="02000506030000020004" pitchFamily="2" charset="0"/>
              </a:rPr>
              <a:t> громаду безпечною!</a:t>
            </a:r>
            <a:endParaRPr lang="uk-UA" sz="6000" dirty="0">
              <a:solidFill>
                <a:srgbClr val="182947"/>
              </a:solidFill>
              <a:latin typeface="Proxima Nova Rg" panose="02000506030000020004" pitchFamily="2" charset="0"/>
            </a:endParaRPr>
          </a:p>
        </p:txBody>
      </p:sp>
    </p:spTree>
    <p:extLst>
      <p:ext uri="{BB962C8B-B14F-4D97-AF65-F5344CB8AC3E}">
        <p14:creationId xmlns="" xmlns:p14="http://schemas.microsoft.com/office/powerpoint/2010/main" val="23226545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258677" cy="6857960"/>
          </a:xfrm>
          <a:prstGeom prst="rect">
            <a:avLst/>
          </a:prstGeom>
        </p:spPr>
      </p:pic>
      <p:pic>
        <p:nvPicPr>
          <p:cNvPr id="6" name="Рисунок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06133" y="2127741"/>
            <a:ext cx="753535" cy="753535"/>
          </a:xfrm>
          <a:prstGeom prst="rect">
            <a:avLst/>
          </a:prstGeom>
        </p:spPr>
      </p:pic>
      <p:sp>
        <p:nvSpPr>
          <p:cNvPr id="8" name="TextBox 7"/>
          <p:cNvSpPr txBox="1"/>
          <p:nvPr/>
        </p:nvSpPr>
        <p:spPr>
          <a:xfrm>
            <a:off x="2141072" y="1747597"/>
            <a:ext cx="172808692" cy="5262979"/>
          </a:xfrm>
          <a:prstGeom prst="rect">
            <a:avLst/>
          </a:prstGeom>
          <a:noFill/>
        </p:spPr>
        <p:txBody>
          <a:bodyPr wrap="square" rtlCol="0">
            <a:spAutoFit/>
          </a:bodyPr>
          <a:lstStyle/>
          <a:p>
            <a:r>
              <a:rPr lang="uk-UA" sz="2800" dirty="0" smtClean="0">
                <a:solidFill>
                  <a:srgbClr val="182947"/>
                </a:solidFill>
                <a:latin typeface="Proxima Nova Lt" panose="02000506030000020004" pitchFamily="2" charset="0"/>
              </a:rPr>
              <a:t>Територія обслуговування м. Житомир</a:t>
            </a:r>
          </a:p>
          <a:p>
            <a:r>
              <a:rPr lang="uk-UA" dirty="0" smtClean="0"/>
              <a:t>вул. Н.Сотні 2-8, вул. Житній Ринок 2-12, вул. Б.</a:t>
            </a:r>
            <a:r>
              <a:rPr lang="uk-UA" dirty="0" err="1" smtClean="0"/>
              <a:t>Тена</a:t>
            </a:r>
            <a:r>
              <a:rPr lang="uk-UA" dirty="0" smtClean="0"/>
              <a:t> 1-127,вул. Б.</a:t>
            </a:r>
            <a:r>
              <a:rPr lang="uk-UA" dirty="0" err="1" smtClean="0"/>
              <a:t>Тена</a:t>
            </a:r>
            <a:r>
              <a:rPr lang="uk-UA" dirty="0" smtClean="0"/>
              <a:t> 44-88, </a:t>
            </a:r>
          </a:p>
          <a:p>
            <a:r>
              <a:rPr lang="uk-UA" dirty="0" smtClean="0"/>
              <a:t>вул.. Гоголівська 5,7,7А, 23, 27, 27А, 31-71, 77-93 ; вул. Гоголівська 2-90, пл.. Житній Ринок 1,</a:t>
            </a:r>
          </a:p>
          <a:p>
            <a:r>
              <a:rPr lang="uk-UA" dirty="0" smtClean="0"/>
              <a:t>вул. Хлібна 12-12В, вул.. Князів Острозьких 44-54,вул. Князів Острозьких 45-55,</a:t>
            </a:r>
          </a:p>
          <a:p>
            <a:r>
              <a:rPr lang="uk-UA" dirty="0" smtClean="0"/>
              <a:t>пров. Карпенка Карого 2-10, пров. Карпенка Карого 1-9, вул. Івана Мазепи 61-67,</a:t>
            </a:r>
          </a:p>
          <a:p>
            <a:r>
              <a:rPr lang="uk-UA" dirty="0" smtClean="0"/>
              <a:t>вул.. Івана Мазепи 50-76, пров. Виноградний 1-13, пров. Квітковий 2-12,</a:t>
            </a:r>
          </a:p>
          <a:p>
            <a:r>
              <a:rPr lang="uk-UA" dirty="0" smtClean="0"/>
              <a:t> пров. Квітковий 1-9, вул. Східна 47-57, вул. Східна 50-62,</a:t>
            </a:r>
          </a:p>
          <a:p>
            <a:r>
              <a:rPr lang="uk-UA" dirty="0" smtClean="0"/>
              <a:t>вул. Добровольчих батальйонів 7-41, вул. Добровольчих батальйонів 12-36, </a:t>
            </a:r>
          </a:p>
          <a:p>
            <a:r>
              <a:rPr lang="uk-UA" dirty="0" smtClean="0"/>
              <a:t>пров. Кільцевий 2-12, пров. Кільцевий 3-15, пров. 2-й Мисливський 2-16, </a:t>
            </a:r>
          </a:p>
          <a:p>
            <a:r>
              <a:rPr lang="uk-UA" dirty="0" smtClean="0"/>
              <a:t>пров. Мисливський 3-15, пров. 1-й Гоголівський 18-20,</a:t>
            </a:r>
          </a:p>
          <a:p>
            <a:r>
              <a:rPr lang="uk-UA" dirty="0" smtClean="0"/>
              <a:t> пров. 2-й Гоголівський 3-11, пров. 2-й Гоголівський 2-12, пров. </a:t>
            </a:r>
            <a:r>
              <a:rPr lang="uk-UA" dirty="0" err="1" smtClean="0"/>
              <a:t>Ак</a:t>
            </a:r>
            <a:r>
              <a:rPr lang="uk-UA" dirty="0" smtClean="0"/>
              <a:t>. </a:t>
            </a:r>
            <a:r>
              <a:rPr lang="uk-UA" dirty="0" err="1" smtClean="0"/>
              <a:t>Слуцького</a:t>
            </a:r>
            <a:r>
              <a:rPr lang="uk-UA" dirty="0" smtClean="0"/>
              <a:t> 4-50,</a:t>
            </a:r>
          </a:p>
          <a:p>
            <a:r>
              <a:rPr lang="uk-UA" dirty="0" smtClean="0"/>
              <a:t>  пров. </a:t>
            </a:r>
            <a:r>
              <a:rPr lang="uk-UA" dirty="0" err="1" smtClean="0"/>
              <a:t>Ак</a:t>
            </a:r>
            <a:r>
              <a:rPr lang="uk-UA" dirty="0" smtClean="0"/>
              <a:t>. </a:t>
            </a:r>
            <a:r>
              <a:rPr lang="uk-UA" dirty="0" err="1" smtClean="0"/>
              <a:t>Слуцького</a:t>
            </a:r>
            <a:r>
              <a:rPr lang="uk-UA" dirty="0" smtClean="0"/>
              <a:t> 1-41, пров. Академіка </a:t>
            </a:r>
            <a:r>
              <a:rPr lang="uk-UA" dirty="0" err="1" smtClean="0"/>
              <a:t>Векслера</a:t>
            </a:r>
            <a:r>
              <a:rPr lang="uk-UA" dirty="0" smtClean="0"/>
              <a:t> 3-13, пров. Академіка </a:t>
            </a:r>
            <a:r>
              <a:rPr lang="uk-UA" dirty="0" err="1" smtClean="0"/>
              <a:t>Векслера</a:t>
            </a:r>
            <a:r>
              <a:rPr lang="uk-UA" dirty="0" smtClean="0"/>
              <a:t> 2-20,</a:t>
            </a:r>
          </a:p>
          <a:p>
            <a:r>
              <a:rPr lang="uk-UA" dirty="0" smtClean="0"/>
              <a:t> пров. 3-й Гоголівський 2-14, вул. Івана Сльоти 16-30, 34-40, пров. 3-й Київський 1-6,</a:t>
            </a:r>
          </a:p>
          <a:p>
            <a:r>
              <a:rPr lang="uk-UA" dirty="0" smtClean="0"/>
              <a:t> пров. 1-й Київський 2-10, пров. 1-й Київський 3-5, пров. 2-й Київський 3-31,</a:t>
            </a:r>
          </a:p>
          <a:p>
            <a:r>
              <a:rPr lang="uk-UA" dirty="0" smtClean="0"/>
              <a:t> пров. 4-й Київський, пров. Павла Саксаганського, вул.. Героїв </a:t>
            </a:r>
            <a:r>
              <a:rPr lang="uk-UA" dirty="0" err="1" smtClean="0"/>
              <a:t>Крут</a:t>
            </a:r>
            <a:r>
              <a:rPr lang="uk-UA" dirty="0" smtClean="0"/>
              <a:t> 15-47.</a:t>
            </a:r>
            <a:endParaRPr lang="ru-RU" dirty="0" smtClean="0"/>
          </a:p>
          <a:p>
            <a:endParaRPr lang="uk-UA" sz="2800" dirty="0" smtClean="0">
              <a:solidFill>
                <a:srgbClr val="182947"/>
              </a:solidFill>
              <a:latin typeface="Proxima Nova Lt" panose="02000506030000020004" pitchFamily="2" charset="0"/>
            </a:endParaRPr>
          </a:p>
          <a:p>
            <a:endParaRPr lang="uk-UA" sz="2800" dirty="0">
              <a:solidFill>
                <a:srgbClr val="182947"/>
              </a:solidFill>
              <a:latin typeface="Proxima Nova Lt" panose="02000506030000020004" pitchFamily="2" charset="0"/>
            </a:endParaRPr>
          </a:p>
        </p:txBody>
      </p:sp>
      <p:sp>
        <p:nvSpPr>
          <p:cNvPr id="18" name="TextBox 17"/>
          <p:cNvSpPr txBox="1"/>
          <p:nvPr/>
        </p:nvSpPr>
        <p:spPr>
          <a:xfrm>
            <a:off x="260272" y="579421"/>
            <a:ext cx="2925801"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ЖИТОМИРСЬКА ТГ</a:t>
            </a:r>
            <a:endParaRPr lang="uk-UA" sz="2800" dirty="0">
              <a:solidFill>
                <a:schemeClr val="bg1"/>
              </a:solidFill>
              <a:latin typeface="Proxima Nova Rg" panose="02000506030000020004" pitchFamily="2" charset="0"/>
            </a:endParaRPr>
          </a:p>
        </p:txBody>
      </p:sp>
      <p:cxnSp>
        <p:nvCxnSpPr>
          <p:cNvPr id="19" name="Прямая соединительная линия 18"/>
          <p:cNvCxnSpPr/>
          <p:nvPr/>
        </p:nvCxnSpPr>
        <p:spPr>
          <a:xfrm flipH="1">
            <a:off x="1879251" y="1982579"/>
            <a:ext cx="17185" cy="3644023"/>
          </a:xfrm>
          <a:prstGeom prst="line">
            <a:avLst/>
          </a:prstGeom>
          <a:ln w="19050"/>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 xmlns:p14="http://schemas.microsoft.com/office/powerpoint/2010/main" val="8396025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0"/>
            <a:ext cx="12192001" cy="6857960"/>
          </a:xfrm>
          <a:prstGeom prst="rect">
            <a:avLst/>
          </a:prstGeom>
        </p:spPr>
      </p:pic>
      <p:pic>
        <p:nvPicPr>
          <p:cNvPr id="4" name="Рисунок 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658822" y="2286000"/>
            <a:ext cx="629510" cy="629510"/>
          </a:xfrm>
          <a:prstGeom prst="rect">
            <a:avLst/>
          </a:prstGeom>
        </p:spPr>
      </p:pic>
      <p:pic>
        <p:nvPicPr>
          <p:cNvPr id="5" name="Рисунок 4"/>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8974270" y="2286000"/>
            <a:ext cx="608740" cy="608740"/>
          </a:xfrm>
          <a:prstGeom prst="rect">
            <a:avLst/>
          </a:prstGeom>
        </p:spPr>
      </p:pic>
      <p:sp>
        <p:nvSpPr>
          <p:cNvPr id="6" name="TextBox 5"/>
          <p:cNvSpPr txBox="1"/>
          <p:nvPr/>
        </p:nvSpPr>
        <p:spPr>
          <a:xfrm>
            <a:off x="1070535" y="2994925"/>
            <a:ext cx="4485523"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Обслугували викликів по «102»</a:t>
            </a:r>
            <a:endParaRPr lang="uk-UA" sz="2800" dirty="0">
              <a:solidFill>
                <a:srgbClr val="182947"/>
              </a:solidFill>
              <a:latin typeface="Proxima Nova Lt" panose="02000506030000020004" pitchFamily="2" charset="0"/>
            </a:endParaRPr>
          </a:p>
        </p:txBody>
      </p:sp>
      <p:sp>
        <p:nvSpPr>
          <p:cNvPr id="7" name="TextBox 6"/>
          <p:cNvSpPr txBox="1"/>
          <p:nvPr/>
        </p:nvSpPr>
        <p:spPr>
          <a:xfrm>
            <a:off x="7166535" y="2994925"/>
            <a:ext cx="4011034"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Розглянули матеріалів</a:t>
            </a:r>
            <a:endParaRPr lang="uk-UA" sz="2800" dirty="0">
              <a:solidFill>
                <a:srgbClr val="182947"/>
              </a:solidFill>
              <a:latin typeface="Proxima Nova Lt" panose="02000506030000020004" pitchFamily="2" charset="0"/>
            </a:endParaRPr>
          </a:p>
        </p:txBody>
      </p:sp>
      <p:sp>
        <p:nvSpPr>
          <p:cNvPr id="8" name="TextBox 7"/>
          <p:cNvSpPr txBox="1"/>
          <p:nvPr/>
        </p:nvSpPr>
        <p:spPr>
          <a:xfrm>
            <a:off x="1286256" y="4175116"/>
            <a:ext cx="1015021" cy="1015663"/>
          </a:xfrm>
          <a:prstGeom prst="rect">
            <a:avLst/>
          </a:prstGeom>
          <a:noFill/>
        </p:spPr>
        <p:txBody>
          <a:bodyPr wrap="none" rtlCol="0">
            <a:spAutoFit/>
          </a:bodyPr>
          <a:lstStyle/>
          <a:p>
            <a:r>
              <a:rPr lang="uk-UA" sz="6000" dirty="0" smtClean="0">
                <a:solidFill>
                  <a:srgbClr val="182947"/>
                </a:solidFill>
                <a:latin typeface="Proxima Nova Rg" panose="02000506030000020004" pitchFamily="2" charset="0"/>
              </a:rPr>
              <a:t>46</a:t>
            </a:r>
            <a:endParaRPr lang="uk-UA" sz="6000" dirty="0">
              <a:solidFill>
                <a:srgbClr val="182947"/>
              </a:solidFill>
              <a:latin typeface="Proxima Nova Rg" panose="02000506030000020004" pitchFamily="2" charset="0"/>
            </a:endParaRPr>
          </a:p>
        </p:txBody>
      </p:sp>
      <p:cxnSp>
        <p:nvCxnSpPr>
          <p:cNvPr id="11" name="Прямая соединительная линия 10"/>
          <p:cNvCxnSpPr/>
          <p:nvPr/>
        </p:nvCxnSpPr>
        <p:spPr>
          <a:xfrm>
            <a:off x="6095999" y="2579985"/>
            <a:ext cx="0" cy="362079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518831" y="379319"/>
            <a:ext cx="4661854" cy="954107"/>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РЕЗУЛЬТАТИ ДІЯЛЬНОСТІ ПОГ</a:t>
            </a:r>
            <a:br>
              <a:rPr lang="uk-UA" sz="2800" dirty="0" smtClean="0">
                <a:solidFill>
                  <a:schemeClr val="bg1"/>
                </a:solidFill>
                <a:latin typeface="Proxima Nova Rg" panose="02000506030000020004" pitchFamily="2" charset="0"/>
              </a:rPr>
            </a:br>
            <a:r>
              <a:rPr lang="uk-UA" sz="2800" dirty="0" smtClean="0">
                <a:solidFill>
                  <a:schemeClr val="bg1"/>
                </a:solidFill>
                <a:latin typeface="Proxima Nova Rg" panose="02000506030000020004" pitchFamily="2" charset="0"/>
              </a:rPr>
              <a:t>2021</a:t>
            </a:r>
            <a:endParaRPr lang="uk-UA" sz="2800" dirty="0">
              <a:solidFill>
                <a:schemeClr val="bg1"/>
              </a:solidFill>
              <a:latin typeface="Proxima Nova Rg" panose="02000506030000020004" pitchFamily="2" charset="0"/>
            </a:endParaRPr>
          </a:p>
        </p:txBody>
      </p:sp>
      <p:sp>
        <p:nvSpPr>
          <p:cNvPr id="18" name="TextBox 17"/>
          <p:cNvSpPr txBox="1"/>
          <p:nvPr/>
        </p:nvSpPr>
        <p:spPr>
          <a:xfrm>
            <a:off x="7382255" y="4175116"/>
            <a:ext cx="1015021" cy="1015663"/>
          </a:xfrm>
          <a:prstGeom prst="rect">
            <a:avLst/>
          </a:prstGeom>
          <a:noFill/>
        </p:spPr>
        <p:txBody>
          <a:bodyPr wrap="none" rtlCol="0">
            <a:spAutoFit/>
          </a:bodyPr>
          <a:lstStyle/>
          <a:p>
            <a:r>
              <a:rPr lang="uk-UA" sz="6000" dirty="0" smtClean="0">
                <a:solidFill>
                  <a:srgbClr val="182947"/>
                </a:solidFill>
                <a:latin typeface="Proxima Nova Rg" panose="02000506030000020004" pitchFamily="2" charset="0"/>
              </a:rPr>
              <a:t>70</a:t>
            </a:r>
            <a:endParaRPr lang="uk-UA" sz="6000" dirty="0">
              <a:solidFill>
                <a:srgbClr val="182947"/>
              </a:solidFill>
              <a:latin typeface="Proxima Nova Rg" panose="02000506030000020004" pitchFamily="2" charset="0"/>
            </a:endParaRPr>
          </a:p>
        </p:txBody>
      </p:sp>
    </p:spTree>
    <p:extLst>
      <p:ext uri="{BB962C8B-B14F-4D97-AF65-F5344CB8AC3E}">
        <p14:creationId xmlns="" xmlns:p14="http://schemas.microsoft.com/office/powerpoint/2010/main" val="14147733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60272" y="1270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14" name="TextBox 13"/>
          <p:cNvSpPr txBox="1"/>
          <p:nvPr/>
        </p:nvSpPr>
        <p:spPr>
          <a:xfrm>
            <a:off x="1271926" y="2112638"/>
            <a:ext cx="958146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запобігання та протидії домашньому насильству</a:t>
            </a:r>
            <a:endParaRPr lang="uk-UA" sz="2800" dirty="0">
              <a:solidFill>
                <a:srgbClr val="182947"/>
              </a:solidFill>
              <a:latin typeface="Proxima Nova Lt" panose="02000506030000020004" pitchFamily="2" charset="0"/>
            </a:endParaRPr>
          </a:p>
        </p:txBody>
      </p:sp>
      <p:cxnSp>
        <p:nvCxnSpPr>
          <p:cNvPr id="9" name="Прямая соединительная линия 8"/>
          <p:cNvCxnSpPr/>
          <p:nvPr/>
        </p:nvCxnSpPr>
        <p:spPr>
          <a:xfrm>
            <a:off x="1271926" y="2635858"/>
            <a:ext cx="9581469" cy="0"/>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16" name="Рисунок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14199" y="3151124"/>
            <a:ext cx="710002" cy="708615"/>
          </a:xfrm>
          <a:prstGeom prst="rect">
            <a:avLst/>
          </a:prstGeom>
        </p:spPr>
      </p:pic>
      <p:sp>
        <p:nvSpPr>
          <p:cNvPr id="17" name="TextBox 16"/>
          <p:cNvSpPr txBox="1"/>
          <p:nvPr/>
        </p:nvSpPr>
        <p:spPr>
          <a:xfrm>
            <a:off x="1370268" y="3279604"/>
            <a:ext cx="4362092" cy="707886"/>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Перевірено осіб,</a:t>
            </a:r>
          </a:p>
          <a:p>
            <a:r>
              <a:rPr lang="uk-UA" sz="2000" dirty="0" smtClean="0">
                <a:solidFill>
                  <a:srgbClr val="182947"/>
                </a:solidFill>
                <a:latin typeface="Proxima Nova Lt" panose="02000506030000020004" pitchFamily="2" charset="0"/>
              </a:rPr>
              <a:t>що вчиняють домашнє насильство</a:t>
            </a:r>
            <a:endParaRPr lang="uk-UA" sz="2000" dirty="0">
              <a:solidFill>
                <a:srgbClr val="182947"/>
              </a:solidFill>
              <a:latin typeface="Proxima Nova Lt" panose="02000506030000020004" pitchFamily="2" charset="0"/>
            </a:endParaRPr>
          </a:p>
        </p:txBody>
      </p:sp>
      <p:sp>
        <p:nvSpPr>
          <p:cNvPr id="19" name="TextBox 18"/>
          <p:cNvSpPr txBox="1"/>
          <p:nvPr/>
        </p:nvSpPr>
        <p:spPr>
          <a:xfrm>
            <a:off x="1426373" y="5513618"/>
            <a:ext cx="4249881" cy="707886"/>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Винесено термінових заборонних</a:t>
            </a:r>
          </a:p>
          <a:p>
            <a:r>
              <a:rPr lang="uk-UA" sz="2000" dirty="0" smtClean="0">
                <a:solidFill>
                  <a:srgbClr val="182947"/>
                </a:solidFill>
                <a:latin typeface="Proxima Nova Lt" panose="02000506030000020004" pitchFamily="2" charset="0"/>
              </a:rPr>
              <a:t>приписів стосовно кривдників</a:t>
            </a:r>
            <a:endParaRPr lang="uk-UA" sz="2000" dirty="0">
              <a:solidFill>
                <a:srgbClr val="182947"/>
              </a:solidFill>
              <a:latin typeface="Proxima Nova Lt" panose="02000506030000020004" pitchFamily="2" charset="0"/>
            </a:endParaRPr>
          </a:p>
        </p:txBody>
      </p:sp>
      <p:pic>
        <p:nvPicPr>
          <p:cNvPr id="20" name="Рисунок 19"/>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95232" y="5270932"/>
            <a:ext cx="614349" cy="614349"/>
          </a:xfrm>
          <a:prstGeom prst="rect">
            <a:avLst/>
          </a:prstGeom>
        </p:spPr>
      </p:pic>
      <p:pic>
        <p:nvPicPr>
          <p:cNvPr id="21" name="Рисунок 26"/>
          <p:cNvPicPr>
            <a:picLocks noChangeAspect="1"/>
          </p:cNvPicPr>
          <p:nvPr/>
        </p:nvPicPr>
        <p:blipFill>
          <a:blip r:embed="rId5" cstate="print">
            <a:duotone>
              <a:schemeClr val="accent5">
                <a:shade val="45000"/>
                <a:satMod val="135000"/>
              </a:schemeClr>
              <a:prstClr val="white"/>
            </a:duotone>
            <a:lum bright="-40000" contrast="-40000"/>
          </a:blip>
          <a:srcRect/>
          <a:stretch>
            <a:fillRect/>
          </a:stretch>
        </p:blipFill>
        <p:spPr bwMode="auto">
          <a:xfrm>
            <a:off x="6763218" y="3290654"/>
            <a:ext cx="619832" cy="624232"/>
          </a:xfrm>
          <a:prstGeom prst="rect">
            <a:avLst/>
          </a:prstGeom>
          <a:noFill/>
          <a:ln w="9525">
            <a:noFill/>
            <a:miter lim="800000"/>
            <a:headEnd/>
            <a:tailEnd/>
          </a:ln>
        </p:spPr>
      </p:pic>
      <p:sp>
        <p:nvSpPr>
          <p:cNvPr id="22" name="TextBox 21"/>
          <p:cNvSpPr txBox="1"/>
          <p:nvPr/>
        </p:nvSpPr>
        <p:spPr>
          <a:xfrm>
            <a:off x="7529117" y="3461189"/>
            <a:ext cx="3361818" cy="400110"/>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Кривдників взято на облік</a:t>
            </a:r>
            <a:endParaRPr lang="uk-UA" sz="2000" dirty="0">
              <a:solidFill>
                <a:srgbClr val="182947"/>
              </a:solidFill>
              <a:latin typeface="Proxima Nova Lt" panose="02000506030000020004" pitchFamily="2" charset="0"/>
            </a:endParaRPr>
          </a:p>
        </p:txBody>
      </p:sp>
      <p:sp>
        <p:nvSpPr>
          <p:cNvPr id="23" name="TextBox 22"/>
          <p:cNvSpPr txBox="1"/>
          <p:nvPr/>
        </p:nvSpPr>
        <p:spPr>
          <a:xfrm>
            <a:off x="7528048" y="5405896"/>
            <a:ext cx="4419800" cy="923330"/>
          </a:xfrm>
          <a:prstGeom prst="rect">
            <a:avLst/>
          </a:prstGeom>
          <a:noFill/>
        </p:spPr>
        <p:txBody>
          <a:bodyPr wrap="none" rtlCol="0">
            <a:spAutoFit/>
          </a:bodyPr>
          <a:lstStyle/>
          <a:p>
            <a:r>
              <a:rPr lang="uk-UA" dirty="0" smtClean="0">
                <a:solidFill>
                  <a:srgbClr val="182947"/>
                </a:solidFill>
                <a:latin typeface="Proxima Nova Lt" panose="02000506030000020004" pitchFamily="2" charset="0"/>
              </a:rPr>
              <a:t>Складено адміністративних протоколів</a:t>
            </a:r>
          </a:p>
          <a:p>
            <a:r>
              <a:rPr lang="uk-UA" dirty="0">
                <a:solidFill>
                  <a:srgbClr val="182947"/>
                </a:solidFill>
                <a:latin typeface="Proxima Nova Lt" panose="02000506030000020004" pitchFamily="2" charset="0"/>
              </a:rPr>
              <a:t>з</a:t>
            </a:r>
            <a:r>
              <a:rPr lang="uk-UA" dirty="0" smtClean="0">
                <a:solidFill>
                  <a:srgbClr val="182947"/>
                </a:solidFill>
                <a:latin typeface="Proxima Nova Lt" panose="02000506030000020004" pitchFamily="2" charset="0"/>
              </a:rPr>
              <a:t>а порушення ст. 173-2 КУпАП</a:t>
            </a:r>
          </a:p>
          <a:p>
            <a:r>
              <a:rPr lang="uk-UA" dirty="0" smtClean="0">
                <a:solidFill>
                  <a:srgbClr val="182947"/>
                </a:solidFill>
                <a:latin typeface="Proxima Nova Lt" panose="02000506030000020004" pitchFamily="2" charset="0"/>
              </a:rPr>
              <a:t>«</a:t>
            </a:r>
            <a:r>
              <a:rPr lang="ru-RU" dirty="0" err="1">
                <a:solidFill>
                  <a:srgbClr val="182947"/>
                </a:solidFill>
                <a:latin typeface="Proxima Nova Lt" panose="02000506030000020004" pitchFamily="2" charset="0"/>
              </a:rPr>
              <a:t>Вчинення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домашнього</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насильства</a:t>
            </a:r>
            <a:r>
              <a:rPr lang="ru-RU" dirty="0" smtClean="0">
                <a:solidFill>
                  <a:srgbClr val="182947"/>
                </a:solidFill>
                <a:latin typeface="Proxima Nova Lt" panose="02000506030000020004" pitchFamily="2" charset="0"/>
              </a:rPr>
              <a:t>» </a:t>
            </a:r>
            <a:endParaRPr lang="uk-UA" dirty="0">
              <a:solidFill>
                <a:srgbClr val="182947"/>
              </a:solidFill>
              <a:latin typeface="Proxima Nova Lt" panose="02000506030000020004" pitchFamily="2" charset="0"/>
            </a:endParaRPr>
          </a:p>
        </p:txBody>
      </p:sp>
      <p:pic>
        <p:nvPicPr>
          <p:cNvPr id="15" name="Рисунок 14"/>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6684245" y="5279098"/>
            <a:ext cx="797334" cy="797334"/>
          </a:xfrm>
          <a:prstGeom prst="rect">
            <a:avLst/>
          </a:prstGeom>
        </p:spPr>
      </p:pic>
      <p:sp>
        <p:nvSpPr>
          <p:cNvPr id="24" name="TextBox 23"/>
          <p:cNvSpPr txBox="1"/>
          <p:nvPr/>
        </p:nvSpPr>
        <p:spPr>
          <a:xfrm>
            <a:off x="513519" y="3845373"/>
            <a:ext cx="572593"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70</a:t>
            </a:r>
            <a:endParaRPr lang="uk-UA" sz="2800" dirty="0">
              <a:solidFill>
                <a:srgbClr val="182947"/>
              </a:solidFill>
              <a:latin typeface="Proxima Nova Rg" panose="02000506030000020004" pitchFamily="2" charset="0"/>
            </a:endParaRPr>
          </a:p>
        </p:txBody>
      </p:sp>
      <p:sp>
        <p:nvSpPr>
          <p:cNvPr id="25" name="TextBox 24"/>
          <p:cNvSpPr txBox="1"/>
          <p:nvPr/>
        </p:nvSpPr>
        <p:spPr>
          <a:xfrm>
            <a:off x="6684245" y="3888310"/>
            <a:ext cx="378630"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2</a:t>
            </a:r>
            <a:endParaRPr lang="uk-UA" sz="2800" dirty="0">
              <a:solidFill>
                <a:srgbClr val="182947"/>
              </a:solidFill>
              <a:latin typeface="Proxima Nova Rg" panose="02000506030000020004" pitchFamily="2" charset="0"/>
            </a:endParaRPr>
          </a:p>
        </p:txBody>
      </p:sp>
      <p:sp>
        <p:nvSpPr>
          <p:cNvPr id="26" name="TextBox 25"/>
          <p:cNvSpPr txBox="1"/>
          <p:nvPr/>
        </p:nvSpPr>
        <p:spPr>
          <a:xfrm>
            <a:off x="526378" y="6006061"/>
            <a:ext cx="378630"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2</a:t>
            </a:r>
            <a:endParaRPr lang="uk-UA" sz="2800" dirty="0">
              <a:solidFill>
                <a:srgbClr val="182947"/>
              </a:solidFill>
              <a:latin typeface="Proxima Nova Rg" panose="02000506030000020004" pitchFamily="2" charset="0"/>
            </a:endParaRPr>
          </a:p>
        </p:txBody>
      </p:sp>
      <p:sp>
        <p:nvSpPr>
          <p:cNvPr id="27" name="TextBox 26"/>
          <p:cNvSpPr txBox="1"/>
          <p:nvPr/>
        </p:nvSpPr>
        <p:spPr>
          <a:xfrm>
            <a:off x="6684245" y="6006062"/>
            <a:ext cx="378630"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2</a:t>
            </a:r>
            <a:endParaRPr lang="uk-UA" sz="2800" dirty="0">
              <a:solidFill>
                <a:srgbClr val="182947"/>
              </a:solidFill>
              <a:latin typeface="Proxima Nova Rg" panose="02000506030000020004" pitchFamily="2" charset="0"/>
            </a:endParaRPr>
          </a:p>
        </p:txBody>
      </p:sp>
      <p:pic>
        <p:nvPicPr>
          <p:cNvPr id="29" name="Рисунок 28"/>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6684245" y="5275801"/>
            <a:ext cx="797334" cy="797334"/>
          </a:xfrm>
          <a:prstGeom prst="rect">
            <a:avLst/>
          </a:prstGeom>
        </p:spPr>
      </p:pic>
    </p:spTree>
    <p:extLst>
      <p:ext uri="{BB962C8B-B14F-4D97-AF65-F5344CB8AC3E}">
        <p14:creationId xmlns="" xmlns:p14="http://schemas.microsoft.com/office/powerpoint/2010/main" val="32069124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20446"/>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14" name="TextBox 13"/>
          <p:cNvSpPr txBox="1"/>
          <p:nvPr/>
        </p:nvSpPr>
        <p:spPr>
          <a:xfrm>
            <a:off x="2751081" y="1868324"/>
            <a:ext cx="6566221"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охорони та захисту прав дітей</a:t>
            </a:r>
            <a:endParaRPr lang="uk-UA" sz="2800" dirty="0">
              <a:solidFill>
                <a:srgbClr val="182947"/>
              </a:solidFill>
              <a:latin typeface="Proxima Nova Lt" panose="02000506030000020004" pitchFamily="2" charset="0"/>
            </a:endParaRPr>
          </a:p>
        </p:txBody>
      </p:sp>
      <p:cxnSp>
        <p:nvCxnSpPr>
          <p:cNvPr id="9" name="Прямая соединительная линия 8"/>
          <p:cNvCxnSpPr/>
          <p:nvPr/>
        </p:nvCxnSpPr>
        <p:spPr>
          <a:xfrm flipV="1">
            <a:off x="2778400" y="2405019"/>
            <a:ext cx="6491885" cy="20091"/>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28" name="Рисунок 2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21987" y="3029735"/>
            <a:ext cx="794496" cy="794496"/>
          </a:xfrm>
          <a:prstGeom prst="rect">
            <a:avLst/>
          </a:prstGeom>
        </p:spPr>
      </p:pic>
      <p:sp>
        <p:nvSpPr>
          <p:cNvPr id="29" name="TextBox 28"/>
          <p:cNvSpPr txBox="1"/>
          <p:nvPr/>
        </p:nvSpPr>
        <p:spPr>
          <a:xfrm>
            <a:off x="1239067" y="3391067"/>
            <a:ext cx="3695242" cy="646331"/>
          </a:xfrm>
          <a:prstGeom prst="rect">
            <a:avLst/>
          </a:prstGeom>
          <a:noFill/>
        </p:spPr>
        <p:txBody>
          <a:bodyPr wrap="none" rtlCol="0">
            <a:spAutoFit/>
          </a:bodyPr>
          <a:lstStyle/>
          <a:p>
            <a:r>
              <a:rPr lang="uk-UA" dirty="0" smtClean="0">
                <a:solidFill>
                  <a:srgbClr val="182947"/>
                </a:solidFill>
                <a:latin typeface="Proxima Nova Lt" panose="02000506030000020004" pitchFamily="2" charset="0"/>
              </a:rPr>
              <a:t>Відвідано сімей, що опинилися</a:t>
            </a:r>
          </a:p>
          <a:p>
            <a:r>
              <a:rPr lang="uk-UA" dirty="0" smtClean="0">
                <a:solidFill>
                  <a:srgbClr val="182947"/>
                </a:solidFill>
                <a:latin typeface="Proxima Nova Lt" panose="02000506030000020004" pitchFamily="2" charset="0"/>
              </a:rPr>
              <a:t>у складних життєвих обставинах</a:t>
            </a:r>
            <a:endParaRPr lang="uk-UA" dirty="0">
              <a:solidFill>
                <a:srgbClr val="182947"/>
              </a:solidFill>
              <a:latin typeface="Proxima Nova Lt" panose="02000506030000020004" pitchFamily="2" charset="0"/>
            </a:endParaRPr>
          </a:p>
        </p:txBody>
      </p:sp>
      <p:pic>
        <p:nvPicPr>
          <p:cNvPr id="30" name="Рисунок 29"/>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60272" y="5058711"/>
            <a:ext cx="922018" cy="922018"/>
          </a:xfrm>
          <a:prstGeom prst="rect">
            <a:avLst/>
          </a:prstGeom>
        </p:spPr>
      </p:pic>
      <p:sp>
        <p:nvSpPr>
          <p:cNvPr id="31" name="TextBox 30"/>
          <p:cNvSpPr txBox="1"/>
          <p:nvPr/>
        </p:nvSpPr>
        <p:spPr>
          <a:xfrm>
            <a:off x="1252725" y="5511423"/>
            <a:ext cx="4506362" cy="646331"/>
          </a:xfrm>
          <a:prstGeom prst="rect">
            <a:avLst/>
          </a:prstGeom>
          <a:noFill/>
        </p:spPr>
        <p:txBody>
          <a:bodyPr wrap="none" rtlCol="0">
            <a:spAutoFit/>
          </a:bodyPr>
          <a:lstStyle/>
          <a:p>
            <a:r>
              <a:rPr lang="uk-UA" dirty="0" smtClean="0">
                <a:solidFill>
                  <a:srgbClr val="182947"/>
                </a:solidFill>
                <a:latin typeface="Proxima Nova Lt" panose="02000506030000020004" pitchFamily="2" charset="0"/>
              </a:rPr>
              <a:t>Профілактично-роз’яснювальна робота</a:t>
            </a:r>
          </a:p>
          <a:p>
            <a:r>
              <a:rPr lang="uk-UA" dirty="0" smtClean="0">
                <a:solidFill>
                  <a:srgbClr val="182947"/>
                </a:solidFill>
                <a:latin typeface="Proxima Nova Lt" panose="02000506030000020004" pitchFamily="2" charset="0"/>
              </a:rPr>
              <a:t>у навчальних закладах</a:t>
            </a:r>
            <a:endParaRPr lang="uk-UA" dirty="0">
              <a:solidFill>
                <a:srgbClr val="182947"/>
              </a:solidFill>
              <a:latin typeface="Proxima Nova Lt" panose="02000506030000020004" pitchFamily="2" charset="0"/>
            </a:endParaRPr>
          </a:p>
        </p:txBody>
      </p:sp>
      <p:pic>
        <p:nvPicPr>
          <p:cNvPr id="36" name="Рисунок 35"/>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556158" y="3068135"/>
            <a:ext cx="767929" cy="767929"/>
          </a:xfrm>
          <a:prstGeom prst="rect">
            <a:avLst/>
          </a:prstGeom>
        </p:spPr>
      </p:pic>
      <p:sp>
        <p:nvSpPr>
          <p:cNvPr id="37" name="TextBox 36"/>
          <p:cNvSpPr txBox="1"/>
          <p:nvPr/>
        </p:nvSpPr>
        <p:spPr>
          <a:xfrm>
            <a:off x="6443368" y="3079596"/>
            <a:ext cx="5880781" cy="1138773"/>
          </a:xfrm>
          <a:prstGeom prst="rect">
            <a:avLst/>
          </a:prstGeom>
          <a:noFill/>
        </p:spPr>
        <p:txBody>
          <a:bodyPr wrap="square" rtlCol="0">
            <a:spAutoFit/>
          </a:bodyPr>
          <a:lstStyle/>
          <a:p>
            <a:r>
              <a:rPr lang="uk-UA" sz="1700" dirty="0" smtClean="0">
                <a:solidFill>
                  <a:srgbClr val="182947"/>
                </a:solidFill>
                <a:latin typeface="Proxima Nova Lt" panose="02000506030000020004" pitchFamily="2" charset="0"/>
              </a:rPr>
              <a:t>Складено адміністративних протоколів</a:t>
            </a:r>
          </a:p>
          <a:p>
            <a:r>
              <a:rPr lang="uk-UA" sz="1700" dirty="0">
                <a:solidFill>
                  <a:srgbClr val="182947"/>
                </a:solidFill>
                <a:latin typeface="Proxima Nova Lt" panose="02000506030000020004" pitchFamily="2" charset="0"/>
              </a:rPr>
              <a:t>з</a:t>
            </a:r>
            <a:r>
              <a:rPr lang="uk-UA" sz="1700" dirty="0" smtClean="0">
                <a:solidFill>
                  <a:srgbClr val="182947"/>
                </a:solidFill>
                <a:latin typeface="Proxima Nova Lt" panose="02000506030000020004" pitchFamily="2" charset="0"/>
              </a:rPr>
              <a:t>а ст. 184 КУпАП</a:t>
            </a:r>
          </a:p>
          <a:p>
            <a:r>
              <a:rPr lang="uk-UA" sz="1700" dirty="0" smtClean="0">
                <a:solidFill>
                  <a:srgbClr val="182947"/>
                </a:solidFill>
                <a:latin typeface="Proxima Nova Lt" panose="02000506030000020004" pitchFamily="2" charset="0"/>
              </a:rPr>
              <a:t>«</a:t>
            </a:r>
            <a:r>
              <a:rPr lang="uk-UA" sz="1700" dirty="0">
                <a:solidFill>
                  <a:srgbClr val="182947"/>
                </a:solidFill>
                <a:latin typeface="Proxima Nova Lt" panose="02000506030000020004" pitchFamily="2" charset="0"/>
              </a:rPr>
              <a:t>Невиконання батьками або </a:t>
            </a:r>
            <a:r>
              <a:rPr lang="uk-UA" sz="1700" dirty="0" smtClean="0">
                <a:solidFill>
                  <a:srgbClr val="182947"/>
                </a:solidFill>
                <a:latin typeface="Proxima Nova Lt" panose="02000506030000020004" pitchFamily="2" charset="0"/>
              </a:rPr>
              <a:t>особами,</a:t>
            </a:r>
          </a:p>
          <a:p>
            <a:r>
              <a:rPr lang="uk-UA" sz="1700" dirty="0" smtClean="0">
                <a:solidFill>
                  <a:srgbClr val="182947"/>
                </a:solidFill>
                <a:latin typeface="Proxima Nova Lt" panose="02000506030000020004" pitchFamily="2" charset="0"/>
              </a:rPr>
              <a:t>що </a:t>
            </a:r>
            <a:r>
              <a:rPr lang="uk-UA" sz="1700" dirty="0">
                <a:solidFill>
                  <a:srgbClr val="182947"/>
                </a:solidFill>
                <a:latin typeface="Proxima Nova Lt" panose="02000506030000020004" pitchFamily="2" charset="0"/>
              </a:rPr>
              <a:t>їх замінюють, обов'язків щодо виховання </a:t>
            </a:r>
            <a:r>
              <a:rPr lang="uk-UA" sz="1700" dirty="0" smtClean="0">
                <a:solidFill>
                  <a:srgbClr val="182947"/>
                </a:solidFill>
                <a:latin typeface="Proxima Nova Lt" panose="02000506030000020004" pitchFamily="2" charset="0"/>
              </a:rPr>
              <a:t>дітей»</a:t>
            </a:r>
            <a:endParaRPr lang="uk-UA" sz="1700" dirty="0">
              <a:solidFill>
                <a:srgbClr val="182947"/>
              </a:solidFill>
              <a:latin typeface="Proxima Nova Lt" panose="02000506030000020004" pitchFamily="2" charset="0"/>
            </a:endParaRPr>
          </a:p>
        </p:txBody>
      </p:sp>
      <p:sp>
        <p:nvSpPr>
          <p:cNvPr id="40" name="TextBox 39"/>
          <p:cNvSpPr txBox="1"/>
          <p:nvPr/>
        </p:nvSpPr>
        <p:spPr>
          <a:xfrm>
            <a:off x="330346" y="3791539"/>
            <a:ext cx="572593"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17</a:t>
            </a:r>
            <a:endParaRPr lang="uk-UA" sz="2800" dirty="0">
              <a:solidFill>
                <a:srgbClr val="182947"/>
              </a:solidFill>
              <a:latin typeface="Proxima Nova Rg" panose="02000506030000020004" pitchFamily="2" charset="0"/>
            </a:endParaRPr>
          </a:p>
        </p:txBody>
      </p:sp>
      <p:sp>
        <p:nvSpPr>
          <p:cNvPr id="41" name="TextBox 40"/>
          <p:cNvSpPr txBox="1"/>
          <p:nvPr/>
        </p:nvSpPr>
        <p:spPr>
          <a:xfrm>
            <a:off x="338706" y="5896144"/>
            <a:ext cx="572593"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18</a:t>
            </a:r>
            <a:endParaRPr lang="uk-UA" sz="2800" dirty="0">
              <a:solidFill>
                <a:srgbClr val="182947"/>
              </a:solidFill>
              <a:latin typeface="Proxima Nova Rg" panose="02000506030000020004" pitchFamily="2" charset="0"/>
            </a:endParaRPr>
          </a:p>
        </p:txBody>
      </p:sp>
    </p:spTree>
    <p:extLst>
      <p:ext uri="{BB962C8B-B14F-4D97-AF65-F5344CB8AC3E}">
        <p14:creationId xmlns="" xmlns:p14="http://schemas.microsoft.com/office/powerpoint/2010/main" val="38959745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4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992042" y="1868585"/>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громадської безпеки</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flipV="1">
            <a:off x="1044022" y="2358643"/>
            <a:ext cx="5471455" cy="2131"/>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60272" y="2568951"/>
            <a:ext cx="8430513" cy="923330"/>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44 КУпАП </a:t>
            </a:r>
          </a:p>
          <a:p>
            <a:r>
              <a:rPr lang="uk-UA" dirty="0" smtClean="0">
                <a:solidFill>
                  <a:srgbClr val="182947"/>
                </a:solidFill>
                <a:latin typeface="Proxima Nova Lt" panose="02000506030000020004" pitchFamily="2" charset="0"/>
              </a:rPr>
              <a:t>Незаконні виробництво, придбання, зберігання, перевезення, пересилання</a:t>
            </a:r>
          </a:p>
          <a:p>
            <a:r>
              <a:rPr lang="uk-UA" dirty="0" smtClean="0">
                <a:solidFill>
                  <a:srgbClr val="182947"/>
                </a:solidFill>
                <a:latin typeface="Proxima Nova Lt" panose="02000506030000020004" pitchFamily="2" charset="0"/>
              </a:rPr>
              <a:t>наркотичних засобів без мети збуту в невеликих розмірів</a:t>
            </a:r>
            <a:endParaRPr lang="uk-UA" dirty="0">
              <a:solidFill>
                <a:srgbClr val="182947"/>
              </a:solidFill>
              <a:latin typeface="Proxima Nova Lt" panose="02000506030000020004" pitchFamily="2" charset="0"/>
            </a:endParaRPr>
          </a:p>
        </p:txBody>
      </p:sp>
      <p:sp>
        <p:nvSpPr>
          <p:cNvPr id="10" name="TextBox 9"/>
          <p:cNvSpPr txBox="1"/>
          <p:nvPr/>
        </p:nvSpPr>
        <p:spPr>
          <a:xfrm>
            <a:off x="260272" y="3701284"/>
            <a:ext cx="4852610" cy="646331"/>
          </a:xfrm>
          <a:prstGeom prst="rect">
            <a:avLst/>
          </a:prstGeom>
          <a:noFill/>
        </p:spPr>
        <p:txBody>
          <a:bodyPr wrap="none" rtlCol="0">
            <a:spAutoFit/>
          </a:bodyPr>
          <a:lstStyle/>
          <a:p>
            <a:r>
              <a:rPr lang="uk-UA" dirty="0" smtClean="0">
                <a:solidFill>
                  <a:srgbClr val="182947"/>
                </a:solidFill>
                <a:latin typeface="Proxima Nova Rg" panose="02000506030000020004" pitchFamily="2" charset="0"/>
              </a:rPr>
              <a:t>СТ. 44-3 КУпАП</a:t>
            </a:r>
          </a:p>
          <a:p>
            <a:r>
              <a:rPr lang="uk-UA" dirty="0" smtClean="0">
                <a:solidFill>
                  <a:srgbClr val="182947"/>
                </a:solidFill>
                <a:latin typeface="Proxima Nova Lt" panose="02000506030000020004" pitchFamily="2" charset="0"/>
              </a:rPr>
              <a:t>Порушення правил щодо карантину людей</a:t>
            </a:r>
            <a:endParaRPr lang="uk-UA" dirty="0">
              <a:solidFill>
                <a:srgbClr val="182947"/>
              </a:solidFill>
              <a:latin typeface="Proxima Nova Lt" panose="02000506030000020004" pitchFamily="2" charset="0"/>
            </a:endParaRPr>
          </a:p>
        </p:txBody>
      </p:sp>
      <p:sp>
        <p:nvSpPr>
          <p:cNvPr id="12" name="TextBox 11"/>
          <p:cNvSpPr txBox="1"/>
          <p:nvPr/>
        </p:nvSpPr>
        <p:spPr>
          <a:xfrm>
            <a:off x="260272" y="4558481"/>
            <a:ext cx="3876382" cy="646331"/>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51 КУпАП</a:t>
            </a:r>
          </a:p>
          <a:p>
            <a:r>
              <a:rPr lang="uk-UA" dirty="0" smtClean="0">
                <a:solidFill>
                  <a:srgbClr val="182947"/>
                </a:solidFill>
                <a:latin typeface="Proxima Nova Lt" panose="02000506030000020004" pitchFamily="2" charset="0"/>
              </a:rPr>
              <a:t>Дрібне викрадення чужого майна</a:t>
            </a:r>
            <a:endParaRPr lang="uk-UA" dirty="0">
              <a:solidFill>
                <a:srgbClr val="182947"/>
              </a:solidFill>
              <a:latin typeface="Proxima Nova Lt" panose="02000506030000020004" pitchFamily="2" charset="0"/>
            </a:endParaRPr>
          </a:p>
        </p:txBody>
      </p:sp>
      <p:sp>
        <p:nvSpPr>
          <p:cNvPr id="14" name="TextBox 13"/>
          <p:cNvSpPr txBox="1"/>
          <p:nvPr/>
        </p:nvSpPr>
        <p:spPr>
          <a:xfrm>
            <a:off x="260272" y="5415678"/>
            <a:ext cx="5511445" cy="923330"/>
          </a:xfrm>
          <a:prstGeom prst="rect">
            <a:avLst/>
          </a:prstGeom>
          <a:noFill/>
        </p:spPr>
        <p:txBody>
          <a:bodyPr wrap="none" rtlCol="0">
            <a:spAutoFit/>
          </a:bodyPr>
          <a:lstStyle/>
          <a:p>
            <a:r>
              <a:rPr lang="uk-UA" dirty="0" smtClean="0">
                <a:solidFill>
                  <a:srgbClr val="182947"/>
                </a:solidFill>
                <a:latin typeface="Proxima Nova Rg" panose="02000506030000020004" pitchFamily="2" charset="0"/>
              </a:rPr>
              <a:t>СТ. 152 КУпАП</a:t>
            </a:r>
          </a:p>
          <a:p>
            <a:r>
              <a:rPr lang="ru-RU" dirty="0" err="1">
                <a:solidFill>
                  <a:srgbClr val="182947"/>
                </a:solidFill>
                <a:latin typeface="Proxima Nova Lt" panose="02000506030000020004" pitchFamily="2" charset="0"/>
              </a:rPr>
              <a:t>Порушення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державних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стандартів</a:t>
            </a:r>
            <a:r>
              <a:rPr lang="ru-RU" dirty="0">
                <a:solidFill>
                  <a:srgbClr val="182947"/>
                </a:solidFill>
                <a:latin typeface="Proxima Nova Lt" panose="02000506030000020004" pitchFamily="2" charset="0"/>
              </a:rPr>
              <a:t>, норм і </a:t>
            </a:r>
            <a:r>
              <a:rPr lang="ru-RU" dirty="0" smtClean="0">
                <a:solidFill>
                  <a:srgbClr val="182947"/>
                </a:solidFill>
                <a:latin typeface="Proxima Nova Lt" panose="02000506030000020004" pitchFamily="2" charset="0"/>
              </a:rPr>
              <a:t>правил</a:t>
            </a:r>
          </a:p>
          <a:p>
            <a:r>
              <a:rPr lang="ru-RU" dirty="0" smtClean="0">
                <a:solidFill>
                  <a:srgbClr val="182947"/>
                </a:solidFill>
                <a:latin typeface="Proxima Nova Lt" panose="02000506030000020004" pitchFamily="2" charset="0"/>
              </a:rPr>
              <a:t>у </a:t>
            </a:r>
            <a:r>
              <a:rPr lang="ru-RU" dirty="0" err="1">
                <a:solidFill>
                  <a:srgbClr val="182947"/>
                </a:solidFill>
                <a:latin typeface="Proxima Nova Lt" panose="02000506030000020004" pitchFamily="2" charset="0"/>
              </a:rPr>
              <a:t>сфері</a:t>
            </a:r>
            <a:r>
              <a:rPr lang="ru-RU" dirty="0">
                <a:solidFill>
                  <a:srgbClr val="182947"/>
                </a:solidFill>
                <a:latin typeface="Proxima Nova Lt" panose="02000506030000020004" pitchFamily="2" charset="0"/>
              </a:rPr>
              <a:t> благоустрою </a:t>
            </a:r>
            <a:r>
              <a:rPr lang="ru-RU" dirty="0" err="1">
                <a:solidFill>
                  <a:srgbClr val="182947"/>
                </a:solidFill>
                <a:latin typeface="Proxima Nova Lt" panose="02000506030000020004" pitchFamily="2" charset="0"/>
              </a:rPr>
              <a:t>населених</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пунктів</a:t>
            </a:r>
            <a:endParaRPr lang="ru-RU" dirty="0" smtClean="0">
              <a:solidFill>
                <a:srgbClr val="182947"/>
              </a:solidFill>
              <a:latin typeface="Proxima Nova Lt" panose="02000506030000020004" pitchFamily="2" charset="0"/>
            </a:endParaRPr>
          </a:p>
        </p:txBody>
      </p:sp>
      <p:pic>
        <p:nvPicPr>
          <p:cNvPr id="8" name="Рисунок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60272" y="1833434"/>
            <a:ext cx="578684" cy="634350"/>
          </a:xfrm>
          <a:prstGeom prst="rect">
            <a:avLst/>
          </a:prstGeom>
        </p:spPr>
      </p:pic>
    </p:spTree>
    <p:extLst>
      <p:ext uri="{BB962C8B-B14F-4D97-AF65-F5344CB8AC3E}">
        <p14:creationId xmlns="" xmlns:p14="http://schemas.microsoft.com/office/powerpoint/2010/main" val="3446117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32015"/>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громадської безпеки</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255523" y="2883147"/>
            <a:ext cx="2278188" cy="646331"/>
          </a:xfrm>
          <a:prstGeom prst="rect">
            <a:avLst/>
          </a:prstGeom>
          <a:noFill/>
        </p:spPr>
        <p:txBody>
          <a:bodyPr wrap="none" rtlCol="0">
            <a:spAutoFit/>
          </a:bodyPr>
          <a:lstStyle/>
          <a:p>
            <a:r>
              <a:rPr lang="uk-UA" dirty="0" smtClean="0">
                <a:solidFill>
                  <a:srgbClr val="182947"/>
                </a:solidFill>
                <a:latin typeface="Proxima Nova Rg" panose="02000506030000020004" pitchFamily="2" charset="0"/>
              </a:rPr>
              <a:t>СТ. 173 КУпАП</a:t>
            </a:r>
          </a:p>
          <a:p>
            <a:r>
              <a:rPr lang="uk-UA" dirty="0" smtClean="0">
                <a:solidFill>
                  <a:srgbClr val="182947"/>
                </a:solidFill>
                <a:latin typeface="Proxima Nova Lt" panose="02000506030000020004" pitchFamily="2" charset="0"/>
              </a:rPr>
              <a:t>Дрібне хуліганство</a:t>
            </a:r>
          </a:p>
        </p:txBody>
      </p:sp>
      <p:sp>
        <p:nvSpPr>
          <p:cNvPr id="12" name="TextBox 11"/>
          <p:cNvSpPr txBox="1"/>
          <p:nvPr/>
        </p:nvSpPr>
        <p:spPr>
          <a:xfrm>
            <a:off x="255523" y="3808606"/>
            <a:ext cx="5596404" cy="646331"/>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175-1 КУпАП</a:t>
            </a:r>
          </a:p>
          <a:p>
            <a:r>
              <a:rPr lang="ru-RU" dirty="0" err="1">
                <a:solidFill>
                  <a:srgbClr val="182947"/>
                </a:solidFill>
                <a:latin typeface="Proxima Nova Lt" panose="02000506030000020004" pitchFamily="2" charset="0"/>
              </a:rPr>
              <a:t>Куріння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тютюнових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виробів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місцях</a:t>
            </a:r>
            <a:endParaRPr lang="ru-RU" dirty="0">
              <a:solidFill>
                <a:srgbClr val="182947"/>
              </a:solidFill>
              <a:latin typeface="Proxima Nova Lt" panose="02000506030000020004" pitchFamily="2" charset="0"/>
            </a:endParaRPr>
          </a:p>
        </p:txBody>
      </p:sp>
      <p:sp>
        <p:nvSpPr>
          <p:cNvPr id="14" name="TextBox 13"/>
          <p:cNvSpPr txBox="1"/>
          <p:nvPr/>
        </p:nvSpPr>
        <p:spPr>
          <a:xfrm>
            <a:off x="233460" y="4918843"/>
            <a:ext cx="7847020" cy="646331"/>
          </a:xfrm>
          <a:prstGeom prst="rect">
            <a:avLst/>
          </a:prstGeom>
          <a:noFill/>
        </p:spPr>
        <p:txBody>
          <a:bodyPr wrap="none" rtlCol="0">
            <a:spAutoFit/>
          </a:bodyPr>
          <a:lstStyle/>
          <a:p>
            <a:r>
              <a:rPr lang="uk-UA" dirty="0" smtClean="0">
                <a:solidFill>
                  <a:srgbClr val="182947"/>
                </a:solidFill>
                <a:latin typeface="Proxima Nova Rg" panose="02000506030000020004" pitchFamily="2" charset="0"/>
              </a:rPr>
              <a:t>СТ. 176 КУпАП</a:t>
            </a:r>
          </a:p>
          <a:p>
            <a:r>
              <a:rPr lang="ru-RU" dirty="0" err="1">
                <a:solidFill>
                  <a:srgbClr val="182947"/>
                </a:solidFill>
                <a:latin typeface="Proxima Nova Lt" panose="02000506030000020004" pitchFamily="2" charset="0"/>
              </a:rPr>
              <a:t>Виготовлення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зберігання</a:t>
            </a:r>
            <a:r>
              <a:rPr lang="ru-RU" dirty="0">
                <a:solidFill>
                  <a:srgbClr val="182947"/>
                </a:solidFill>
                <a:latin typeface="Proxima Nova Lt" panose="02000506030000020004" pitchFamily="2" charset="0"/>
              </a:rPr>
              <a:t> самогону та </a:t>
            </a:r>
            <a:r>
              <a:rPr lang="ru-RU" dirty="0" err="1">
                <a:solidFill>
                  <a:srgbClr val="182947"/>
                </a:solidFill>
                <a:latin typeface="Proxima Nova Lt" panose="02000506030000020004" pitchFamily="2" charset="0"/>
              </a:rPr>
              <a:t>апаратів</a:t>
            </a:r>
            <a:r>
              <a:rPr lang="ru-RU" dirty="0">
                <a:solidFill>
                  <a:srgbClr val="182947"/>
                </a:solidFill>
                <a:latin typeface="Proxima Nova Lt" panose="02000506030000020004" pitchFamily="2" charset="0"/>
              </a:rPr>
              <a:t> для </a:t>
            </a:r>
            <a:r>
              <a:rPr lang="ru-RU" dirty="0" err="1">
                <a:solidFill>
                  <a:srgbClr val="182947"/>
                </a:solidFill>
                <a:latin typeface="Proxima Nova Lt" panose="02000506030000020004" pitchFamily="2" charset="0"/>
              </a:rPr>
              <a:t>його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вироблення</a:t>
            </a:r>
            <a:endParaRPr lang="uk-UA" dirty="0" smtClean="0">
              <a:solidFill>
                <a:srgbClr val="182947"/>
              </a:solidFill>
              <a:latin typeface="Proxima Nova Lt" panose="02000506030000020004" pitchFamily="2" charset="0"/>
            </a:endParaRPr>
          </a:p>
        </p:txBody>
      </p:sp>
      <p:sp>
        <p:nvSpPr>
          <p:cNvPr id="19" name="TextBox 18"/>
          <p:cNvSpPr txBox="1"/>
          <p:nvPr/>
        </p:nvSpPr>
        <p:spPr>
          <a:xfrm>
            <a:off x="10846035" y="2944702"/>
            <a:ext cx="391454" cy="523220"/>
          </a:xfrm>
          <a:prstGeom prst="rect">
            <a:avLst/>
          </a:prstGeom>
          <a:noFill/>
        </p:spPr>
        <p:txBody>
          <a:bodyPr wrap="none" rtlCol="0">
            <a:spAutoFit/>
          </a:bodyPr>
          <a:lstStyle/>
          <a:p>
            <a:r>
              <a:rPr lang="uk-UA" sz="2800" b="1" dirty="0" smtClean="0">
                <a:solidFill>
                  <a:srgbClr val="182947"/>
                </a:solidFill>
                <a:latin typeface="Proxima Nova Rg" panose="02000506030000020004" pitchFamily="2" charset="0"/>
              </a:rPr>
              <a:t>2</a:t>
            </a:r>
            <a:endParaRPr lang="uk-UA" sz="2800" b="1" dirty="0">
              <a:solidFill>
                <a:srgbClr val="182947"/>
              </a:solidFill>
              <a:latin typeface="Proxima Nova Rg" panose="02000506030000020004" pitchFamily="2" charset="0"/>
            </a:endParaRPr>
          </a:p>
        </p:txBody>
      </p:sp>
      <p:sp>
        <p:nvSpPr>
          <p:cNvPr id="20" name="TextBox 19"/>
          <p:cNvSpPr txBox="1"/>
          <p:nvPr/>
        </p:nvSpPr>
        <p:spPr>
          <a:xfrm>
            <a:off x="10846035" y="3870161"/>
            <a:ext cx="598241" cy="523220"/>
          </a:xfrm>
          <a:prstGeom prst="rect">
            <a:avLst/>
          </a:prstGeom>
          <a:noFill/>
        </p:spPr>
        <p:txBody>
          <a:bodyPr wrap="none" rtlCol="0">
            <a:spAutoFit/>
          </a:bodyPr>
          <a:lstStyle/>
          <a:p>
            <a:r>
              <a:rPr lang="uk-UA" sz="2800" b="1" dirty="0" smtClean="0">
                <a:solidFill>
                  <a:srgbClr val="182947"/>
                </a:solidFill>
                <a:latin typeface="Proxima Nova Rg" panose="02000506030000020004" pitchFamily="2" charset="0"/>
              </a:rPr>
              <a:t>10</a:t>
            </a:r>
            <a:endParaRPr lang="uk-UA" sz="2800" b="1" dirty="0">
              <a:solidFill>
                <a:srgbClr val="182947"/>
              </a:solidFill>
              <a:latin typeface="Proxima Nova Rg" panose="02000506030000020004" pitchFamily="2" charset="0"/>
            </a:endParaRPr>
          </a:p>
        </p:txBody>
      </p:sp>
      <p:sp>
        <p:nvSpPr>
          <p:cNvPr id="21" name="TextBox 20"/>
          <p:cNvSpPr txBox="1"/>
          <p:nvPr/>
        </p:nvSpPr>
        <p:spPr>
          <a:xfrm>
            <a:off x="10846035" y="4980398"/>
            <a:ext cx="391454" cy="523220"/>
          </a:xfrm>
          <a:prstGeom prst="rect">
            <a:avLst/>
          </a:prstGeom>
          <a:noFill/>
        </p:spPr>
        <p:txBody>
          <a:bodyPr wrap="none" rtlCol="0">
            <a:spAutoFit/>
          </a:bodyPr>
          <a:lstStyle/>
          <a:p>
            <a:r>
              <a:rPr lang="uk-UA" sz="2800" b="1" dirty="0" smtClean="0">
                <a:solidFill>
                  <a:srgbClr val="182947"/>
                </a:solidFill>
                <a:latin typeface="Proxima Nova Rg" panose="02000506030000020004" pitchFamily="2" charset="0"/>
              </a:rPr>
              <a:t>3</a:t>
            </a:r>
            <a:endParaRPr lang="uk-UA" sz="2800" b="1" dirty="0">
              <a:solidFill>
                <a:srgbClr val="182947"/>
              </a:solidFill>
              <a:latin typeface="Proxima Nova Rg" panose="02000506030000020004" pitchFamily="2" charset="0"/>
            </a:endParaRPr>
          </a:p>
        </p:txBody>
      </p:sp>
    </p:spTree>
    <p:extLst>
      <p:ext uri="{BB962C8B-B14F-4D97-AF65-F5344CB8AC3E}">
        <p14:creationId xmlns="" xmlns:p14="http://schemas.microsoft.com/office/powerpoint/2010/main" val="14163591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громадської безпеки</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55523" y="2698549"/>
            <a:ext cx="4801314" cy="923330"/>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177 КУпАП </a:t>
            </a:r>
          </a:p>
          <a:p>
            <a:r>
              <a:rPr lang="ru-RU" dirty="0" err="1">
                <a:solidFill>
                  <a:srgbClr val="182947"/>
                </a:solidFill>
                <a:latin typeface="Proxima Nova Lt" panose="02000506030000020004" pitchFamily="2" charset="0"/>
              </a:rPr>
              <a:t>Придбання</a:t>
            </a:r>
            <a:r>
              <a:rPr lang="ru-RU" dirty="0">
                <a:solidFill>
                  <a:srgbClr val="182947"/>
                </a:solidFill>
                <a:latin typeface="Proxima Nova Lt" panose="02000506030000020004" pitchFamily="2" charset="0"/>
              </a:rPr>
              <a:t> самогону та </a:t>
            </a:r>
            <a:r>
              <a:rPr lang="ru-RU" dirty="0" err="1">
                <a:solidFill>
                  <a:srgbClr val="182947"/>
                </a:solidFill>
                <a:latin typeface="Proxima Nova Lt" panose="02000506030000020004" pitchFamily="2" charset="0"/>
              </a:rPr>
              <a:t>інших</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міцних</a:t>
            </a:r>
            <a:endParaRPr lang="ru-RU" dirty="0" smtClean="0">
              <a:solidFill>
                <a:srgbClr val="182947"/>
              </a:solidFill>
              <a:latin typeface="Proxima Nova Lt" panose="02000506030000020004" pitchFamily="2" charset="0"/>
            </a:endParaRPr>
          </a:p>
          <a:p>
            <a:r>
              <a:rPr lang="ru-RU" dirty="0" err="1" smtClean="0">
                <a:solidFill>
                  <a:srgbClr val="182947"/>
                </a:solidFill>
                <a:latin typeface="Proxima Nova Lt" panose="02000506030000020004" pitchFamily="2" charset="0"/>
              </a:rPr>
              <a:t>спиртних</a:t>
            </a:r>
            <a:r>
              <a:rPr lang="ru-RU" dirty="0" smtClean="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напоїв</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домашнього</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вироблення</a:t>
            </a:r>
            <a:endParaRPr lang="ru-RU" dirty="0">
              <a:solidFill>
                <a:srgbClr val="182947"/>
              </a:solidFill>
              <a:latin typeface="Proxima Nova Lt" panose="02000506030000020004" pitchFamily="2" charset="0"/>
            </a:endParaRPr>
          </a:p>
        </p:txBody>
      </p:sp>
      <p:sp>
        <p:nvSpPr>
          <p:cNvPr id="10" name="TextBox 9"/>
          <p:cNvSpPr txBox="1"/>
          <p:nvPr/>
        </p:nvSpPr>
        <p:spPr>
          <a:xfrm>
            <a:off x="255523" y="4041682"/>
            <a:ext cx="9988632" cy="923330"/>
          </a:xfrm>
          <a:prstGeom prst="rect">
            <a:avLst/>
          </a:prstGeom>
          <a:noFill/>
        </p:spPr>
        <p:txBody>
          <a:bodyPr wrap="none" rtlCol="0">
            <a:spAutoFit/>
          </a:bodyPr>
          <a:lstStyle/>
          <a:p>
            <a:r>
              <a:rPr lang="uk-UA" dirty="0" smtClean="0">
                <a:solidFill>
                  <a:srgbClr val="182947"/>
                </a:solidFill>
                <a:latin typeface="Proxima Nova Rg" panose="02000506030000020004" pitchFamily="2" charset="0"/>
              </a:rPr>
              <a:t>СТ. 178 КУпАП</a:t>
            </a:r>
          </a:p>
          <a:p>
            <a:r>
              <a:rPr lang="ru-RU" dirty="0" err="1">
                <a:solidFill>
                  <a:srgbClr val="182947"/>
                </a:solidFill>
                <a:latin typeface="Proxima Nova Lt" panose="02000506030000020004" pitchFamily="2" charset="0"/>
              </a:rPr>
              <a:t>Розпивання</a:t>
            </a:r>
            <a:r>
              <a:rPr lang="ru-RU" dirty="0">
                <a:solidFill>
                  <a:srgbClr val="182947"/>
                </a:solidFill>
                <a:latin typeface="Proxima Nova Lt" panose="02000506030000020004" pitchFamily="2" charset="0"/>
              </a:rPr>
              <a:t> пива, </a:t>
            </a:r>
            <a:r>
              <a:rPr lang="ru-RU" dirty="0" err="1">
                <a:solidFill>
                  <a:srgbClr val="182947"/>
                </a:solidFill>
                <a:latin typeface="Proxima Nova Lt" panose="02000506030000020004" pitchFamily="2" charset="0"/>
              </a:rPr>
              <a:t>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слабоалкогольних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напоїв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законом </a:t>
            </a:r>
            <a:r>
              <a:rPr lang="ru-RU" dirty="0" err="1" smtClean="0">
                <a:solidFill>
                  <a:srgbClr val="182947"/>
                </a:solidFill>
                <a:latin typeface="Proxima Nova Lt" panose="02000506030000020004" pitchFamily="2" charset="0"/>
              </a:rPr>
              <a:t>місцях</a:t>
            </a:r>
            <a:endParaRPr lang="ru-RU" dirty="0" smtClean="0">
              <a:solidFill>
                <a:srgbClr val="182947"/>
              </a:solidFill>
              <a:latin typeface="Proxima Nova Lt" panose="02000506030000020004" pitchFamily="2" charset="0"/>
            </a:endParaRPr>
          </a:p>
          <a:p>
            <a:r>
              <a:rPr lang="ru-RU" dirty="0" err="1" smtClean="0">
                <a:solidFill>
                  <a:srgbClr val="182947"/>
                </a:solidFill>
                <a:latin typeface="Proxima Nova Lt" panose="02000506030000020004" pitchFamily="2" charset="0"/>
              </a:rPr>
              <a:t>або</a:t>
            </a:r>
            <a:r>
              <a:rPr lang="ru-RU" dirty="0" smtClean="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поява</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громадських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місцях</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п'яному</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вигляді</a:t>
            </a:r>
            <a:endParaRPr lang="uk-UA" dirty="0" smtClean="0">
              <a:solidFill>
                <a:srgbClr val="182947"/>
              </a:solidFill>
              <a:latin typeface="Proxima Nova Lt" panose="02000506030000020004" pitchFamily="2" charset="0"/>
            </a:endParaRPr>
          </a:p>
        </p:txBody>
      </p:sp>
      <p:sp>
        <p:nvSpPr>
          <p:cNvPr id="12" name="TextBox 11"/>
          <p:cNvSpPr txBox="1"/>
          <p:nvPr/>
        </p:nvSpPr>
        <p:spPr>
          <a:xfrm>
            <a:off x="255523" y="5482284"/>
            <a:ext cx="5246949" cy="923330"/>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187 КУпАП</a:t>
            </a:r>
          </a:p>
          <a:p>
            <a:r>
              <a:rPr lang="uk-UA" dirty="0">
                <a:solidFill>
                  <a:srgbClr val="182947"/>
                </a:solidFill>
                <a:latin typeface="Proxima Nova Lt" panose="02000506030000020004" pitchFamily="2" charset="0"/>
              </a:rPr>
              <a:t>Порушення правил адміністративного нагляду</a:t>
            </a:r>
          </a:p>
          <a:p>
            <a:endParaRPr lang="uk-UA" b="1" dirty="0" smtClean="0">
              <a:solidFill>
                <a:srgbClr val="182947"/>
              </a:solidFill>
              <a:latin typeface="Proxima Nova Rg" panose="02000506030000020004" pitchFamily="2" charset="0"/>
            </a:endParaRPr>
          </a:p>
        </p:txBody>
      </p:sp>
      <p:sp>
        <p:nvSpPr>
          <p:cNvPr id="15" name="TextBox 14"/>
          <p:cNvSpPr txBox="1"/>
          <p:nvPr/>
        </p:nvSpPr>
        <p:spPr>
          <a:xfrm>
            <a:off x="10846035" y="4293802"/>
            <a:ext cx="598241" cy="523220"/>
          </a:xfrm>
          <a:prstGeom prst="rect">
            <a:avLst/>
          </a:prstGeom>
          <a:noFill/>
        </p:spPr>
        <p:txBody>
          <a:bodyPr wrap="none" rtlCol="0">
            <a:spAutoFit/>
          </a:bodyPr>
          <a:lstStyle/>
          <a:p>
            <a:r>
              <a:rPr lang="uk-UA" sz="2800" b="1" dirty="0" smtClean="0">
                <a:solidFill>
                  <a:srgbClr val="182947"/>
                </a:solidFill>
                <a:latin typeface="Proxima Nova Rg" panose="02000506030000020004" pitchFamily="2" charset="0"/>
              </a:rPr>
              <a:t>74</a:t>
            </a:r>
            <a:endParaRPr lang="uk-UA" sz="2800" b="1" dirty="0">
              <a:solidFill>
                <a:srgbClr val="182947"/>
              </a:solidFill>
              <a:latin typeface="Proxima Nova Rg" panose="02000506030000020004" pitchFamily="2" charset="0"/>
            </a:endParaRPr>
          </a:p>
        </p:txBody>
      </p:sp>
    </p:spTree>
    <p:extLst>
      <p:ext uri="{BB962C8B-B14F-4D97-AF65-F5344CB8AC3E}">
        <p14:creationId xmlns="" xmlns:p14="http://schemas.microsoft.com/office/powerpoint/2010/main" val="14235349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1941</TotalTime>
  <Words>759</Words>
  <Application>Microsoft Office PowerPoint</Application>
  <PresentationFormat>Произвольный</PresentationFormat>
  <Paragraphs>154</Paragraphs>
  <Slides>28</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TCPO</dc:creator>
  <cp:lastModifiedBy>user</cp:lastModifiedBy>
  <cp:revision>124</cp:revision>
  <dcterms:created xsi:type="dcterms:W3CDTF">2020-12-03T09:33:15Z</dcterms:created>
  <dcterms:modified xsi:type="dcterms:W3CDTF">2022-12-16T09:54:43Z</dcterms:modified>
</cp:coreProperties>
</file>