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8" r:id="rId2"/>
    <p:sldId id="260" r:id="rId3"/>
    <p:sldId id="262" r:id="rId4"/>
    <p:sldId id="284" r:id="rId5"/>
    <p:sldId id="285" r:id="rId6"/>
    <p:sldId id="281" r:id="rId7"/>
    <p:sldId id="282" r:id="rId8"/>
    <p:sldId id="283" r:id="rId9"/>
    <p:sldId id="287" r:id="rId10"/>
    <p:sldId id="288" r:id="rId11"/>
    <p:sldId id="289" r:id="rId12"/>
    <p:sldId id="267" r:id="rId13"/>
    <p:sldId id="268" r:id="rId14"/>
    <p:sldId id="275" r:id="rId15"/>
    <p:sldId id="276" r:id="rId16"/>
    <p:sldId id="277" r:id="rId17"/>
    <p:sldId id="270" r:id="rId18"/>
  </p:sldIdLst>
  <p:sldSz cx="12192000" cy="6858000"/>
  <p:notesSz cx="6858000" cy="9144000"/>
  <p:defaultText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8294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17" autoAdjust="0"/>
    <p:restoredTop sz="96404" autoAdjust="0"/>
  </p:normalViewPr>
  <p:slideViewPr>
    <p:cSldViewPr snapToGrid="0">
      <p:cViewPr varScale="1">
        <p:scale>
          <a:sx n="73" d="100"/>
          <a:sy n="73" d="100"/>
        </p:scale>
        <p:origin x="-600" y="-10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uk-UA"/>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7909E50-0C2A-4248-9CB0-DF055C26E620}" type="datetimeFigureOut">
              <a:rPr lang="uk-UA" smtClean="0"/>
              <a:pPr/>
              <a:t>19.12.2022</a:t>
            </a:fld>
            <a:endParaRPr lang="uk-UA"/>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uk-UA"/>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uk-UA"/>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1C6E94A-D6CC-41A6-B513-845B72C5711D}" type="slidenum">
              <a:rPr lang="uk-UA" smtClean="0"/>
              <a:pPr/>
              <a:t>‹#›</a:t>
            </a:fld>
            <a:endParaRPr lang="uk-UA"/>
          </a:p>
        </p:txBody>
      </p:sp>
    </p:spTree>
    <p:extLst>
      <p:ext uri="{BB962C8B-B14F-4D97-AF65-F5344CB8AC3E}">
        <p14:creationId xmlns:p14="http://schemas.microsoft.com/office/powerpoint/2010/main" xmlns="" val="41089309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uk-UA" b="1" u="sng" dirty="0" smtClean="0">
                <a:solidFill>
                  <a:srgbClr val="FF0000"/>
                </a:solidFill>
              </a:rPr>
              <a:t>УВАГА! ПЕРЕД</a:t>
            </a:r>
            <a:r>
              <a:rPr lang="uk-UA" b="1" u="sng" baseline="0" dirty="0" smtClean="0">
                <a:solidFill>
                  <a:srgbClr val="FF0000"/>
                </a:solidFill>
              </a:rPr>
              <a:t> РЕДАГУВАННЯМ ПРЕЗЕНТАЦІЇ ОЗНАЙОМТЕСЬ ТА ДОТРИМУЙТЕСЬ ВИМОГ І СТИЛІСТИКИ!</a:t>
            </a:r>
            <a:br>
              <a:rPr lang="uk-UA" b="1" u="sng" baseline="0" dirty="0" smtClean="0">
                <a:solidFill>
                  <a:srgbClr val="FF0000"/>
                </a:solidFill>
              </a:rPr>
            </a:br>
            <a:r>
              <a:rPr lang="uk-UA" b="1" u="sng" baseline="0" dirty="0" smtClean="0">
                <a:solidFill>
                  <a:srgbClr val="FF0000"/>
                </a:solidFill>
              </a:rPr>
              <a:t/>
            </a:r>
            <a:br>
              <a:rPr lang="uk-UA" b="1" u="sng" baseline="0" dirty="0" smtClean="0">
                <a:solidFill>
                  <a:srgbClr val="FF0000"/>
                </a:solidFill>
              </a:rPr>
            </a:br>
            <a:r>
              <a:rPr lang="uk-UA" b="0" u="none" baseline="0" dirty="0" smtClean="0">
                <a:solidFill>
                  <a:srgbClr val="FF0000"/>
                </a:solidFill>
              </a:rPr>
              <a:t>1) Встановіть шрифт </a:t>
            </a:r>
            <a:r>
              <a:rPr lang="en-US" b="0" i="0" u="none" baseline="0" dirty="0" err="1" smtClean="0">
                <a:solidFill>
                  <a:srgbClr val="FF0000"/>
                </a:solidFill>
              </a:rPr>
              <a:t>Proxima</a:t>
            </a:r>
            <a:r>
              <a:rPr lang="en-US" b="0" i="0" u="none" baseline="0" dirty="0" smtClean="0">
                <a:solidFill>
                  <a:srgbClr val="FF0000"/>
                </a:solidFill>
              </a:rPr>
              <a:t> Nova</a:t>
            </a:r>
            <a:r>
              <a:rPr lang="uk-UA" b="0" i="0" u="none" baseline="0" dirty="0" smtClean="0">
                <a:solidFill>
                  <a:srgbClr val="FF0000"/>
                </a:solidFill>
              </a:rPr>
              <a:t>. Цей шрифт обраний і затверджений як корпоративний. Використовуйте тільки його.</a:t>
            </a:r>
          </a:p>
          <a:p>
            <a:r>
              <a:rPr lang="uk-UA" b="0" i="0" u="none" baseline="0" dirty="0" smtClean="0">
                <a:solidFill>
                  <a:srgbClr val="FF0000"/>
                </a:solidFill>
              </a:rPr>
              <a:t>2) Кольори не змінюйте. Презентація виконана в єдиному стилі із використанням фірмових кольорів. </a:t>
            </a:r>
            <a:br>
              <a:rPr lang="uk-UA" b="0" i="0" u="none" baseline="0" dirty="0" smtClean="0">
                <a:solidFill>
                  <a:srgbClr val="FF0000"/>
                </a:solidFill>
              </a:rPr>
            </a:br>
            <a:r>
              <a:rPr lang="uk-UA" b="0" i="0" u="none" baseline="0" dirty="0" smtClean="0">
                <a:solidFill>
                  <a:srgbClr val="FF0000"/>
                </a:solidFill>
              </a:rPr>
              <a:t>3) Умовне число «100», «1000» змінюєте на значення притаманне саме вашій ОТГ. Розмір встановлений за умовчуванням – його також не змінюємо. Просто у віконці для редагування вводимо необхідне значення.</a:t>
            </a:r>
          </a:p>
          <a:p>
            <a:r>
              <a:rPr lang="uk-UA" b="0" i="0" u="none" baseline="0" dirty="0" smtClean="0">
                <a:solidFill>
                  <a:srgbClr val="FF0000"/>
                </a:solidFill>
              </a:rPr>
              <a:t>4) Елементи не переміщуйте. Єдиний випадок коли можна видалити елемент це не відповідність позиції вашій ОТГ. Наприклад, за 2020 рік на території ОТГ не відбулось жодного вбивства, відповідно розкриття немає. Ця позиція не відповідає вашій ОТГ. Отже, видаляєте цю графу. А стовпчик вирівнюєте. Елементи не повинні бути хаотично розкидані по слайду. Нулів «О» чи «-» бути не повинно.</a:t>
            </a:r>
            <a:br>
              <a:rPr lang="uk-UA" b="0" i="0" u="none" baseline="0" dirty="0" smtClean="0">
                <a:solidFill>
                  <a:srgbClr val="FF0000"/>
                </a:solidFill>
              </a:rPr>
            </a:br>
            <a:r>
              <a:rPr lang="uk-UA" b="0" i="0" u="none" baseline="0" dirty="0" smtClean="0">
                <a:solidFill>
                  <a:srgbClr val="FF0000"/>
                </a:solidFill>
              </a:rPr>
              <a:t>5) Ваша презентація – це лише опорний конспект, це підказка для вас і зручний </a:t>
            </a:r>
            <a:r>
              <a:rPr lang="uk-UA" b="0" i="0" u="none" baseline="0" dirty="0" err="1" smtClean="0">
                <a:solidFill>
                  <a:srgbClr val="FF0000"/>
                </a:solidFill>
              </a:rPr>
              <a:t>візуал</a:t>
            </a:r>
            <a:r>
              <a:rPr lang="uk-UA" b="0" i="0" u="none" baseline="0" dirty="0" smtClean="0">
                <a:solidFill>
                  <a:srgbClr val="FF0000"/>
                </a:solidFill>
              </a:rPr>
              <a:t> для слухачів. Просто брати і просто називати цифри з презентації – це не звітування. Основні поняття повинні проговорюватись усно у промові.</a:t>
            </a:r>
            <a:br>
              <a:rPr lang="uk-UA" b="0" i="0" u="none" baseline="0" dirty="0" smtClean="0">
                <a:solidFill>
                  <a:srgbClr val="FF0000"/>
                </a:solidFill>
              </a:rPr>
            </a:br>
            <a:r>
              <a:rPr lang="uk-UA" b="0" i="0" u="none" baseline="0" dirty="0" smtClean="0">
                <a:solidFill>
                  <a:srgbClr val="FF0000"/>
                </a:solidFill>
              </a:rPr>
              <a:t/>
            </a:r>
            <a:br>
              <a:rPr lang="uk-UA" b="0" i="0" u="none" baseline="0" dirty="0" smtClean="0">
                <a:solidFill>
                  <a:srgbClr val="FF0000"/>
                </a:solidFill>
              </a:rPr>
            </a:br>
            <a:r>
              <a:rPr lang="uk-UA" b="0" i="0" u="none" baseline="0" dirty="0" smtClean="0">
                <a:solidFill>
                  <a:srgbClr val="FF0000"/>
                </a:solidFill>
              </a:rPr>
              <a:t>За додатковою інформацією чи питаннями щодо оформлення презентації не соромтесь телефонуйте: 067 284 72 00 Ярослава Крамаренко</a:t>
            </a:r>
          </a:p>
          <a:p>
            <a:endParaRPr lang="uk-UA" b="1" i="0" u="sng" dirty="0">
              <a:solidFill>
                <a:srgbClr val="FF0000"/>
              </a:solidFill>
            </a:endParaRPr>
          </a:p>
        </p:txBody>
      </p:sp>
      <p:sp>
        <p:nvSpPr>
          <p:cNvPr id="4" name="Номер слайда 3"/>
          <p:cNvSpPr>
            <a:spLocks noGrp="1"/>
          </p:cNvSpPr>
          <p:nvPr>
            <p:ph type="sldNum" sz="quarter" idx="10"/>
          </p:nvPr>
        </p:nvSpPr>
        <p:spPr/>
        <p:txBody>
          <a:bodyPr/>
          <a:lstStyle/>
          <a:p>
            <a:fld id="{01C6E94A-D6CC-41A6-B513-845B72C5711D}" type="slidenum">
              <a:rPr lang="uk-UA" smtClean="0"/>
              <a:pPr/>
              <a:t>1</a:t>
            </a:fld>
            <a:endParaRPr lang="uk-UA"/>
          </a:p>
        </p:txBody>
      </p:sp>
    </p:spTree>
    <p:extLst>
      <p:ext uri="{BB962C8B-B14F-4D97-AF65-F5344CB8AC3E}">
        <p14:creationId xmlns:p14="http://schemas.microsoft.com/office/powerpoint/2010/main" xmlns="" val="16340229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uk-UA" dirty="0" smtClean="0"/>
              <a:t>Розглянути матеріалів. Це</a:t>
            </a:r>
            <a:r>
              <a:rPr lang="en-US" dirty="0" smtClean="0"/>
              <a:t> </a:t>
            </a:r>
            <a:r>
              <a:rPr lang="uk-UA" dirty="0" smtClean="0"/>
              <a:t>документи,</a:t>
            </a:r>
            <a:r>
              <a:rPr lang="uk-UA" baseline="0" dirty="0" smtClean="0"/>
              <a:t> які прийнятті з ВП + розглянуті самостійно.  </a:t>
            </a:r>
          </a:p>
          <a:p>
            <a:r>
              <a:rPr lang="uk-UA" baseline="0" dirty="0" smtClean="0"/>
              <a:t>Значення вказуються за минулий рік та поточний: 2019(кількість викликів)/2020(кількість викликів), 2019(кількість розглянутих матеріалів)/2020(кількість розглянутих матеріалів)</a:t>
            </a:r>
            <a:endParaRPr lang="uk-UA" dirty="0"/>
          </a:p>
        </p:txBody>
      </p:sp>
      <p:sp>
        <p:nvSpPr>
          <p:cNvPr id="4" name="Номер слайда 3"/>
          <p:cNvSpPr>
            <a:spLocks noGrp="1"/>
          </p:cNvSpPr>
          <p:nvPr>
            <p:ph type="sldNum" sz="quarter" idx="10"/>
          </p:nvPr>
        </p:nvSpPr>
        <p:spPr/>
        <p:txBody>
          <a:bodyPr/>
          <a:lstStyle/>
          <a:p>
            <a:fld id="{01C6E94A-D6CC-41A6-B513-845B72C5711D}" type="slidenum">
              <a:rPr lang="uk-UA" smtClean="0"/>
              <a:pPr/>
              <a:t>3</a:t>
            </a:fld>
            <a:endParaRPr lang="uk-UA"/>
          </a:p>
        </p:txBody>
      </p:sp>
    </p:spTree>
    <p:extLst>
      <p:ext uri="{BB962C8B-B14F-4D97-AF65-F5344CB8AC3E}">
        <p14:creationId xmlns:p14="http://schemas.microsoft.com/office/powerpoint/2010/main" xmlns="" val="38120562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baseline="0" dirty="0" smtClean="0"/>
              <a:t>Значення вказуються за минулий рік та поточний: 2019(кількість правопорушень)/2020(кількість правопорушень), наприклад: умисне вбивство 2/1</a:t>
            </a:r>
          </a:p>
        </p:txBody>
      </p:sp>
      <p:sp>
        <p:nvSpPr>
          <p:cNvPr id="4" name="Номер слайда 3"/>
          <p:cNvSpPr>
            <a:spLocks noGrp="1"/>
          </p:cNvSpPr>
          <p:nvPr>
            <p:ph type="sldNum" sz="quarter" idx="10"/>
          </p:nvPr>
        </p:nvSpPr>
        <p:spPr/>
        <p:txBody>
          <a:bodyPr/>
          <a:lstStyle/>
          <a:p>
            <a:fld id="{01C6E94A-D6CC-41A6-B513-845B72C5711D}" type="slidenum">
              <a:rPr lang="uk-UA" smtClean="0"/>
              <a:pPr/>
              <a:t>13</a:t>
            </a:fld>
            <a:endParaRPr lang="uk-UA"/>
          </a:p>
        </p:txBody>
      </p:sp>
    </p:spTree>
    <p:extLst>
      <p:ext uri="{BB962C8B-B14F-4D97-AF65-F5344CB8AC3E}">
        <p14:creationId xmlns:p14="http://schemas.microsoft.com/office/powerpoint/2010/main" xmlns="" val="17288226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uk-UA" dirty="0"/>
          </a:p>
        </p:txBody>
      </p:sp>
      <p:sp>
        <p:nvSpPr>
          <p:cNvPr id="4" name="Номер слайда 3"/>
          <p:cNvSpPr>
            <a:spLocks noGrp="1"/>
          </p:cNvSpPr>
          <p:nvPr>
            <p:ph type="sldNum" sz="quarter" idx="10"/>
          </p:nvPr>
        </p:nvSpPr>
        <p:spPr/>
        <p:txBody>
          <a:bodyPr/>
          <a:lstStyle/>
          <a:p>
            <a:fld id="{01C6E94A-D6CC-41A6-B513-845B72C5711D}" type="slidenum">
              <a:rPr lang="uk-UA" smtClean="0"/>
              <a:pPr/>
              <a:t>17</a:t>
            </a:fld>
            <a:endParaRPr lang="uk-UA"/>
          </a:p>
        </p:txBody>
      </p:sp>
    </p:spTree>
    <p:extLst>
      <p:ext uri="{BB962C8B-B14F-4D97-AF65-F5344CB8AC3E}">
        <p14:creationId xmlns:p14="http://schemas.microsoft.com/office/powerpoint/2010/main" xmlns="" val="37148676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uk-UA"/>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uk-UA"/>
          </a:p>
        </p:txBody>
      </p:sp>
      <p:sp>
        <p:nvSpPr>
          <p:cNvPr id="4" name="Дата 3"/>
          <p:cNvSpPr>
            <a:spLocks noGrp="1"/>
          </p:cNvSpPr>
          <p:nvPr>
            <p:ph type="dt" sz="half" idx="10"/>
          </p:nvPr>
        </p:nvSpPr>
        <p:spPr/>
        <p:txBody>
          <a:bodyPr/>
          <a:lstStyle/>
          <a:p>
            <a:fld id="{27063F98-9BFB-48F0-83B9-4EBBA86B68AB}" type="datetimeFigureOut">
              <a:rPr lang="uk-UA" smtClean="0"/>
              <a:pPr/>
              <a:t>19.12.2022</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4EA817AF-ABCD-4CF0-8950-E01922773A3C}" type="slidenum">
              <a:rPr lang="uk-UA" smtClean="0"/>
              <a:pPr/>
              <a:t>‹#›</a:t>
            </a:fld>
            <a:endParaRPr lang="uk-UA"/>
          </a:p>
        </p:txBody>
      </p:sp>
    </p:spTree>
    <p:extLst>
      <p:ext uri="{BB962C8B-B14F-4D97-AF65-F5344CB8AC3E}">
        <p14:creationId xmlns:p14="http://schemas.microsoft.com/office/powerpoint/2010/main" xmlns="" val="27411710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27063F98-9BFB-48F0-83B9-4EBBA86B68AB}" type="datetimeFigureOut">
              <a:rPr lang="uk-UA" smtClean="0"/>
              <a:pPr/>
              <a:t>19.12.2022</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4EA817AF-ABCD-4CF0-8950-E01922773A3C}" type="slidenum">
              <a:rPr lang="uk-UA" smtClean="0"/>
              <a:pPr/>
              <a:t>‹#›</a:t>
            </a:fld>
            <a:endParaRPr lang="uk-UA"/>
          </a:p>
        </p:txBody>
      </p:sp>
    </p:spTree>
    <p:extLst>
      <p:ext uri="{BB962C8B-B14F-4D97-AF65-F5344CB8AC3E}">
        <p14:creationId xmlns:p14="http://schemas.microsoft.com/office/powerpoint/2010/main" xmlns="" val="30887136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uk-UA"/>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27063F98-9BFB-48F0-83B9-4EBBA86B68AB}" type="datetimeFigureOut">
              <a:rPr lang="uk-UA" smtClean="0"/>
              <a:pPr/>
              <a:t>19.12.2022</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4EA817AF-ABCD-4CF0-8950-E01922773A3C}" type="slidenum">
              <a:rPr lang="uk-UA" smtClean="0"/>
              <a:pPr/>
              <a:t>‹#›</a:t>
            </a:fld>
            <a:endParaRPr lang="uk-UA"/>
          </a:p>
        </p:txBody>
      </p:sp>
    </p:spTree>
    <p:extLst>
      <p:ext uri="{BB962C8B-B14F-4D97-AF65-F5344CB8AC3E}">
        <p14:creationId xmlns:p14="http://schemas.microsoft.com/office/powerpoint/2010/main" xmlns="" val="1156519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27063F98-9BFB-48F0-83B9-4EBBA86B68AB}" type="datetimeFigureOut">
              <a:rPr lang="uk-UA" smtClean="0"/>
              <a:pPr/>
              <a:t>19.12.2022</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4EA817AF-ABCD-4CF0-8950-E01922773A3C}" type="slidenum">
              <a:rPr lang="uk-UA" smtClean="0"/>
              <a:pPr/>
              <a:t>‹#›</a:t>
            </a:fld>
            <a:endParaRPr lang="uk-UA"/>
          </a:p>
        </p:txBody>
      </p:sp>
    </p:spTree>
    <p:extLst>
      <p:ext uri="{BB962C8B-B14F-4D97-AF65-F5344CB8AC3E}">
        <p14:creationId xmlns:p14="http://schemas.microsoft.com/office/powerpoint/2010/main" xmlns="" val="22107843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uk-UA"/>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27063F98-9BFB-48F0-83B9-4EBBA86B68AB}" type="datetimeFigureOut">
              <a:rPr lang="uk-UA" smtClean="0"/>
              <a:pPr/>
              <a:t>19.12.2022</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4EA817AF-ABCD-4CF0-8950-E01922773A3C}" type="slidenum">
              <a:rPr lang="uk-UA" smtClean="0"/>
              <a:pPr/>
              <a:t>‹#›</a:t>
            </a:fld>
            <a:endParaRPr lang="uk-UA"/>
          </a:p>
        </p:txBody>
      </p:sp>
    </p:spTree>
    <p:extLst>
      <p:ext uri="{BB962C8B-B14F-4D97-AF65-F5344CB8AC3E}">
        <p14:creationId xmlns:p14="http://schemas.microsoft.com/office/powerpoint/2010/main" xmlns="" val="7375911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Дата 4"/>
          <p:cNvSpPr>
            <a:spLocks noGrp="1"/>
          </p:cNvSpPr>
          <p:nvPr>
            <p:ph type="dt" sz="half" idx="10"/>
          </p:nvPr>
        </p:nvSpPr>
        <p:spPr/>
        <p:txBody>
          <a:bodyPr/>
          <a:lstStyle/>
          <a:p>
            <a:fld id="{27063F98-9BFB-48F0-83B9-4EBBA86B68AB}" type="datetimeFigureOut">
              <a:rPr lang="uk-UA" smtClean="0"/>
              <a:pPr/>
              <a:t>19.12.2022</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4EA817AF-ABCD-4CF0-8950-E01922773A3C}" type="slidenum">
              <a:rPr lang="uk-UA" smtClean="0"/>
              <a:pPr/>
              <a:t>‹#›</a:t>
            </a:fld>
            <a:endParaRPr lang="uk-UA"/>
          </a:p>
        </p:txBody>
      </p:sp>
    </p:spTree>
    <p:extLst>
      <p:ext uri="{BB962C8B-B14F-4D97-AF65-F5344CB8AC3E}">
        <p14:creationId xmlns:p14="http://schemas.microsoft.com/office/powerpoint/2010/main" xmlns="" val="29547998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uk-UA"/>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7" name="Дата 6"/>
          <p:cNvSpPr>
            <a:spLocks noGrp="1"/>
          </p:cNvSpPr>
          <p:nvPr>
            <p:ph type="dt" sz="half" idx="10"/>
          </p:nvPr>
        </p:nvSpPr>
        <p:spPr/>
        <p:txBody>
          <a:bodyPr/>
          <a:lstStyle/>
          <a:p>
            <a:fld id="{27063F98-9BFB-48F0-83B9-4EBBA86B68AB}" type="datetimeFigureOut">
              <a:rPr lang="uk-UA" smtClean="0"/>
              <a:pPr/>
              <a:t>19.12.2022</a:t>
            </a:fld>
            <a:endParaRPr lang="uk-UA"/>
          </a:p>
        </p:txBody>
      </p:sp>
      <p:sp>
        <p:nvSpPr>
          <p:cNvPr id="8" name="Нижний колонтитул 7"/>
          <p:cNvSpPr>
            <a:spLocks noGrp="1"/>
          </p:cNvSpPr>
          <p:nvPr>
            <p:ph type="ftr" sz="quarter" idx="11"/>
          </p:nvPr>
        </p:nvSpPr>
        <p:spPr/>
        <p:txBody>
          <a:bodyPr/>
          <a:lstStyle/>
          <a:p>
            <a:endParaRPr lang="uk-UA"/>
          </a:p>
        </p:txBody>
      </p:sp>
      <p:sp>
        <p:nvSpPr>
          <p:cNvPr id="9" name="Номер слайда 8"/>
          <p:cNvSpPr>
            <a:spLocks noGrp="1"/>
          </p:cNvSpPr>
          <p:nvPr>
            <p:ph type="sldNum" sz="quarter" idx="12"/>
          </p:nvPr>
        </p:nvSpPr>
        <p:spPr/>
        <p:txBody>
          <a:bodyPr/>
          <a:lstStyle/>
          <a:p>
            <a:fld id="{4EA817AF-ABCD-4CF0-8950-E01922773A3C}" type="slidenum">
              <a:rPr lang="uk-UA" smtClean="0"/>
              <a:pPr/>
              <a:t>‹#›</a:t>
            </a:fld>
            <a:endParaRPr lang="uk-UA"/>
          </a:p>
        </p:txBody>
      </p:sp>
    </p:spTree>
    <p:extLst>
      <p:ext uri="{BB962C8B-B14F-4D97-AF65-F5344CB8AC3E}">
        <p14:creationId xmlns:p14="http://schemas.microsoft.com/office/powerpoint/2010/main" xmlns="" val="32072656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Дата 2"/>
          <p:cNvSpPr>
            <a:spLocks noGrp="1"/>
          </p:cNvSpPr>
          <p:nvPr>
            <p:ph type="dt" sz="half" idx="10"/>
          </p:nvPr>
        </p:nvSpPr>
        <p:spPr/>
        <p:txBody>
          <a:bodyPr/>
          <a:lstStyle/>
          <a:p>
            <a:fld id="{27063F98-9BFB-48F0-83B9-4EBBA86B68AB}" type="datetimeFigureOut">
              <a:rPr lang="uk-UA" smtClean="0"/>
              <a:pPr/>
              <a:t>19.12.2022</a:t>
            </a:fld>
            <a:endParaRPr lang="uk-UA"/>
          </a:p>
        </p:txBody>
      </p:sp>
      <p:sp>
        <p:nvSpPr>
          <p:cNvPr id="4" name="Нижний колонтитул 3"/>
          <p:cNvSpPr>
            <a:spLocks noGrp="1"/>
          </p:cNvSpPr>
          <p:nvPr>
            <p:ph type="ftr" sz="quarter" idx="11"/>
          </p:nvPr>
        </p:nvSpPr>
        <p:spPr/>
        <p:txBody>
          <a:bodyPr/>
          <a:lstStyle/>
          <a:p>
            <a:endParaRPr lang="uk-UA"/>
          </a:p>
        </p:txBody>
      </p:sp>
      <p:sp>
        <p:nvSpPr>
          <p:cNvPr id="5" name="Номер слайда 4"/>
          <p:cNvSpPr>
            <a:spLocks noGrp="1"/>
          </p:cNvSpPr>
          <p:nvPr>
            <p:ph type="sldNum" sz="quarter" idx="12"/>
          </p:nvPr>
        </p:nvSpPr>
        <p:spPr/>
        <p:txBody>
          <a:bodyPr/>
          <a:lstStyle/>
          <a:p>
            <a:fld id="{4EA817AF-ABCD-4CF0-8950-E01922773A3C}" type="slidenum">
              <a:rPr lang="uk-UA" smtClean="0"/>
              <a:pPr/>
              <a:t>‹#›</a:t>
            </a:fld>
            <a:endParaRPr lang="uk-UA"/>
          </a:p>
        </p:txBody>
      </p:sp>
    </p:spTree>
    <p:extLst>
      <p:ext uri="{BB962C8B-B14F-4D97-AF65-F5344CB8AC3E}">
        <p14:creationId xmlns:p14="http://schemas.microsoft.com/office/powerpoint/2010/main" xmlns="" val="15155058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27063F98-9BFB-48F0-83B9-4EBBA86B68AB}" type="datetimeFigureOut">
              <a:rPr lang="uk-UA" smtClean="0"/>
              <a:pPr/>
              <a:t>19.12.2022</a:t>
            </a:fld>
            <a:endParaRPr lang="uk-UA"/>
          </a:p>
        </p:txBody>
      </p:sp>
      <p:sp>
        <p:nvSpPr>
          <p:cNvPr id="3" name="Нижний колонтитул 2"/>
          <p:cNvSpPr>
            <a:spLocks noGrp="1"/>
          </p:cNvSpPr>
          <p:nvPr>
            <p:ph type="ftr" sz="quarter" idx="11"/>
          </p:nvPr>
        </p:nvSpPr>
        <p:spPr/>
        <p:txBody>
          <a:bodyPr/>
          <a:lstStyle/>
          <a:p>
            <a:endParaRPr lang="uk-UA"/>
          </a:p>
        </p:txBody>
      </p:sp>
      <p:sp>
        <p:nvSpPr>
          <p:cNvPr id="4" name="Номер слайда 3"/>
          <p:cNvSpPr>
            <a:spLocks noGrp="1"/>
          </p:cNvSpPr>
          <p:nvPr>
            <p:ph type="sldNum" sz="quarter" idx="12"/>
          </p:nvPr>
        </p:nvSpPr>
        <p:spPr/>
        <p:txBody>
          <a:bodyPr/>
          <a:lstStyle/>
          <a:p>
            <a:fld id="{4EA817AF-ABCD-4CF0-8950-E01922773A3C}" type="slidenum">
              <a:rPr lang="uk-UA" smtClean="0"/>
              <a:pPr/>
              <a:t>‹#›</a:t>
            </a:fld>
            <a:endParaRPr lang="uk-UA"/>
          </a:p>
        </p:txBody>
      </p:sp>
    </p:spTree>
    <p:extLst>
      <p:ext uri="{BB962C8B-B14F-4D97-AF65-F5344CB8AC3E}">
        <p14:creationId xmlns:p14="http://schemas.microsoft.com/office/powerpoint/2010/main" xmlns="" val="29685733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uk-UA"/>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27063F98-9BFB-48F0-83B9-4EBBA86B68AB}" type="datetimeFigureOut">
              <a:rPr lang="uk-UA" smtClean="0"/>
              <a:pPr/>
              <a:t>19.12.2022</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4EA817AF-ABCD-4CF0-8950-E01922773A3C}" type="slidenum">
              <a:rPr lang="uk-UA" smtClean="0"/>
              <a:pPr/>
              <a:t>‹#›</a:t>
            </a:fld>
            <a:endParaRPr lang="uk-UA"/>
          </a:p>
        </p:txBody>
      </p:sp>
    </p:spTree>
    <p:extLst>
      <p:ext uri="{BB962C8B-B14F-4D97-AF65-F5344CB8AC3E}">
        <p14:creationId xmlns:p14="http://schemas.microsoft.com/office/powerpoint/2010/main" xmlns="" val="5179737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uk-UA"/>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uk-UA"/>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27063F98-9BFB-48F0-83B9-4EBBA86B68AB}" type="datetimeFigureOut">
              <a:rPr lang="uk-UA" smtClean="0"/>
              <a:pPr/>
              <a:t>19.12.2022</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4EA817AF-ABCD-4CF0-8950-E01922773A3C}" type="slidenum">
              <a:rPr lang="uk-UA" smtClean="0"/>
              <a:pPr/>
              <a:t>‹#›</a:t>
            </a:fld>
            <a:endParaRPr lang="uk-UA"/>
          </a:p>
        </p:txBody>
      </p:sp>
    </p:spTree>
    <p:extLst>
      <p:ext uri="{BB962C8B-B14F-4D97-AF65-F5344CB8AC3E}">
        <p14:creationId xmlns:p14="http://schemas.microsoft.com/office/powerpoint/2010/main" xmlns="" val="38966188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uk-UA"/>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063F98-9BFB-48F0-83B9-4EBBA86B68AB}" type="datetimeFigureOut">
              <a:rPr lang="uk-UA" smtClean="0"/>
              <a:pPr/>
              <a:t>19.12.2022</a:t>
            </a:fld>
            <a:endParaRPr lang="uk-UA"/>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uk-UA"/>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A817AF-ABCD-4CF0-8950-E01922773A3C}" type="slidenum">
              <a:rPr lang="uk-UA" smtClean="0"/>
              <a:pPr/>
              <a:t>‹#›</a:t>
            </a:fld>
            <a:endParaRPr lang="uk-UA"/>
          </a:p>
        </p:txBody>
      </p:sp>
    </p:spTree>
    <p:extLst>
      <p:ext uri="{BB962C8B-B14F-4D97-AF65-F5344CB8AC3E}">
        <p14:creationId xmlns:p14="http://schemas.microsoft.com/office/powerpoint/2010/main" xmlns="" val="25384663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0.emf"/></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emf"/><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34208"/>
            <a:ext cx="12252960" cy="6892208"/>
          </a:xfrm>
          <a:prstGeom prst="rect">
            <a:avLst/>
          </a:prstGeom>
        </p:spPr>
      </p:pic>
      <p:sp>
        <p:nvSpPr>
          <p:cNvPr id="3" name="TextBox 2"/>
          <p:cNvSpPr txBox="1"/>
          <p:nvPr/>
        </p:nvSpPr>
        <p:spPr>
          <a:xfrm>
            <a:off x="3633392" y="3030583"/>
            <a:ext cx="4986172" cy="3416320"/>
          </a:xfrm>
          <a:prstGeom prst="rect">
            <a:avLst/>
          </a:prstGeom>
          <a:noFill/>
        </p:spPr>
        <p:txBody>
          <a:bodyPr wrap="square" rtlCol="0">
            <a:spAutoFit/>
          </a:bodyPr>
          <a:lstStyle/>
          <a:p>
            <a:pPr algn="ctr">
              <a:lnSpc>
                <a:spcPct val="150000"/>
              </a:lnSpc>
            </a:pPr>
            <a:r>
              <a:rPr lang="uk-UA" sz="2800" dirty="0" smtClean="0">
                <a:solidFill>
                  <a:srgbClr val="182947"/>
                </a:solidFill>
                <a:latin typeface="Proxima Nova Rg" panose="02000506030000020004" pitchFamily="2" charset="0"/>
              </a:rPr>
              <a:t>З В І Т</a:t>
            </a:r>
          </a:p>
          <a:p>
            <a:pPr algn="ctr">
              <a:lnSpc>
                <a:spcPct val="150000"/>
              </a:lnSpc>
            </a:pPr>
            <a:r>
              <a:rPr lang="uk-UA" sz="2800" dirty="0">
                <a:solidFill>
                  <a:srgbClr val="182947"/>
                </a:solidFill>
                <a:latin typeface="Proxima Nova Rg" panose="02000506030000020004" pitchFamily="2" charset="0"/>
              </a:rPr>
              <a:t>з</a:t>
            </a:r>
            <a:r>
              <a:rPr lang="uk-UA" sz="2800" dirty="0" smtClean="0">
                <a:solidFill>
                  <a:srgbClr val="182947"/>
                </a:solidFill>
                <a:latin typeface="Proxima Nova Rg" panose="02000506030000020004" pitchFamily="2" charset="0"/>
              </a:rPr>
              <a:t>а </a:t>
            </a:r>
            <a:r>
              <a:rPr lang="uk-UA" sz="3200" dirty="0" smtClean="0">
                <a:solidFill>
                  <a:srgbClr val="182947"/>
                </a:solidFill>
                <a:latin typeface="Proxima Nova Rg" panose="02000506030000020004" pitchFamily="2" charset="0"/>
              </a:rPr>
              <a:t>2022</a:t>
            </a:r>
            <a:r>
              <a:rPr lang="uk-UA" sz="2800" dirty="0" smtClean="0">
                <a:solidFill>
                  <a:srgbClr val="182947"/>
                </a:solidFill>
                <a:latin typeface="Proxima Nova Rg" panose="02000506030000020004" pitchFamily="2" charset="0"/>
              </a:rPr>
              <a:t> рік</a:t>
            </a:r>
          </a:p>
          <a:p>
            <a:pPr algn="ctr">
              <a:lnSpc>
                <a:spcPct val="150000"/>
              </a:lnSpc>
            </a:pPr>
            <a:r>
              <a:rPr lang="uk-UA" sz="2800" dirty="0" smtClean="0">
                <a:solidFill>
                  <a:srgbClr val="182947"/>
                </a:solidFill>
                <a:latin typeface="Proxima Nova Rg" panose="02000506030000020004" pitchFamily="2" charset="0"/>
              </a:rPr>
              <a:t>поліцейського офіцера громади</a:t>
            </a:r>
          </a:p>
          <a:p>
            <a:pPr algn="ctr">
              <a:lnSpc>
                <a:spcPct val="150000"/>
              </a:lnSpc>
            </a:pPr>
            <a:r>
              <a:rPr lang="uk-UA" sz="2800" dirty="0" smtClean="0">
                <a:latin typeface="Proxima Nova Rg" panose="02000506030000020004" pitchFamily="2" charset="0"/>
              </a:rPr>
              <a:t>Житомирської ТГ</a:t>
            </a:r>
          </a:p>
          <a:p>
            <a:pPr algn="ctr">
              <a:lnSpc>
                <a:spcPct val="150000"/>
              </a:lnSpc>
            </a:pPr>
            <a:r>
              <a:rPr lang="uk-UA" sz="2800" dirty="0" smtClean="0">
                <a:latin typeface="Proxima Nova Rg" panose="02000506030000020004" pitchFamily="2" charset="0"/>
              </a:rPr>
              <a:t>Володимира ІВАНОВА</a:t>
            </a:r>
            <a:endParaRPr lang="uk-UA" sz="2800" dirty="0">
              <a:latin typeface="Proxima Nova Rg" panose="02000506030000020004" pitchFamily="2" charset="0"/>
            </a:endParaRPr>
          </a:p>
        </p:txBody>
      </p:sp>
      <p:cxnSp>
        <p:nvCxnSpPr>
          <p:cNvPr id="6" name="Прямая соединительная линия 5"/>
          <p:cNvCxnSpPr/>
          <p:nvPr/>
        </p:nvCxnSpPr>
        <p:spPr>
          <a:xfrm>
            <a:off x="231354" y="1916935"/>
            <a:ext cx="4583017" cy="11017"/>
          </a:xfrm>
          <a:prstGeom prst="line">
            <a:avLst/>
          </a:prstGeom>
          <a:ln w="19050"/>
        </p:spPr>
        <p:style>
          <a:lnRef idx="1">
            <a:schemeClr val="accent4"/>
          </a:lnRef>
          <a:fillRef idx="0">
            <a:schemeClr val="accent4"/>
          </a:fillRef>
          <a:effectRef idx="0">
            <a:schemeClr val="accent4"/>
          </a:effectRef>
          <a:fontRef idx="minor">
            <a:schemeClr val="tx1"/>
          </a:fontRef>
        </p:style>
      </p:cxnSp>
      <p:cxnSp>
        <p:nvCxnSpPr>
          <p:cNvPr id="7" name="Прямая соединительная линия 6"/>
          <p:cNvCxnSpPr/>
          <p:nvPr/>
        </p:nvCxnSpPr>
        <p:spPr>
          <a:xfrm>
            <a:off x="7346414" y="1927952"/>
            <a:ext cx="4583017" cy="11017"/>
          </a:xfrm>
          <a:prstGeom prst="line">
            <a:avLst/>
          </a:prstGeom>
          <a:ln w="19050"/>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xmlns="" val="46267041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41"/>
            <a:ext cx="12192074" cy="6857960"/>
          </a:xfrm>
          <a:prstGeom prst="rect">
            <a:avLst/>
          </a:prstGeom>
        </p:spPr>
      </p:pic>
      <p:pic>
        <p:nvPicPr>
          <p:cNvPr id="3" name="Рисунок 2"/>
          <p:cNvPicPr>
            <a:picLocks noChangeAspect="1"/>
          </p:cNvPicPr>
          <p:nvPr/>
        </p:nvPicPr>
        <p:blipFill>
          <a:blip r:embed="rId3" cstate="print"/>
          <a:stretch>
            <a:fillRect/>
          </a:stretch>
        </p:blipFill>
        <p:spPr>
          <a:xfrm>
            <a:off x="251322" y="515284"/>
            <a:ext cx="7907197" cy="749873"/>
          </a:xfrm>
          <a:prstGeom prst="rect">
            <a:avLst/>
          </a:prstGeom>
        </p:spPr>
      </p:pic>
      <p:pic>
        <p:nvPicPr>
          <p:cNvPr id="4" name="Рисунок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 y="-9065"/>
            <a:ext cx="12192073" cy="6857960"/>
          </a:xfrm>
          <a:prstGeom prst="rect">
            <a:avLst/>
          </a:prstGeom>
        </p:spPr>
      </p:pic>
      <p:sp>
        <p:nvSpPr>
          <p:cNvPr id="6" name="Прямоугольник 5"/>
          <p:cNvSpPr/>
          <p:nvPr/>
        </p:nvSpPr>
        <p:spPr>
          <a:xfrm>
            <a:off x="6176786" y="1851134"/>
            <a:ext cx="4751622" cy="523220"/>
          </a:xfrm>
          <a:prstGeom prst="rect">
            <a:avLst/>
          </a:prstGeom>
        </p:spPr>
        <p:txBody>
          <a:bodyPr wrap="none">
            <a:spAutoFit/>
          </a:bodyPr>
          <a:lstStyle/>
          <a:p>
            <a:r>
              <a:rPr lang="uk-UA" sz="2800" dirty="0">
                <a:solidFill>
                  <a:srgbClr val="182947"/>
                </a:solidFill>
                <a:latin typeface="Proxima Nova Lt" panose="02000506030000020004" pitchFamily="2" charset="0"/>
              </a:rPr>
              <a:t>у </a:t>
            </a:r>
            <a:r>
              <a:rPr lang="uk-UA" sz="2800" dirty="0" smtClean="0">
                <a:solidFill>
                  <a:srgbClr val="182947"/>
                </a:solidFill>
                <a:latin typeface="Proxima Nova Lt" panose="02000506030000020004" pitchFamily="2" charset="0"/>
              </a:rPr>
              <a:t>сфері дозвільної системи</a:t>
            </a:r>
            <a:endParaRPr lang="uk-UA" sz="2800" dirty="0">
              <a:solidFill>
                <a:srgbClr val="182947"/>
              </a:solidFill>
              <a:latin typeface="Proxima Nova Lt" panose="02000506030000020004" pitchFamily="2" charset="0"/>
            </a:endParaRPr>
          </a:p>
        </p:txBody>
      </p:sp>
      <p:cxnSp>
        <p:nvCxnSpPr>
          <p:cNvPr id="7" name="Прямая соединительная линия 6"/>
          <p:cNvCxnSpPr/>
          <p:nvPr/>
        </p:nvCxnSpPr>
        <p:spPr>
          <a:xfrm flipV="1">
            <a:off x="6176786" y="2385926"/>
            <a:ext cx="4657385" cy="2128"/>
          </a:xfrm>
          <a:prstGeom prst="line">
            <a:avLst/>
          </a:prstGeom>
          <a:ln w="19050"/>
        </p:spPr>
        <p:style>
          <a:lnRef idx="2">
            <a:schemeClr val="accent4"/>
          </a:lnRef>
          <a:fillRef idx="0">
            <a:schemeClr val="accent4"/>
          </a:fillRef>
          <a:effectRef idx="1">
            <a:schemeClr val="accent4"/>
          </a:effectRef>
          <a:fontRef idx="minor">
            <a:schemeClr val="tx1"/>
          </a:fontRef>
        </p:style>
      </p:cxnSp>
      <p:pic>
        <p:nvPicPr>
          <p:cNvPr id="8" name="Рисунок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638043" y="3945002"/>
            <a:ext cx="1077454" cy="1077454"/>
          </a:xfrm>
          <a:prstGeom prst="rect">
            <a:avLst/>
          </a:prstGeom>
        </p:spPr>
      </p:pic>
      <p:sp>
        <p:nvSpPr>
          <p:cNvPr id="9" name="TextBox 8"/>
          <p:cNvSpPr txBox="1"/>
          <p:nvPr/>
        </p:nvSpPr>
        <p:spPr>
          <a:xfrm>
            <a:off x="638043" y="3276728"/>
            <a:ext cx="4900701" cy="523220"/>
          </a:xfrm>
          <a:prstGeom prst="rect">
            <a:avLst/>
          </a:prstGeom>
          <a:noFill/>
        </p:spPr>
        <p:txBody>
          <a:bodyPr wrap="none" rtlCol="0">
            <a:spAutoFit/>
          </a:bodyPr>
          <a:lstStyle/>
          <a:p>
            <a:r>
              <a:rPr lang="uk-UA" sz="2800" dirty="0" smtClean="0">
                <a:solidFill>
                  <a:srgbClr val="182947"/>
                </a:solidFill>
                <a:latin typeface="Proxima Nova Lt" panose="02000506030000020004" pitchFamily="2" charset="0"/>
              </a:rPr>
              <a:t>Перевірено власників зброї</a:t>
            </a:r>
          </a:p>
        </p:txBody>
      </p:sp>
      <p:sp>
        <p:nvSpPr>
          <p:cNvPr id="13" name="TextBox 12"/>
          <p:cNvSpPr txBox="1"/>
          <p:nvPr/>
        </p:nvSpPr>
        <p:spPr>
          <a:xfrm>
            <a:off x="1938131" y="3975897"/>
            <a:ext cx="694421" cy="1015663"/>
          </a:xfrm>
          <a:prstGeom prst="rect">
            <a:avLst/>
          </a:prstGeom>
        </p:spPr>
        <p:style>
          <a:lnRef idx="2">
            <a:schemeClr val="accent4"/>
          </a:lnRef>
          <a:fillRef idx="1">
            <a:schemeClr val="lt1"/>
          </a:fillRef>
          <a:effectRef idx="0">
            <a:schemeClr val="accent4"/>
          </a:effectRef>
          <a:fontRef idx="minor">
            <a:schemeClr val="dk1"/>
          </a:fontRef>
        </p:style>
        <p:txBody>
          <a:bodyPr wrap="none" rtlCol="0">
            <a:spAutoFit/>
          </a:bodyPr>
          <a:lstStyle/>
          <a:p>
            <a:r>
              <a:rPr lang="uk-UA" sz="6000" dirty="0" smtClean="0">
                <a:solidFill>
                  <a:schemeClr val="tx1"/>
                </a:solidFill>
                <a:latin typeface="Proxima Nova Rg" panose="02000506030000020004" pitchFamily="2" charset="0"/>
              </a:rPr>
              <a:t>32</a:t>
            </a:r>
            <a:endParaRPr lang="uk-UA" sz="6000" dirty="0">
              <a:solidFill>
                <a:schemeClr val="tx1"/>
              </a:solidFill>
              <a:latin typeface="Proxima Nova Rg" panose="02000506030000020004" pitchFamily="2" charset="0"/>
            </a:endParaRPr>
          </a:p>
        </p:txBody>
      </p:sp>
      <p:sp>
        <p:nvSpPr>
          <p:cNvPr id="15" name="TextBox 14"/>
          <p:cNvSpPr txBox="1"/>
          <p:nvPr/>
        </p:nvSpPr>
        <p:spPr>
          <a:xfrm>
            <a:off x="10663795" y="3360226"/>
            <a:ext cx="303288" cy="523220"/>
          </a:xfrm>
          <a:prstGeom prst="rect">
            <a:avLst/>
          </a:prstGeom>
          <a:noFill/>
        </p:spPr>
        <p:txBody>
          <a:bodyPr wrap="none" rtlCol="0">
            <a:spAutoFit/>
          </a:bodyPr>
          <a:lstStyle/>
          <a:p>
            <a:r>
              <a:rPr lang="uk-UA" sz="2800" dirty="0" smtClean="0">
                <a:solidFill>
                  <a:srgbClr val="182947"/>
                </a:solidFill>
                <a:latin typeface="Proxima Nova Rg" panose="02000506030000020004" pitchFamily="2" charset="0"/>
              </a:rPr>
              <a:t>3</a:t>
            </a:r>
            <a:endParaRPr lang="uk-UA" sz="2800" dirty="0">
              <a:solidFill>
                <a:srgbClr val="182947"/>
              </a:solidFill>
              <a:latin typeface="Proxima Nova Rg" panose="02000506030000020004" pitchFamily="2" charset="0"/>
            </a:endParaRPr>
          </a:p>
        </p:txBody>
      </p:sp>
      <p:sp>
        <p:nvSpPr>
          <p:cNvPr id="17" name="TextBox 16"/>
          <p:cNvSpPr txBox="1"/>
          <p:nvPr/>
        </p:nvSpPr>
        <p:spPr>
          <a:xfrm>
            <a:off x="6176786" y="2860766"/>
            <a:ext cx="3618748" cy="1415772"/>
          </a:xfrm>
          <a:prstGeom prst="rect">
            <a:avLst/>
          </a:prstGeom>
          <a:noFill/>
        </p:spPr>
        <p:txBody>
          <a:bodyPr wrap="square" rtlCol="0">
            <a:spAutoFit/>
          </a:bodyPr>
          <a:lstStyle/>
          <a:p>
            <a:r>
              <a:rPr lang="uk-UA" b="1" dirty="0" smtClean="0">
                <a:solidFill>
                  <a:srgbClr val="182947"/>
                </a:solidFill>
                <a:latin typeface="Proxima Nova Rg" panose="02000506030000020004" pitchFamily="2" charset="0"/>
              </a:rPr>
              <a:t>Ст. </a:t>
            </a:r>
            <a:r>
              <a:rPr lang="uk-UA" sz="3200" b="1" dirty="0" smtClean="0">
                <a:solidFill>
                  <a:srgbClr val="182947"/>
                </a:solidFill>
                <a:latin typeface="Proxima Nova Rg" panose="02000506030000020004" pitchFamily="2" charset="0"/>
              </a:rPr>
              <a:t>192</a:t>
            </a:r>
            <a:r>
              <a:rPr lang="uk-UA" b="1" dirty="0" smtClean="0">
                <a:solidFill>
                  <a:srgbClr val="182947"/>
                </a:solidFill>
                <a:latin typeface="Proxima Nova Rg" panose="02000506030000020004" pitchFamily="2" charset="0"/>
              </a:rPr>
              <a:t> КУпАП</a:t>
            </a:r>
          </a:p>
          <a:p>
            <a:r>
              <a:rPr lang="uk-UA" dirty="0">
                <a:solidFill>
                  <a:srgbClr val="182947"/>
                </a:solidFill>
                <a:latin typeface="Proxima Nova Lt" panose="02000506030000020004" pitchFamily="2" charset="0"/>
              </a:rPr>
              <a:t>Порушення </a:t>
            </a:r>
            <a:r>
              <a:rPr lang="uk-UA" dirty="0" smtClean="0">
                <a:solidFill>
                  <a:srgbClr val="182947"/>
                </a:solidFill>
                <a:latin typeface="Proxima Nova Lt" panose="02000506030000020004" pitchFamily="2" charset="0"/>
              </a:rPr>
              <a:t>громадянами</a:t>
            </a:r>
          </a:p>
          <a:p>
            <a:r>
              <a:rPr lang="uk-UA" dirty="0" smtClean="0">
                <a:solidFill>
                  <a:srgbClr val="182947"/>
                </a:solidFill>
                <a:latin typeface="Proxima Nova Lt" panose="02000506030000020004" pitchFamily="2" charset="0"/>
              </a:rPr>
              <a:t>строків </a:t>
            </a:r>
            <a:r>
              <a:rPr lang="uk-UA" dirty="0">
                <a:solidFill>
                  <a:srgbClr val="182947"/>
                </a:solidFill>
                <a:latin typeface="Proxima Nova Lt" panose="02000506030000020004" pitchFamily="2" charset="0"/>
              </a:rPr>
              <a:t>реєстрації (перереєстрації) </a:t>
            </a:r>
            <a:endParaRPr lang="uk-UA" dirty="0" smtClean="0">
              <a:solidFill>
                <a:srgbClr val="182947"/>
              </a:solidFill>
              <a:latin typeface="Proxima Nova Lt" panose="02000506030000020004" pitchFamily="2" charset="0"/>
            </a:endParaRPr>
          </a:p>
          <a:p>
            <a:r>
              <a:rPr lang="uk-UA" dirty="0" smtClean="0">
                <a:solidFill>
                  <a:srgbClr val="182947"/>
                </a:solidFill>
                <a:latin typeface="Proxima Nova Lt" panose="02000506030000020004" pitchFamily="2" charset="0"/>
              </a:rPr>
              <a:t>зброї </a:t>
            </a:r>
            <a:r>
              <a:rPr lang="uk-UA" dirty="0">
                <a:solidFill>
                  <a:srgbClr val="182947"/>
                </a:solidFill>
                <a:latin typeface="Proxima Nova Lt" panose="02000506030000020004" pitchFamily="2" charset="0"/>
              </a:rPr>
              <a:t>і правил взяття її на облік</a:t>
            </a:r>
            <a:endParaRPr lang="uk-UA" dirty="0" smtClean="0">
              <a:solidFill>
                <a:srgbClr val="182947"/>
              </a:solidFill>
              <a:latin typeface="Proxima Nova Lt" panose="02000506030000020004" pitchFamily="2" charset="0"/>
            </a:endParaRPr>
          </a:p>
        </p:txBody>
      </p:sp>
      <p:sp>
        <p:nvSpPr>
          <p:cNvPr id="19" name="TextBox 18"/>
          <p:cNvSpPr txBox="1"/>
          <p:nvPr/>
        </p:nvSpPr>
        <p:spPr>
          <a:xfrm>
            <a:off x="260272" y="579421"/>
            <a:ext cx="4839786" cy="523220"/>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ПРОФІЛАКТИЧНА РОБОТА</a:t>
            </a:r>
            <a:endParaRPr lang="uk-UA" sz="2800" dirty="0">
              <a:solidFill>
                <a:schemeClr val="bg1"/>
              </a:solidFill>
              <a:latin typeface="Proxima Nova Rg" panose="02000506030000020004" pitchFamily="2" charset="0"/>
            </a:endParaRPr>
          </a:p>
        </p:txBody>
      </p:sp>
    </p:spTree>
    <p:extLst>
      <p:ext uri="{BB962C8B-B14F-4D97-AF65-F5344CB8AC3E}">
        <p14:creationId xmlns:p14="http://schemas.microsoft.com/office/powerpoint/2010/main" xmlns="" val="296870469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12258677" cy="6857960"/>
          </a:xfrm>
          <a:prstGeom prst="rect">
            <a:avLst/>
          </a:prstGeom>
        </p:spPr>
      </p:pic>
      <p:sp>
        <p:nvSpPr>
          <p:cNvPr id="4" name="TextBox 3"/>
          <p:cNvSpPr txBox="1"/>
          <p:nvPr/>
        </p:nvSpPr>
        <p:spPr>
          <a:xfrm>
            <a:off x="260272" y="579421"/>
            <a:ext cx="4839786" cy="523220"/>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ПРОФІЛАКТИЧНА РОБОТА</a:t>
            </a:r>
            <a:endParaRPr lang="uk-UA" sz="2800" dirty="0">
              <a:solidFill>
                <a:schemeClr val="bg1"/>
              </a:solidFill>
              <a:latin typeface="Proxima Nova Rg" panose="02000506030000020004" pitchFamily="2" charset="0"/>
            </a:endParaRPr>
          </a:p>
        </p:txBody>
      </p:sp>
      <p:pic>
        <p:nvPicPr>
          <p:cNvPr id="5" name="Рисунок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297655" y="1873443"/>
            <a:ext cx="904876" cy="904876"/>
          </a:xfrm>
          <a:prstGeom prst="rect">
            <a:avLst/>
          </a:prstGeom>
        </p:spPr>
      </p:pic>
      <p:sp>
        <p:nvSpPr>
          <p:cNvPr id="6" name="TextBox 5"/>
          <p:cNvSpPr txBox="1"/>
          <p:nvPr/>
        </p:nvSpPr>
        <p:spPr>
          <a:xfrm>
            <a:off x="3528170" y="2778319"/>
            <a:ext cx="4443845" cy="523220"/>
          </a:xfrm>
          <a:prstGeom prst="rect">
            <a:avLst/>
          </a:prstGeom>
          <a:noFill/>
        </p:spPr>
        <p:txBody>
          <a:bodyPr wrap="none" rtlCol="0">
            <a:spAutoFit/>
          </a:bodyPr>
          <a:lstStyle/>
          <a:p>
            <a:r>
              <a:rPr lang="uk-UA" sz="2800" dirty="0" smtClean="0">
                <a:solidFill>
                  <a:srgbClr val="182947"/>
                </a:solidFill>
                <a:latin typeface="Proxima Nova Lt" panose="02000506030000020004" pitchFamily="2" charset="0"/>
              </a:rPr>
              <a:t>Виступи перед громадою</a:t>
            </a:r>
            <a:endParaRPr lang="uk-UA" sz="2800" dirty="0">
              <a:solidFill>
                <a:srgbClr val="182947"/>
              </a:solidFill>
              <a:latin typeface="Proxima Nova Lt" panose="02000506030000020004" pitchFamily="2" charset="0"/>
            </a:endParaRPr>
          </a:p>
        </p:txBody>
      </p:sp>
      <p:cxnSp>
        <p:nvCxnSpPr>
          <p:cNvPr id="7" name="Прямая соединительная линия 6"/>
          <p:cNvCxnSpPr/>
          <p:nvPr/>
        </p:nvCxnSpPr>
        <p:spPr>
          <a:xfrm flipV="1">
            <a:off x="5750092" y="3705052"/>
            <a:ext cx="0" cy="2992994"/>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10" name="TextBox 9"/>
          <p:cNvSpPr txBox="1"/>
          <p:nvPr/>
        </p:nvSpPr>
        <p:spPr>
          <a:xfrm>
            <a:off x="938342" y="3574060"/>
            <a:ext cx="3483646" cy="646331"/>
          </a:xfrm>
          <a:prstGeom prst="rect">
            <a:avLst/>
          </a:prstGeom>
          <a:ln w="9525"/>
        </p:spPr>
        <p:style>
          <a:lnRef idx="2">
            <a:schemeClr val="dk1"/>
          </a:lnRef>
          <a:fillRef idx="1">
            <a:schemeClr val="lt1"/>
          </a:fillRef>
          <a:effectRef idx="0">
            <a:schemeClr val="dk1"/>
          </a:effectRef>
          <a:fontRef idx="minor">
            <a:schemeClr val="dk1"/>
          </a:fontRef>
        </p:style>
        <p:txBody>
          <a:bodyPr wrap="none" rtlCol="0">
            <a:spAutoFit/>
          </a:bodyPr>
          <a:lstStyle/>
          <a:p>
            <a:pPr algn="ctr"/>
            <a:r>
              <a:rPr lang="uk-UA" dirty="0" smtClean="0">
                <a:solidFill>
                  <a:srgbClr val="182947"/>
                </a:solidFill>
                <a:latin typeface="Proxima Nova Rg" panose="02000506030000020004" pitchFamily="2" charset="0"/>
              </a:rPr>
              <a:t>В органах державної влади</a:t>
            </a:r>
          </a:p>
          <a:p>
            <a:pPr algn="ctr"/>
            <a:r>
              <a:rPr lang="uk-UA" dirty="0" smtClean="0">
                <a:solidFill>
                  <a:srgbClr val="182947"/>
                </a:solidFill>
                <a:latin typeface="Proxima Nova Rg" panose="02000506030000020004" pitchFamily="2" charset="0"/>
              </a:rPr>
              <a:t>та місцевого самоврядування</a:t>
            </a:r>
            <a:endParaRPr lang="uk-UA" dirty="0">
              <a:solidFill>
                <a:srgbClr val="182947"/>
              </a:solidFill>
              <a:latin typeface="Proxima Nova Rg" panose="02000506030000020004" pitchFamily="2" charset="0"/>
            </a:endParaRPr>
          </a:p>
        </p:txBody>
      </p:sp>
      <p:sp>
        <p:nvSpPr>
          <p:cNvPr id="11" name="TextBox 10"/>
          <p:cNvSpPr txBox="1"/>
          <p:nvPr/>
        </p:nvSpPr>
        <p:spPr>
          <a:xfrm>
            <a:off x="7164115" y="3574888"/>
            <a:ext cx="3264035" cy="646331"/>
          </a:xfrm>
          <a:prstGeom prst="rect">
            <a:avLst/>
          </a:prstGeom>
          <a:noFill/>
          <a:ln w="9525">
            <a:solidFill>
              <a:schemeClr val="tx1"/>
            </a:solidFill>
          </a:ln>
        </p:spPr>
        <p:txBody>
          <a:bodyPr wrap="none" rtlCol="0">
            <a:spAutoFit/>
          </a:bodyPr>
          <a:lstStyle/>
          <a:p>
            <a:pPr algn="ctr"/>
            <a:r>
              <a:rPr lang="uk-UA" dirty="0" smtClean="0">
                <a:solidFill>
                  <a:srgbClr val="182947"/>
                </a:solidFill>
                <a:latin typeface="Proxima Nova Rg" panose="02000506030000020004" pitchFamily="2" charset="0"/>
              </a:rPr>
              <a:t>В</a:t>
            </a:r>
            <a:r>
              <a:rPr lang="uk-UA" dirty="0">
                <a:solidFill>
                  <a:srgbClr val="182947"/>
                </a:solidFill>
                <a:latin typeface="Proxima Nova Rg" panose="02000506030000020004" pitchFamily="2" charset="0"/>
              </a:rPr>
              <a:t> </a:t>
            </a:r>
            <a:r>
              <a:rPr lang="uk-UA" dirty="0" smtClean="0">
                <a:solidFill>
                  <a:srgbClr val="182947"/>
                </a:solidFill>
                <a:latin typeface="Proxima Nova Rg" panose="02000506030000020004" pitchFamily="2" charset="0"/>
              </a:rPr>
              <a:t>приватних підприємствах,</a:t>
            </a:r>
          </a:p>
          <a:p>
            <a:pPr algn="ctr"/>
            <a:r>
              <a:rPr lang="uk-UA" dirty="0">
                <a:solidFill>
                  <a:srgbClr val="182947"/>
                </a:solidFill>
                <a:latin typeface="Proxima Nova Rg" panose="02000506030000020004" pitchFamily="2" charset="0"/>
              </a:rPr>
              <a:t>у</a:t>
            </a:r>
            <a:r>
              <a:rPr lang="uk-UA" dirty="0" smtClean="0">
                <a:solidFill>
                  <a:srgbClr val="182947"/>
                </a:solidFill>
                <a:latin typeface="Proxima Nova Rg" panose="02000506030000020004" pitchFamily="2" charset="0"/>
              </a:rPr>
              <a:t>становах та організаціях</a:t>
            </a:r>
            <a:endParaRPr lang="uk-UA" dirty="0">
              <a:solidFill>
                <a:srgbClr val="182947"/>
              </a:solidFill>
              <a:latin typeface="Proxima Nova Rg" panose="02000506030000020004" pitchFamily="2" charset="0"/>
            </a:endParaRPr>
          </a:p>
        </p:txBody>
      </p:sp>
      <p:sp>
        <p:nvSpPr>
          <p:cNvPr id="12" name="TextBox 11"/>
          <p:cNvSpPr txBox="1"/>
          <p:nvPr/>
        </p:nvSpPr>
        <p:spPr>
          <a:xfrm>
            <a:off x="2651760" y="4517129"/>
            <a:ext cx="548640" cy="369332"/>
          </a:xfrm>
          <a:prstGeom prst="rect">
            <a:avLst/>
          </a:prstGeom>
          <a:noFill/>
        </p:spPr>
        <p:txBody>
          <a:bodyPr wrap="square" rtlCol="0">
            <a:spAutoFit/>
          </a:bodyPr>
          <a:lstStyle/>
          <a:p>
            <a:r>
              <a:rPr lang="uk-UA" dirty="0" smtClean="0"/>
              <a:t>2  </a:t>
            </a:r>
            <a:endParaRPr lang="uk-UA" dirty="0"/>
          </a:p>
        </p:txBody>
      </p:sp>
      <p:sp>
        <p:nvSpPr>
          <p:cNvPr id="13" name="TextBox 12"/>
          <p:cNvSpPr txBox="1"/>
          <p:nvPr/>
        </p:nvSpPr>
        <p:spPr>
          <a:xfrm>
            <a:off x="8503920" y="4517129"/>
            <a:ext cx="1737360" cy="369332"/>
          </a:xfrm>
          <a:prstGeom prst="rect">
            <a:avLst/>
          </a:prstGeom>
          <a:noFill/>
        </p:spPr>
        <p:txBody>
          <a:bodyPr wrap="square" rtlCol="0">
            <a:spAutoFit/>
          </a:bodyPr>
          <a:lstStyle/>
          <a:p>
            <a:r>
              <a:rPr lang="uk-UA" dirty="0" smtClean="0"/>
              <a:t>26  </a:t>
            </a:r>
            <a:endParaRPr lang="uk-UA" dirty="0"/>
          </a:p>
        </p:txBody>
      </p:sp>
    </p:spTree>
    <p:extLst>
      <p:ext uri="{BB962C8B-B14F-4D97-AF65-F5344CB8AC3E}">
        <p14:creationId xmlns:p14="http://schemas.microsoft.com/office/powerpoint/2010/main" xmlns="" val="134806571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261217"/>
            <a:ext cx="12192000" cy="6857919"/>
          </a:xfrm>
          <a:prstGeom prst="rect">
            <a:avLst/>
          </a:prstGeom>
        </p:spPr>
      </p:pic>
      <p:pic>
        <p:nvPicPr>
          <p:cNvPr id="8" name="Рисунок 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235756" y="2302126"/>
            <a:ext cx="938892" cy="938892"/>
          </a:xfrm>
          <a:prstGeom prst="rect">
            <a:avLst/>
          </a:prstGeom>
        </p:spPr>
      </p:pic>
      <p:sp>
        <p:nvSpPr>
          <p:cNvPr id="13" name="TextBox 12"/>
          <p:cNvSpPr txBox="1"/>
          <p:nvPr/>
        </p:nvSpPr>
        <p:spPr>
          <a:xfrm>
            <a:off x="4075611" y="3396343"/>
            <a:ext cx="3383280" cy="1200329"/>
          </a:xfrm>
          <a:prstGeom prst="rect">
            <a:avLst/>
          </a:prstGeom>
          <a:noFill/>
        </p:spPr>
        <p:txBody>
          <a:bodyPr wrap="square" rtlCol="0">
            <a:spAutoFit/>
          </a:bodyPr>
          <a:lstStyle/>
          <a:p>
            <a:pPr algn="ctr"/>
            <a:r>
              <a:rPr lang="uk-UA" dirty="0" smtClean="0">
                <a:solidFill>
                  <a:srgbClr val="182947"/>
                </a:solidFill>
                <a:latin typeface="Proxima Nova Lt" panose="02000506030000020004" pitchFamily="2" charset="0"/>
              </a:rPr>
              <a:t>Розшукали</a:t>
            </a:r>
          </a:p>
          <a:p>
            <a:pPr algn="ctr"/>
            <a:r>
              <a:rPr lang="uk-UA" dirty="0" smtClean="0">
                <a:solidFill>
                  <a:srgbClr val="182947"/>
                </a:solidFill>
                <a:latin typeface="Proxima Nova Lt" panose="02000506030000020004" pitchFamily="2" charset="0"/>
              </a:rPr>
              <a:t>осіб зниклих безвісти та</a:t>
            </a:r>
          </a:p>
          <a:p>
            <a:pPr algn="ctr"/>
            <a:r>
              <a:rPr lang="uk-UA" dirty="0" smtClean="0">
                <a:solidFill>
                  <a:srgbClr val="182947"/>
                </a:solidFill>
                <a:latin typeface="Proxima Nova Lt" panose="02000506030000020004" pitchFamily="2" charset="0"/>
              </a:rPr>
              <a:t>осіб, що переховуються</a:t>
            </a:r>
          </a:p>
          <a:p>
            <a:pPr algn="ctr"/>
            <a:r>
              <a:rPr lang="uk-UA" dirty="0" smtClean="0">
                <a:solidFill>
                  <a:srgbClr val="182947"/>
                </a:solidFill>
                <a:latin typeface="Proxima Nova Lt" panose="02000506030000020004" pitchFamily="2" charset="0"/>
              </a:rPr>
              <a:t>від слідства та суду</a:t>
            </a:r>
            <a:endParaRPr lang="uk-UA" dirty="0">
              <a:solidFill>
                <a:srgbClr val="182947"/>
              </a:solidFill>
              <a:latin typeface="Proxima Nova Lt" panose="02000506030000020004" pitchFamily="2" charset="0"/>
            </a:endParaRPr>
          </a:p>
        </p:txBody>
      </p:sp>
      <p:sp>
        <p:nvSpPr>
          <p:cNvPr id="20" name="TextBox 19"/>
          <p:cNvSpPr txBox="1"/>
          <p:nvPr/>
        </p:nvSpPr>
        <p:spPr>
          <a:xfrm>
            <a:off x="5394960" y="4872446"/>
            <a:ext cx="509452" cy="1015663"/>
          </a:xfrm>
          <a:prstGeom prst="rect">
            <a:avLst/>
          </a:prstGeom>
          <a:noFill/>
        </p:spPr>
        <p:txBody>
          <a:bodyPr wrap="square" rtlCol="0">
            <a:spAutoFit/>
          </a:bodyPr>
          <a:lstStyle/>
          <a:p>
            <a:r>
              <a:rPr lang="uk-UA" sz="6000" dirty="0" smtClean="0">
                <a:latin typeface="Proxima Nova Rg" panose="02000506030000020004" pitchFamily="2" charset="0"/>
              </a:rPr>
              <a:t>1</a:t>
            </a:r>
            <a:endParaRPr lang="uk-UA" sz="6000" dirty="0">
              <a:latin typeface="Proxima Nova Rg" panose="02000506030000020004" pitchFamily="2" charset="0"/>
            </a:endParaRPr>
          </a:p>
        </p:txBody>
      </p:sp>
      <p:sp>
        <p:nvSpPr>
          <p:cNvPr id="15" name="TextBox 14"/>
          <p:cNvSpPr txBox="1"/>
          <p:nvPr/>
        </p:nvSpPr>
        <p:spPr>
          <a:xfrm>
            <a:off x="1580605" y="862148"/>
            <a:ext cx="6426925" cy="1508105"/>
          </a:xfrm>
          <a:prstGeom prst="rect">
            <a:avLst/>
          </a:prstGeom>
          <a:noFill/>
        </p:spPr>
        <p:txBody>
          <a:bodyPr wrap="square" rtlCol="0">
            <a:spAutoFit/>
          </a:bodyPr>
          <a:lstStyle/>
          <a:p>
            <a:r>
              <a:rPr lang="uk-UA" b="1" dirty="0" smtClean="0">
                <a:solidFill>
                  <a:schemeClr val="bg1"/>
                </a:solidFill>
                <a:latin typeface="Proxima Nova Rg"/>
              </a:rPr>
              <a:t>РЕЗУЛЬТАТИ ДІЯЛЬНОСТІ </a:t>
            </a:r>
            <a:r>
              <a:rPr lang="uk-UA" b="1" dirty="0" err="1" smtClean="0">
                <a:solidFill>
                  <a:schemeClr val="bg1"/>
                </a:solidFill>
                <a:latin typeface="Proxima Nova Rg"/>
              </a:rPr>
              <a:t>ПОГ</a:t>
            </a:r>
            <a:r>
              <a:rPr lang="uk-UA" b="1" dirty="0" smtClean="0">
                <a:solidFill>
                  <a:schemeClr val="bg1"/>
                </a:solidFill>
                <a:latin typeface="Proxima Nova Rg"/>
              </a:rPr>
              <a:t> ЗА </a:t>
            </a:r>
            <a:r>
              <a:rPr lang="uk-UA" sz="3200" b="1" dirty="0" smtClean="0">
                <a:solidFill>
                  <a:schemeClr val="bg1"/>
                </a:solidFill>
                <a:latin typeface="Proxima Nova Rg"/>
              </a:rPr>
              <a:t>2022 рік </a:t>
            </a:r>
          </a:p>
          <a:p>
            <a:endParaRPr lang="uk-UA" sz="6000" dirty="0">
              <a:latin typeface="Proxima Nova Rg" panose="02000506030000020004" pitchFamily="2" charset="0"/>
            </a:endParaRPr>
          </a:p>
        </p:txBody>
      </p:sp>
    </p:spTree>
    <p:extLst>
      <p:ext uri="{BB962C8B-B14F-4D97-AF65-F5344CB8AC3E}">
        <p14:creationId xmlns:p14="http://schemas.microsoft.com/office/powerpoint/2010/main" xmlns="" val="181882269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0"/>
            <a:ext cx="12192000" cy="6857919"/>
          </a:xfrm>
          <a:prstGeom prst="rect">
            <a:avLst/>
          </a:prstGeom>
        </p:spPr>
      </p:pic>
      <p:sp>
        <p:nvSpPr>
          <p:cNvPr id="4" name="TextBox 3"/>
          <p:cNvSpPr txBox="1"/>
          <p:nvPr/>
        </p:nvSpPr>
        <p:spPr>
          <a:xfrm>
            <a:off x="228600" y="428274"/>
            <a:ext cx="6308137" cy="954107"/>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КРИМІНАЛЬНІ ПРАВОПОРУШЕННЯ</a:t>
            </a:r>
          </a:p>
          <a:p>
            <a:endParaRPr lang="uk-UA" sz="2800" dirty="0">
              <a:solidFill>
                <a:schemeClr val="bg1"/>
              </a:solidFill>
              <a:latin typeface="Proxima Nova Rg" panose="02000506030000020004" pitchFamily="2" charset="0"/>
            </a:endParaRPr>
          </a:p>
        </p:txBody>
      </p:sp>
      <p:sp>
        <p:nvSpPr>
          <p:cNvPr id="14" name="Полилиния 13"/>
          <p:cNvSpPr/>
          <p:nvPr/>
        </p:nvSpPr>
        <p:spPr>
          <a:xfrm>
            <a:off x="1658844" y="3080238"/>
            <a:ext cx="801399" cy="1628647"/>
          </a:xfrm>
          <a:custGeom>
            <a:avLst/>
            <a:gdLst>
              <a:gd name="connsiteX0" fmla="*/ 118014 w 727833"/>
              <a:gd name="connsiteY0" fmla="*/ 575483 h 1464327"/>
              <a:gd name="connsiteX1" fmla="*/ 118014 w 727833"/>
              <a:gd name="connsiteY1" fmla="*/ 741655 h 1464327"/>
              <a:gd name="connsiteX2" fmla="*/ 130377 w 727833"/>
              <a:gd name="connsiteY2" fmla="*/ 738514 h 1464327"/>
              <a:gd name="connsiteX3" fmla="*/ 135000 w 727833"/>
              <a:gd name="connsiteY3" fmla="*/ 739689 h 1464327"/>
              <a:gd name="connsiteX4" fmla="*/ 135574 w 727833"/>
              <a:gd name="connsiteY4" fmla="*/ 575483 h 1464327"/>
              <a:gd name="connsiteX5" fmla="*/ 387816 w 727833"/>
              <a:gd name="connsiteY5" fmla="*/ 442310 h 1464327"/>
              <a:gd name="connsiteX6" fmla="*/ 387816 w 727833"/>
              <a:gd name="connsiteY6" fmla="*/ 465088 h 1464327"/>
              <a:gd name="connsiteX7" fmla="*/ 398557 w 727833"/>
              <a:gd name="connsiteY7" fmla="*/ 470784 h 1464327"/>
              <a:gd name="connsiteX8" fmla="*/ 409298 w 727833"/>
              <a:gd name="connsiteY8" fmla="*/ 465089 h 1464327"/>
              <a:gd name="connsiteX9" fmla="*/ 409298 w 727833"/>
              <a:gd name="connsiteY9" fmla="*/ 442310 h 1464327"/>
              <a:gd name="connsiteX10" fmla="*/ 164580 w 727833"/>
              <a:gd name="connsiteY10" fmla="*/ 434821 h 1464327"/>
              <a:gd name="connsiteX11" fmla="*/ 164580 w 727833"/>
              <a:gd name="connsiteY11" fmla="*/ 446632 h 1464327"/>
              <a:gd name="connsiteX12" fmla="*/ 257063 w 727833"/>
              <a:gd name="connsiteY12" fmla="*/ 446632 h 1464327"/>
              <a:gd name="connsiteX13" fmla="*/ 257063 w 727833"/>
              <a:gd name="connsiteY13" fmla="*/ 434821 h 1464327"/>
              <a:gd name="connsiteX14" fmla="*/ 399619 w 727833"/>
              <a:gd name="connsiteY14" fmla="*/ 424031 h 1464327"/>
              <a:gd name="connsiteX15" fmla="*/ 409474 w 727833"/>
              <a:gd name="connsiteY15" fmla="*/ 432471 h 1464327"/>
              <a:gd name="connsiteX16" fmla="*/ 424871 w 727833"/>
              <a:gd name="connsiteY16" fmla="*/ 432471 h 1464327"/>
              <a:gd name="connsiteX17" fmla="*/ 424871 w 727833"/>
              <a:gd name="connsiteY17" fmla="*/ 445658 h 1464327"/>
              <a:gd name="connsiteX18" fmla="*/ 436809 w 727833"/>
              <a:gd name="connsiteY18" fmla="*/ 455881 h 1464327"/>
              <a:gd name="connsiteX19" fmla="*/ 424871 w 727833"/>
              <a:gd name="connsiteY19" fmla="*/ 466104 h 1464327"/>
              <a:gd name="connsiteX20" fmla="*/ 424871 w 727833"/>
              <a:gd name="connsiteY20" fmla="*/ 477513 h 1464327"/>
              <a:gd name="connsiteX21" fmla="*/ 411550 w 727833"/>
              <a:gd name="connsiteY21" fmla="*/ 477513 h 1464327"/>
              <a:gd name="connsiteX22" fmla="*/ 399621 w 727833"/>
              <a:gd name="connsiteY22" fmla="*/ 487730 h 1464327"/>
              <a:gd name="connsiteX23" fmla="*/ 387689 w 727833"/>
              <a:gd name="connsiteY23" fmla="*/ 477513 h 1464327"/>
              <a:gd name="connsiteX24" fmla="*/ 372278 w 727833"/>
              <a:gd name="connsiteY24" fmla="*/ 477513 h 1464327"/>
              <a:gd name="connsiteX25" fmla="*/ 372278 w 727833"/>
              <a:gd name="connsiteY25" fmla="*/ 464314 h 1464327"/>
              <a:gd name="connsiteX26" fmla="*/ 362431 w 727833"/>
              <a:gd name="connsiteY26" fmla="*/ 455880 h 1464327"/>
              <a:gd name="connsiteX27" fmla="*/ 372278 w 727833"/>
              <a:gd name="connsiteY27" fmla="*/ 447447 h 1464327"/>
              <a:gd name="connsiteX28" fmla="*/ 372278 w 727833"/>
              <a:gd name="connsiteY28" fmla="*/ 432471 h 1464327"/>
              <a:gd name="connsiteX29" fmla="*/ 389766 w 727833"/>
              <a:gd name="connsiteY29" fmla="*/ 432471 h 1464327"/>
              <a:gd name="connsiteX30" fmla="*/ 399676 w 727833"/>
              <a:gd name="connsiteY30" fmla="*/ 408434 h 1464327"/>
              <a:gd name="connsiteX31" fmla="*/ 356096 w 727833"/>
              <a:gd name="connsiteY31" fmla="*/ 455870 h 1464327"/>
              <a:gd name="connsiteX32" fmla="*/ 399676 w 727833"/>
              <a:gd name="connsiteY32" fmla="*/ 503305 h 1464327"/>
              <a:gd name="connsiteX33" fmla="*/ 443258 w 727833"/>
              <a:gd name="connsiteY33" fmla="*/ 455870 h 1464327"/>
              <a:gd name="connsiteX34" fmla="*/ 399676 w 727833"/>
              <a:gd name="connsiteY34" fmla="*/ 408434 h 1464327"/>
              <a:gd name="connsiteX35" fmla="*/ 495842 w 727833"/>
              <a:gd name="connsiteY35" fmla="*/ 337647 h 1464327"/>
              <a:gd name="connsiteX36" fmla="*/ 556394 w 727833"/>
              <a:gd name="connsiteY36" fmla="*/ 376120 h 1464327"/>
              <a:gd name="connsiteX37" fmla="*/ 598674 w 727833"/>
              <a:gd name="connsiteY37" fmla="*/ 449097 h 1464327"/>
              <a:gd name="connsiteX38" fmla="*/ 722728 w 727833"/>
              <a:gd name="connsiteY38" fmla="*/ 663221 h 1464327"/>
              <a:gd name="connsiteX39" fmla="*/ 695652 w 727833"/>
              <a:gd name="connsiteY39" fmla="*/ 732372 h 1464327"/>
              <a:gd name="connsiteX40" fmla="*/ 622192 w 727833"/>
              <a:gd name="connsiteY40" fmla="*/ 721467 h 1464327"/>
              <a:gd name="connsiteX41" fmla="*/ 513783 w 727833"/>
              <a:gd name="connsiteY41" fmla="*/ 534349 h 1464327"/>
              <a:gd name="connsiteX42" fmla="*/ 513282 w 727833"/>
              <a:gd name="connsiteY42" fmla="*/ 534640 h 1464327"/>
              <a:gd name="connsiteX43" fmla="*/ 473784 w 727833"/>
              <a:gd name="connsiteY43" fmla="*/ 466465 h 1464327"/>
              <a:gd name="connsiteX44" fmla="*/ 473784 w 727833"/>
              <a:gd name="connsiteY44" fmla="*/ 758328 h 1464327"/>
              <a:gd name="connsiteX45" fmla="*/ 350533 w 727833"/>
              <a:gd name="connsiteY45" fmla="*/ 778394 h 1464327"/>
              <a:gd name="connsiteX46" fmla="*/ 344198 w 727833"/>
              <a:gd name="connsiteY46" fmla="*/ 767544 h 1464327"/>
              <a:gd name="connsiteX47" fmla="*/ 265541 w 727833"/>
              <a:gd name="connsiteY47" fmla="*/ 767544 h 1464327"/>
              <a:gd name="connsiteX48" fmla="*/ 258748 w 727833"/>
              <a:gd name="connsiteY48" fmla="*/ 779179 h 1464327"/>
              <a:gd name="connsiteX49" fmla="*/ 175345 w 727833"/>
              <a:gd name="connsiteY49" fmla="*/ 765600 h 1464327"/>
              <a:gd name="connsiteX50" fmla="*/ 185447 w 727833"/>
              <a:gd name="connsiteY50" fmla="*/ 784462 h 1464327"/>
              <a:gd name="connsiteX51" fmla="*/ 186146 w 727833"/>
              <a:gd name="connsiteY51" fmla="*/ 788814 h 1464327"/>
              <a:gd name="connsiteX52" fmla="*/ 257021 w 727833"/>
              <a:gd name="connsiteY52" fmla="*/ 800353 h 1464327"/>
              <a:gd name="connsiteX53" fmla="*/ 257768 w 727833"/>
              <a:gd name="connsiteY53" fmla="*/ 796988 h 1464327"/>
              <a:gd name="connsiteX54" fmla="*/ 265541 w 727833"/>
              <a:gd name="connsiteY54" fmla="*/ 810301 h 1464327"/>
              <a:gd name="connsiteX55" fmla="*/ 344198 w 727833"/>
              <a:gd name="connsiteY55" fmla="*/ 810301 h 1464327"/>
              <a:gd name="connsiteX56" fmla="*/ 352250 w 727833"/>
              <a:gd name="connsiteY56" fmla="*/ 796510 h 1464327"/>
              <a:gd name="connsiteX57" fmla="*/ 352906 w 727833"/>
              <a:gd name="connsiteY57" fmla="*/ 799464 h 1464327"/>
              <a:gd name="connsiteX58" fmla="*/ 473784 w 727833"/>
              <a:gd name="connsiteY58" fmla="*/ 779784 h 1464327"/>
              <a:gd name="connsiteX59" fmla="*/ 473784 w 727833"/>
              <a:gd name="connsiteY59" fmla="*/ 873858 h 1464327"/>
              <a:gd name="connsiteX60" fmla="*/ 471944 w 727833"/>
              <a:gd name="connsiteY60" fmla="*/ 1401165 h 1464327"/>
              <a:gd name="connsiteX61" fmla="*/ 398193 w 727833"/>
              <a:gd name="connsiteY61" fmla="*/ 1464327 h 1464327"/>
              <a:gd name="connsiteX62" fmla="*/ 324443 w 727833"/>
              <a:gd name="connsiteY62" fmla="*/ 1401165 h 1464327"/>
              <a:gd name="connsiteX63" fmla="*/ 324443 w 727833"/>
              <a:gd name="connsiteY63" fmla="*/ 896349 h 1464327"/>
              <a:gd name="connsiteX64" fmla="*/ 280192 w 727833"/>
              <a:gd name="connsiteY64" fmla="*/ 896349 h 1464327"/>
              <a:gd name="connsiteX65" fmla="*/ 280192 w 727833"/>
              <a:gd name="connsiteY65" fmla="*/ 1401164 h 1464327"/>
              <a:gd name="connsiteX66" fmla="*/ 206442 w 727833"/>
              <a:gd name="connsiteY66" fmla="*/ 1464327 h 1464327"/>
              <a:gd name="connsiteX67" fmla="*/ 132691 w 727833"/>
              <a:gd name="connsiteY67" fmla="*/ 1401164 h 1464327"/>
              <a:gd name="connsiteX68" fmla="*/ 134483 w 727833"/>
              <a:gd name="connsiteY68" fmla="*/ 887935 h 1464327"/>
              <a:gd name="connsiteX69" fmla="*/ 130377 w 727833"/>
              <a:gd name="connsiteY69" fmla="*/ 888978 h 1464327"/>
              <a:gd name="connsiteX70" fmla="*/ 88116 w 727833"/>
              <a:gd name="connsiteY70" fmla="*/ 866943 h 1464327"/>
              <a:gd name="connsiteX71" fmla="*/ 83123 w 727833"/>
              <a:gd name="connsiteY71" fmla="*/ 857621 h 1464327"/>
              <a:gd name="connsiteX72" fmla="*/ 81976 w 727833"/>
              <a:gd name="connsiteY72" fmla="*/ 858284 h 1464327"/>
              <a:gd name="connsiteX73" fmla="*/ 59008 w 727833"/>
              <a:gd name="connsiteY73" fmla="*/ 862255 h 1464327"/>
              <a:gd name="connsiteX74" fmla="*/ 0 w 727833"/>
              <a:gd name="connsiteY74" fmla="*/ 811719 h 1464327"/>
              <a:gd name="connsiteX75" fmla="*/ 0 w 727833"/>
              <a:gd name="connsiteY75" fmla="*/ 575483 h 1464327"/>
              <a:gd name="connsiteX76" fmla="*/ 0 w 727833"/>
              <a:gd name="connsiteY76" fmla="*/ 449256 h 1464327"/>
              <a:gd name="connsiteX77" fmla="*/ 114807 w 727833"/>
              <a:gd name="connsiteY77" fmla="*/ 350932 h 1464327"/>
              <a:gd name="connsiteX78" fmla="*/ 423840 w 727833"/>
              <a:gd name="connsiteY78" fmla="*/ 350932 h 1464327"/>
              <a:gd name="connsiteX79" fmla="*/ 455085 w 727833"/>
              <a:gd name="connsiteY79" fmla="*/ 338968 h 1464327"/>
              <a:gd name="connsiteX80" fmla="*/ 495842 w 727833"/>
              <a:gd name="connsiteY80" fmla="*/ 337647 h 1464327"/>
              <a:gd name="connsiteX81" fmla="*/ 421943 w 727833"/>
              <a:gd name="connsiteY81" fmla="*/ 146317 h 1464327"/>
              <a:gd name="connsiteX82" fmla="*/ 432544 w 727833"/>
              <a:gd name="connsiteY82" fmla="*/ 159781 h 1464327"/>
              <a:gd name="connsiteX83" fmla="*/ 443404 w 727833"/>
              <a:gd name="connsiteY83" fmla="*/ 205854 h 1464327"/>
              <a:gd name="connsiteX84" fmla="*/ 305199 w 727833"/>
              <a:gd name="connsiteY84" fmla="*/ 324216 h 1464327"/>
              <a:gd name="connsiteX85" fmla="*/ 166995 w 727833"/>
              <a:gd name="connsiteY85" fmla="*/ 205854 h 1464327"/>
              <a:gd name="connsiteX86" fmla="*/ 177856 w 727833"/>
              <a:gd name="connsiteY86" fmla="*/ 159781 h 1464327"/>
              <a:gd name="connsiteX87" fmla="*/ 188023 w 727833"/>
              <a:gd name="connsiteY87" fmla="*/ 146866 h 1464327"/>
              <a:gd name="connsiteX88" fmla="*/ 196467 w 727833"/>
              <a:gd name="connsiteY88" fmla="*/ 156415 h 1464327"/>
              <a:gd name="connsiteX89" fmla="*/ 304740 w 727833"/>
              <a:gd name="connsiteY89" fmla="*/ 191446 h 1464327"/>
              <a:gd name="connsiteX90" fmla="*/ 413013 w 727833"/>
              <a:gd name="connsiteY90" fmla="*/ 156415 h 1464327"/>
              <a:gd name="connsiteX91" fmla="*/ 292743 w 727833"/>
              <a:gd name="connsiteY91" fmla="*/ 44660 h 1464327"/>
              <a:gd name="connsiteX92" fmla="*/ 317616 w 727833"/>
              <a:gd name="connsiteY92" fmla="*/ 44660 h 1464327"/>
              <a:gd name="connsiteX93" fmla="*/ 317617 w 727833"/>
              <a:gd name="connsiteY93" fmla="*/ 71034 h 1464327"/>
              <a:gd name="connsiteX94" fmla="*/ 305179 w 727833"/>
              <a:gd name="connsiteY94" fmla="*/ 77627 h 1464327"/>
              <a:gd name="connsiteX95" fmla="*/ 292743 w 727833"/>
              <a:gd name="connsiteY95" fmla="*/ 71034 h 1464327"/>
              <a:gd name="connsiteX96" fmla="*/ 306410 w 727833"/>
              <a:gd name="connsiteY96" fmla="*/ 23496 h 1464327"/>
              <a:gd name="connsiteX97" fmla="*/ 295000 w 727833"/>
              <a:gd name="connsiteY97" fmla="*/ 33267 h 1464327"/>
              <a:gd name="connsiteX98" fmla="*/ 274752 w 727833"/>
              <a:gd name="connsiteY98" fmla="*/ 33267 h 1464327"/>
              <a:gd name="connsiteX99" fmla="*/ 274752 w 727833"/>
              <a:gd name="connsiteY99" fmla="*/ 50608 h 1464327"/>
              <a:gd name="connsiteX100" fmla="*/ 263351 w 727833"/>
              <a:gd name="connsiteY100" fmla="*/ 60372 h 1464327"/>
              <a:gd name="connsiteX101" fmla="*/ 274752 w 727833"/>
              <a:gd name="connsiteY101" fmla="*/ 70137 h 1464327"/>
              <a:gd name="connsiteX102" fmla="*/ 274752 w 727833"/>
              <a:gd name="connsiteY102" fmla="*/ 85419 h 1464327"/>
              <a:gd name="connsiteX103" fmla="*/ 292596 w 727833"/>
              <a:gd name="connsiteY103" fmla="*/ 85419 h 1464327"/>
              <a:gd name="connsiteX104" fmla="*/ 296726 w 727833"/>
              <a:gd name="connsiteY104" fmla="*/ 88955 h 1464327"/>
              <a:gd name="connsiteX105" fmla="*/ 305020 w 727833"/>
              <a:gd name="connsiteY105" fmla="*/ 87521 h 1464327"/>
              <a:gd name="connsiteX106" fmla="*/ 305179 w 727833"/>
              <a:gd name="connsiteY106" fmla="*/ 87605 h 1464327"/>
              <a:gd name="connsiteX107" fmla="*/ 305347 w 727833"/>
              <a:gd name="connsiteY107" fmla="*/ 87515 h 1464327"/>
              <a:gd name="connsiteX108" fmla="*/ 315688 w 727833"/>
              <a:gd name="connsiteY108" fmla="*/ 89303 h 1464327"/>
              <a:gd name="connsiteX109" fmla="*/ 320223 w 727833"/>
              <a:gd name="connsiteY109" fmla="*/ 85419 h 1464327"/>
              <a:gd name="connsiteX110" fmla="*/ 335647 w 727833"/>
              <a:gd name="connsiteY110" fmla="*/ 85419 h 1464327"/>
              <a:gd name="connsiteX111" fmla="*/ 335647 w 727833"/>
              <a:gd name="connsiteY111" fmla="*/ 72210 h 1464327"/>
              <a:gd name="connsiteX112" fmla="*/ 349468 w 727833"/>
              <a:gd name="connsiteY112" fmla="*/ 60372 h 1464327"/>
              <a:gd name="connsiteX113" fmla="*/ 335647 w 727833"/>
              <a:gd name="connsiteY113" fmla="*/ 48535 h 1464327"/>
              <a:gd name="connsiteX114" fmla="*/ 335646 w 727833"/>
              <a:gd name="connsiteY114" fmla="*/ 33267 h 1464327"/>
              <a:gd name="connsiteX115" fmla="*/ 317819 w 727833"/>
              <a:gd name="connsiteY115" fmla="*/ 33267 h 1464327"/>
              <a:gd name="connsiteX116" fmla="*/ 305201 w 727833"/>
              <a:gd name="connsiteY116" fmla="*/ 0 h 1464327"/>
              <a:gd name="connsiteX117" fmla="*/ 415143 w 727833"/>
              <a:gd name="connsiteY117" fmla="*/ 34730 h 1464327"/>
              <a:gd name="connsiteX118" fmla="*/ 432968 w 727833"/>
              <a:gd name="connsiteY118" fmla="*/ 39408 h 1464327"/>
              <a:gd name="connsiteX119" fmla="*/ 443704 w 727833"/>
              <a:gd name="connsiteY119" fmla="*/ 41263 h 1464327"/>
              <a:gd name="connsiteX120" fmla="*/ 467133 w 727833"/>
              <a:gd name="connsiteY120" fmla="*/ 71535 h 1464327"/>
              <a:gd name="connsiteX121" fmla="*/ 443704 w 727833"/>
              <a:gd name="connsiteY121" fmla="*/ 101807 h 1464327"/>
              <a:gd name="connsiteX122" fmla="*/ 435990 w 727833"/>
              <a:gd name="connsiteY122" fmla="*/ 103140 h 1464327"/>
              <a:gd name="connsiteX123" fmla="*/ 425056 w 727833"/>
              <a:gd name="connsiteY123" fmla="*/ 114552 h 1464327"/>
              <a:gd name="connsiteX124" fmla="*/ 427607 w 727833"/>
              <a:gd name="connsiteY124" fmla="*/ 114552 h 1464327"/>
              <a:gd name="connsiteX125" fmla="*/ 426039 w 727833"/>
              <a:gd name="connsiteY125" fmla="*/ 119882 h 1464327"/>
              <a:gd name="connsiteX126" fmla="*/ 304768 w 727833"/>
              <a:gd name="connsiteY126" fmla="*/ 175030 h 1464327"/>
              <a:gd name="connsiteX127" fmla="*/ 183499 w 727833"/>
              <a:gd name="connsiteY127" fmla="*/ 119882 h 1464327"/>
              <a:gd name="connsiteX128" fmla="*/ 181930 w 727833"/>
              <a:gd name="connsiteY128" fmla="*/ 114552 h 1464327"/>
              <a:gd name="connsiteX129" fmla="*/ 184482 w 727833"/>
              <a:gd name="connsiteY129" fmla="*/ 114552 h 1464327"/>
              <a:gd name="connsiteX130" fmla="*/ 173377 w 727833"/>
              <a:gd name="connsiteY130" fmla="*/ 102961 h 1464327"/>
              <a:gd name="connsiteX131" fmla="*/ 166696 w 727833"/>
              <a:gd name="connsiteY131" fmla="*/ 101807 h 1464327"/>
              <a:gd name="connsiteX132" fmla="*/ 146281 w 727833"/>
              <a:gd name="connsiteY132" fmla="*/ 84323 h 1464327"/>
              <a:gd name="connsiteX133" fmla="*/ 143267 w 727833"/>
              <a:gd name="connsiteY133" fmla="*/ 71535 h 1464327"/>
              <a:gd name="connsiteX134" fmla="*/ 166696 w 727833"/>
              <a:gd name="connsiteY134" fmla="*/ 41263 h 1464327"/>
              <a:gd name="connsiteX135" fmla="*/ 177436 w 727833"/>
              <a:gd name="connsiteY135" fmla="*/ 39407 h 1464327"/>
              <a:gd name="connsiteX136" fmla="*/ 195264 w 727833"/>
              <a:gd name="connsiteY136" fmla="*/ 34729 h 1464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Lst>
            <a:rect l="l" t="t" r="r" b="b"/>
            <a:pathLst>
              <a:path w="727833" h="1464327">
                <a:moveTo>
                  <a:pt x="118014" y="575483"/>
                </a:moveTo>
                <a:lnTo>
                  <a:pt x="118014" y="741655"/>
                </a:lnTo>
                <a:lnTo>
                  <a:pt x="130377" y="738514"/>
                </a:lnTo>
                <a:lnTo>
                  <a:pt x="135000" y="739689"/>
                </a:lnTo>
                <a:lnTo>
                  <a:pt x="135574" y="575483"/>
                </a:lnTo>
                <a:close/>
                <a:moveTo>
                  <a:pt x="387816" y="442310"/>
                </a:moveTo>
                <a:lnTo>
                  <a:pt x="387816" y="465088"/>
                </a:lnTo>
                <a:lnTo>
                  <a:pt x="398557" y="470784"/>
                </a:lnTo>
                <a:lnTo>
                  <a:pt x="409298" y="465089"/>
                </a:lnTo>
                <a:lnTo>
                  <a:pt x="409298" y="442310"/>
                </a:lnTo>
                <a:close/>
                <a:moveTo>
                  <a:pt x="164580" y="434821"/>
                </a:moveTo>
                <a:lnTo>
                  <a:pt x="164580" y="446632"/>
                </a:lnTo>
                <a:lnTo>
                  <a:pt x="257063" y="446632"/>
                </a:lnTo>
                <a:lnTo>
                  <a:pt x="257063" y="434821"/>
                </a:lnTo>
                <a:close/>
                <a:moveTo>
                  <a:pt x="399619" y="424031"/>
                </a:moveTo>
                <a:lnTo>
                  <a:pt x="409474" y="432471"/>
                </a:lnTo>
                <a:lnTo>
                  <a:pt x="424871" y="432471"/>
                </a:lnTo>
                <a:lnTo>
                  <a:pt x="424871" y="445658"/>
                </a:lnTo>
                <a:lnTo>
                  <a:pt x="436809" y="455881"/>
                </a:lnTo>
                <a:lnTo>
                  <a:pt x="424871" y="466104"/>
                </a:lnTo>
                <a:lnTo>
                  <a:pt x="424871" y="477513"/>
                </a:lnTo>
                <a:lnTo>
                  <a:pt x="411550" y="477513"/>
                </a:lnTo>
                <a:lnTo>
                  <a:pt x="399621" y="487730"/>
                </a:lnTo>
                <a:lnTo>
                  <a:pt x="387689" y="477513"/>
                </a:lnTo>
                <a:lnTo>
                  <a:pt x="372278" y="477513"/>
                </a:lnTo>
                <a:lnTo>
                  <a:pt x="372278" y="464314"/>
                </a:lnTo>
                <a:lnTo>
                  <a:pt x="362431" y="455880"/>
                </a:lnTo>
                <a:lnTo>
                  <a:pt x="372278" y="447447"/>
                </a:lnTo>
                <a:lnTo>
                  <a:pt x="372278" y="432471"/>
                </a:lnTo>
                <a:lnTo>
                  <a:pt x="389766" y="432471"/>
                </a:lnTo>
                <a:close/>
                <a:moveTo>
                  <a:pt x="399676" y="408434"/>
                </a:moveTo>
                <a:cubicBezTo>
                  <a:pt x="375607" y="408434"/>
                  <a:pt x="356096" y="429672"/>
                  <a:pt x="356096" y="455870"/>
                </a:cubicBezTo>
                <a:cubicBezTo>
                  <a:pt x="356096" y="482068"/>
                  <a:pt x="375607" y="503305"/>
                  <a:pt x="399676" y="503305"/>
                </a:cubicBezTo>
                <a:cubicBezTo>
                  <a:pt x="423746" y="503305"/>
                  <a:pt x="443258" y="482068"/>
                  <a:pt x="443258" y="455870"/>
                </a:cubicBezTo>
                <a:cubicBezTo>
                  <a:pt x="443258" y="429672"/>
                  <a:pt x="423746" y="408434"/>
                  <a:pt x="399676" y="408434"/>
                </a:cubicBezTo>
                <a:close/>
                <a:moveTo>
                  <a:pt x="495842" y="337647"/>
                </a:moveTo>
                <a:cubicBezTo>
                  <a:pt x="521707" y="341486"/>
                  <a:pt x="543934" y="354614"/>
                  <a:pt x="556394" y="376120"/>
                </a:cubicBezTo>
                <a:lnTo>
                  <a:pt x="598674" y="449097"/>
                </a:lnTo>
                <a:lnTo>
                  <a:pt x="722728" y="663221"/>
                </a:lnTo>
                <a:cubicBezTo>
                  <a:pt x="735536" y="685327"/>
                  <a:pt x="723414" y="716288"/>
                  <a:pt x="695652" y="732372"/>
                </a:cubicBezTo>
                <a:cubicBezTo>
                  <a:pt x="667888" y="748457"/>
                  <a:pt x="635000" y="743574"/>
                  <a:pt x="622192" y="721467"/>
                </a:cubicBezTo>
                <a:lnTo>
                  <a:pt x="513783" y="534349"/>
                </a:lnTo>
                <a:lnTo>
                  <a:pt x="513282" y="534640"/>
                </a:lnTo>
                <a:lnTo>
                  <a:pt x="473784" y="466465"/>
                </a:lnTo>
                <a:lnTo>
                  <a:pt x="473784" y="758328"/>
                </a:lnTo>
                <a:lnTo>
                  <a:pt x="350533" y="778394"/>
                </a:lnTo>
                <a:lnTo>
                  <a:pt x="344198" y="767544"/>
                </a:lnTo>
                <a:lnTo>
                  <a:pt x="265541" y="767544"/>
                </a:lnTo>
                <a:lnTo>
                  <a:pt x="258748" y="779179"/>
                </a:lnTo>
                <a:lnTo>
                  <a:pt x="175345" y="765600"/>
                </a:lnTo>
                <a:lnTo>
                  <a:pt x="185447" y="784462"/>
                </a:lnTo>
                <a:lnTo>
                  <a:pt x="186146" y="788814"/>
                </a:lnTo>
                <a:lnTo>
                  <a:pt x="257021" y="800353"/>
                </a:lnTo>
                <a:lnTo>
                  <a:pt x="257768" y="796988"/>
                </a:lnTo>
                <a:lnTo>
                  <a:pt x="265541" y="810301"/>
                </a:lnTo>
                <a:lnTo>
                  <a:pt x="344198" y="810301"/>
                </a:lnTo>
                <a:lnTo>
                  <a:pt x="352250" y="796510"/>
                </a:lnTo>
                <a:lnTo>
                  <a:pt x="352906" y="799464"/>
                </a:lnTo>
                <a:lnTo>
                  <a:pt x="473784" y="779784"/>
                </a:lnTo>
                <a:lnTo>
                  <a:pt x="473784" y="873858"/>
                </a:lnTo>
                <a:lnTo>
                  <a:pt x="471944" y="1401165"/>
                </a:lnTo>
                <a:cubicBezTo>
                  <a:pt x="471944" y="1436048"/>
                  <a:pt x="438924" y="1464327"/>
                  <a:pt x="398193" y="1464327"/>
                </a:cubicBezTo>
                <a:cubicBezTo>
                  <a:pt x="357462" y="1464327"/>
                  <a:pt x="324443" y="1436048"/>
                  <a:pt x="324443" y="1401165"/>
                </a:cubicBezTo>
                <a:lnTo>
                  <a:pt x="324443" y="896349"/>
                </a:lnTo>
                <a:lnTo>
                  <a:pt x="280192" y="896349"/>
                </a:lnTo>
                <a:lnTo>
                  <a:pt x="280192" y="1401164"/>
                </a:lnTo>
                <a:cubicBezTo>
                  <a:pt x="280192" y="1436048"/>
                  <a:pt x="247173" y="1464327"/>
                  <a:pt x="206442" y="1464327"/>
                </a:cubicBezTo>
                <a:cubicBezTo>
                  <a:pt x="165711" y="1464327"/>
                  <a:pt x="132691" y="1436048"/>
                  <a:pt x="132691" y="1401164"/>
                </a:cubicBezTo>
                <a:lnTo>
                  <a:pt x="134483" y="887935"/>
                </a:lnTo>
                <a:lnTo>
                  <a:pt x="130377" y="888978"/>
                </a:lnTo>
                <a:cubicBezTo>
                  <a:pt x="113873" y="888978"/>
                  <a:pt x="98932" y="880557"/>
                  <a:pt x="88116" y="866943"/>
                </a:cubicBezTo>
                <a:lnTo>
                  <a:pt x="83123" y="857621"/>
                </a:lnTo>
                <a:lnTo>
                  <a:pt x="81976" y="858284"/>
                </a:lnTo>
                <a:cubicBezTo>
                  <a:pt x="74916" y="860841"/>
                  <a:pt x="67155" y="862255"/>
                  <a:pt x="59008" y="862255"/>
                </a:cubicBezTo>
                <a:cubicBezTo>
                  <a:pt x="26419" y="862255"/>
                  <a:pt x="0" y="839629"/>
                  <a:pt x="0" y="811719"/>
                </a:cubicBezTo>
                <a:lnTo>
                  <a:pt x="0" y="575483"/>
                </a:lnTo>
                <a:lnTo>
                  <a:pt x="0" y="449256"/>
                </a:lnTo>
                <a:cubicBezTo>
                  <a:pt x="0" y="394953"/>
                  <a:pt x="51402" y="350932"/>
                  <a:pt x="114807" y="350932"/>
                </a:cubicBezTo>
                <a:lnTo>
                  <a:pt x="423840" y="350932"/>
                </a:lnTo>
                <a:lnTo>
                  <a:pt x="455085" y="338968"/>
                </a:lnTo>
                <a:cubicBezTo>
                  <a:pt x="469069" y="336129"/>
                  <a:pt x="482910" y="335727"/>
                  <a:pt x="495842" y="337647"/>
                </a:cubicBezTo>
                <a:close/>
                <a:moveTo>
                  <a:pt x="421943" y="146317"/>
                </a:moveTo>
                <a:lnTo>
                  <a:pt x="432544" y="159781"/>
                </a:lnTo>
                <a:cubicBezTo>
                  <a:pt x="439537" y="173942"/>
                  <a:pt x="443404" y="189511"/>
                  <a:pt x="443404" y="205854"/>
                </a:cubicBezTo>
                <a:cubicBezTo>
                  <a:pt x="443404" y="271224"/>
                  <a:pt x="381528" y="324216"/>
                  <a:pt x="305199" y="324216"/>
                </a:cubicBezTo>
                <a:cubicBezTo>
                  <a:pt x="228871" y="324216"/>
                  <a:pt x="166995" y="271224"/>
                  <a:pt x="166995" y="205854"/>
                </a:cubicBezTo>
                <a:cubicBezTo>
                  <a:pt x="166995" y="189511"/>
                  <a:pt x="170862" y="173942"/>
                  <a:pt x="177856" y="159781"/>
                </a:cubicBezTo>
                <a:lnTo>
                  <a:pt x="188023" y="146866"/>
                </a:lnTo>
                <a:lnTo>
                  <a:pt x="196467" y="156415"/>
                </a:lnTo>
                <a:cubicBezTo>
                  <a:pt x="222203" y="177810"/>
                  <a:pt x="261151" y="191446"/>
                  <a:pt x="304740" y="191446"/>
                </a:cubicBezTo>
                <a:cubicBezTo>
                  <a:pt x="348330" y="191446"/>
                  <a:pt x="387277" y="177810"/>
                  <a:pt x="413013" y="156415"/>
                </a:cubicBezTo>
                <a:close/>
                <a:moveTo>
                  <a:pt x="292743" y="44660"/>
                </a:moveTo>
                <a:lnTo>
                  <a:pt x="317616" y="44660"/>
                </a:lnTo>
                <a:lnTo>
                  <a:pt x="317617" y="71034"/>
                </a:lnTo>
                <a:lnTo>
                  <a:pt x="305179" y="77627"/>
                </a:lnTo>
                <a:lnTo>
                  <a:pt x="292743" y="71034"/>
                </a:lnTo>
                <a:close/>
                <a:moveTo>
                  <a:pt x="306410" y="23496"/>
                </a:moveTo>
                <a:lnTo>
                  <a:pt x="295000" y="33267"/>
                </a:lnTo>
                <a:lnTo>
                  <a:pt x="274752" y="33267"/>
                </a:lnTo>
                <a:lnTo>
                  <a:pt x="274752" y="50608"/>
                </a:lnTo>
                <a:lnTo>
                  <a:pt x="263351" y="60372"/>
                </a:lnTo>
                <a:lnTo>
                  <a:pt x="274752" y="70137"/>
                </a:lnTo>
                <a:lnTo>
                  <a:pt x="274752" y="85419"/>
                </a:lnTo>
                <a:lnTo>
                  <a:pt x="292596" y="85419"/>
                </a:lnTo>
                <a:lnTo>
                  <a:pt x="296726" y="88955"/>
                </a:lnTo>
                <a:lnTo>
                  <a:pt x="305020" y="87521"/>
                </a:lnTo>
                <a:lnTo>
                  <a:pt x="305179" y="87605"/>
                </a:lnTo>
                <a:lnTo>
                  <a:pt x="305347" y="87515"/>
                </a:lnTo>
                <a:lnTo>
                  <a:pt x="315688" y="89303"/>
                </a:lnTo>
                <a:lnTo>
                  <a:pt x="320223" y="85419"/>
                </a:lnTo>
                <a:lnTo>
                  <a:pt x="335647" y="85419"/>
                </a:lnTo>
                <a:lnTo>
                  <a:pt x="335647" y="72210"/>
                </a:lnTo>
                <a:lnTo>
                  <a:pt x="349468" y="60372"/>
                </a:lnTo>
                <a:lnTo>
                  <a:pt x="335647" y="48535"/>
                </a:lnTo>
                <a:lnTo>
                  <a:pt x="335646" y="33267"/>
                </a:lnTo>
                <a:lnTo>
                  <a:pt x="317819" y="33267"/>
                </a:lnTo>
                <a:close/>
                <a:moveTo>
                  <a:pt x="305201" y="0"/>
                </a:moveTo>
                <a:lnTo>
                  <a:pt x="415143" y="34730"/>
                </a:lnTo>
                <a:lnTo>
                  <a:pt x="432968" y="39408"/>
                </a:lnTo>
                <a:lnTo>
                  <a:pt x="443704" y="41263"/>
                </a:lnTo>
                <a:cubicBezTo>
                  <a:pt x="457472" y="46251"/>
                  <a:pt x="467133" y="57927"/>
                  <a:pt x="467133" y="71535"/>
                </a:cubicBezTo>
                <a:cubicBezTo>
                  <a:pt x="467133" y="85143"/>
                  <a:pt x="457472" y="96819"/>
                  <a:pt x="443704" y="101807"/>
                </a:cubicBezTo>
                <a:lnTo>
                  <a:pt x="435990" y="103140"/>
                </a:lnTo>
                <a:lnTo>
                  <a:pt x="425056" y="114552"/>
                </a:lnTo>
                <a:lnTo>
                  <a:pt x="427607" y="114552"/>
                </a:lnTo>
                <a:lnTo>
                  <a:pt x="426039" y="119882"/>
                </a:lnTo>
                <a:cubicBezTo>
                  <a:pt x="406059" y="152290"/>
                  <a:pt x="359285" y="175030"/>
                  <a:pt x="304768" y="175030"/>
                </a:cubicBezTo>
                <a:cubicBezTo>
                  <a:pt x="250253" y="175030"/>
                  <a:pt x="203478" y="152290"/>
                  <a:pt x="183499" y="119882"/>
                </a:cubicBezTo>
                <a:lnTo>
                  <a:pt x="181930" y="114552"/>
                </a:lnTo>
                <a:lnTo>
                  <a:pt x="184482" y="114552"/>
                </a:lnTo>
                <a:lnTo>
                  <a:pt x="173377" y="102961"/>
                </a:lnTo>
                <a:lnTo>
                  <a:pt x="166696" y="101807"/>
                </a:lnTo>
                <a:cubicBezTo>
                  <a:pt x="157517" y="98482"/>
                  <a:pt x="150164" y="92184"/>
                  <a:pt x="146281" y="84323"/>
                </a:cubicBezTo>
                <a:lnTo>
                  <a:pt x="143267" y="71535"/>
                </a:lnTo>
                <a:cubicBezTo>
                  <a:pt x="143267" y="57927"/>
                  <a:pt x="152928" y="46251"/>
                  <a:pt x="166696" y="41263"/>
                </a:cubicBezTo>
                <a:lnTo>
                  <a:pt x="177436" y="39407"/>
                </a:lnTo>
                <a:lnTo>
                  <a:pt x="195264" y="34729"/>
                </a:lnTo>
                <a:close/>
              </a:path>
            </a:pathLst>
          </a:custGeom>
          <a:solidFill>
            <a:srgbClr val="1829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5" name="Полилиния 14">
            <a:extLst/>
          </p:cNvPr>
          <p:cNvSpPr/>
          <p:nvPr/>
        </p:nvSpPr>
        <p:spPr>
          <a:xfrm>
            <a:off x="2554031" y="3534439"/>
            <a:ext cx="936670" cy="1106631"/>
          </a:xfrm>
          <a:custGeom>
            <a:avLst/>
            <a:gdLst/>
            <a:ahLst/>
            <a:cxnLst/>
            <a:rect l="l" t="t" r="r" b="b"/>
            <a:pathLst>
              <a:path w="787542" h="1115390">
                <a:moveTo>
                  <a:pt x="458269" y="689116"/>
                </a:moveTo>
                <a:lnTo>
                  <a:pt x="498899" y="689116"/>
                </a:lnTo>
                <a:lnTo>
                  <a:pt x="498899" y="774841"/>
                </a:lnTo>
                <a:lnTo>
                  <a:pt x="446772" y="774841"/>
                </a:lnTo>
                <a:cubicBezTo>
                  <a:pt x="454437" y="741727"/>
                  <a:pt x="458269" y="713859"/>
                  <a:pt x="458269" y="691237"/>
                </a:cubicBezTo>
                <a:close/>
                <a:moveTo>
                  <a:pt x="636491" y="682196"/>
                </a:moveTo>
                <a:lnTo>
                  <a:pt x="650890" y="682196"/>
                </a:lnTo>
                <a:cubicBezTo>
                  <a:pt x="660340" y="682196"/>
                  <a:pt x="666777" y="683982"/>
                  <a:pt x="670200" y="687554"/>
                </a:cubicBezTo>
                <a:cubicBezTo>
                  <a:pt x="673623" y="691125"/>
                  <a:pt x="675335" y="695479"/>
                  <a:pt x="675335" y="700613"/>
                </a:cubicBezTo>
                <a:cubicBezTo>
                  <a:pt x="675335" y="705897"/>
                  <a:pt x="673363" y="710231"/>
                  <a:pt x="669419" y="713617"/>
                </a:cubicBezTo>
                <a:cubicBezTo>
                  <a:pt x="665475" y="717003"/>
                  <a:pt x="658629" y="718696"/>
                  <a:pt x="648881" y="718696"/>
                </a:cubicBezTo>
                <a:lnTo>
                  <a:pt x="636491" y="718696"/>
                </a:lnTo>
                <a:close/>
                <a:moveTo>
                  <a:pt x="284066" y="682196"/>
                </a:moveTo>
                <a:lnTo>
                  <a:pt x="298465" y="682196"/>
                </a:lnTo>
                <a:cubicBezTo>
                  <a:pt x="307915" y="682196"/>
                  <a:pt x="314352" y="683982"/>
                  <a:pt x="317775" y="687554"/>
                </a:cubicBezTo>
                <a:cubicBezTo>
                  <a:pt x="321198" y="691125"/>
                  <a:pt x="322910" y="695479"/>
                  <a:pt x="322910" y="700613"/>
                </a:cubicBezTo>
                <a:cubicBezTo>
                  <a:pt x="322910" y="705897"/>
                  <a:pt x="320938" y="710231"/>
                  <a:pt x="316994" y="713617"/>
                </a:cubicBezTo>
                <a:cubicBezTo>
                  <a:pt x="313050" y="717003"/>
                  <a:pt x="306204" y="718696"/>
                  <a:pt x="296456" y="718696"/>
                </a:cubicBezTo>
                <a:lnTo>
                  <a:pt x="284066" y="718696"/>
                </a:lnTo>
                <a:close/>
                <a:moveTo>
                  <a:pt x="585703" y="648933"/>
                </a:moveTo>
                <a:lnTo>
                  <a:pt x="585703" y="812569"/>
                </a:lnTo>
                <a:lnTo>
                  <a:pt x="636491" y="812569"/>
                </a:lnTo>
                <a:lnTo>
                  <a:pt x="636491" y="751847"/>
                </a:lnTo>
                <a:lnTo>
                  <a:pt x="664173" y="751847"/>
                </a:lnTo>
                <a:cubicBezTo>
                  <a:pt x="684562" y="751847"/>
                  <a:pt x="699724" y="747196"/>
                  <a:pt x="709658" y="737895"/>
                </a:cubicBezTo>
                <a:cubicBezTo>
                  <a:pt x="719593" y="728593"/>
                  <a:pt x="724560" y="715682"/>
                  <a:pt x="724560" y="699162"/>
                </a:cubicBezTo>
                <a:cubicBezTo>
                  <a:pt x="724560" y="683089"/>
                  <a:pt x="720002" y="670699"/>
                  <a:pt x="710886" y="661992"/>
                </a:cubicBezTo>
                <a:cubicBezTo>
                  <a:pt x="701770" y="653286"/>
                  <a:pt x="688060" y="648933"/>
                  <a:pt x="669754" y="648933"/>
                </a:cubicBezTo>
                <a:close/>
                <a:moveTo>
                  <a:pt x="412281" y="648933"/>
                </a:moveTo>
                <a:lnTo>
                  <a:pt x="412281" y="685433"/>
                </a:lnTo>
                <a:cubicBezTo>
                  <a:pt x="412281" y="718621"/>
                  <a:pt x="407556" y="748424"/>
                  <a:pt x="398105" y="774841"/>
                </a:cubicBezTo>
                <a:lnTo>
                  <a:pt x="381250" y="774841"/>
                </a:lnTo>
                <a:lnTo>
                  <a:pt x="381250" y="848176"/>
                </a:lnTo>
                <a:lnTo>
                  <a:pt x="421880" y="848176"/>
                </a:lnTo>
                <a:lnTo>
                  <a:pt x="421880" y="812569"/>
                </a:lnTo>
                <a:lnTo>
                  <a:pt x="526358" y="812569"/>
                </a:lnTo>
                <a:lnTo>
                  <a:pt x="526358" y="848176"/>
                </a:lnTo>
                <a:lnTo>
                  <a:pt x="567100" y="848176"/>
                </a:lnTo>
                <a:lnTo>
                  <a:pt x="567100" y="774841"/>
                </a:lnTo>
                <a:lnTo>
                  <a:pt x="549463" y="774841"/>
                </a:lnTo>
                <a:lnTo>
                  <a:pt x="549463" y="648933"/>
                </a:lnTo>
                <a:close/>
                <a:moveTo>
                  <a:pt x="233278" y="648933"/>
                </a:moveTo>
                <a:lnTo>
                  <a:pt x="233278" y="812569"/>
                </a:lnTo>
                <a:lnTo>
                  <a:pt x="284066" y="812569"/>
                </a:lnTo>
                <a:lnTo>
                  <a:pt x="284066" y="751847"/>
                </a:lnTo>
                <a:lnTo>
                  <a:pt x="311748" y="751847"/>
                </a:lnTo>
                <a:cubicBezTo>
                  <a:pt x="332137" y="751847"/>
                  <a:pt x="347299" y="747196"/>
                  <a:pt x="357233" y="737895"/>
                </a:cubicBezTo>
                <a:cubicBezTo>
                  <a:pt x="367168" y="728593"/>
                  <a:pt x="372135" y="715682"/>
                  <a:pt x="372135" y="699162"/>
                </a:cubicBezTo>
                <a:cubicBezTo>
                  <a:pt x="372135" y="683089"/>
                  <a:pt x="367577" y="670699"/>
                  <a:pt x="358461" y="661992"/>
                </a:cubicBezTo>
                <a:cubicBezTo>
                  <a:pt x="349345" y="653286"/>
                  <a:pt x="335635" y="648933"/>
                  <a:pt x="317329" y="648933"/>
                </a:cubicBezTo>
                <a:close/>
                <a:moveTo>
                  <a:pt x="131331" y="646142"/>
                </a:moveTo>
                <a:cubicBezTo>
                  <a:pt x="104021" y="646142"/>
                  <a:pt x="83017" y="653435"/>
                  <a:pt x="68321" y="668020"/>
                </a:cubicBezTo>
                <a:cubicBezTo>
                  <a:pt x="53624" y="682605"/>
                  <a:pt x="46275" y="703143"/>
                  <a:pt x="46275" y="729635"/>
                </a:cubicBezTo>
                <a:cubicBezTo>
                  <a:pt x="46275" y="757242"/>
                  <a:pt x="53549" y="778432"/>
                  <a:pt x="68097" y="793203"/>
                </a:cubicBezTo>
                <a:cubicBezTo>
                  <a:pt x="82645" y="807974"/>
                  <a:pt x="103053" y="815360"/>
                  <a:pt x="129322" y="815360"/>
                </a:cubicBezTo>
                <a:cubicBezTo>
                  <a:pt x="152985" y="815360"/>
                  <a:pt x="171161" y="810690"/>
                  <a:pt x="183848" y="801351"/>
                </a:cubicBezTo>
                <a:cubicBezTo>
                  <a:pt x="196536" y="792012"/>
                  <a:pt x="205410" y="779901"/>
                  <a:pt x="210470" y="765019"/>
                </a:cubicBezTo>
                <a:lnTo>
                  <a:pt x="162919" y="752182"/>
                </a:lnTo>
                <a:cubicBezTo>
                  <a:pt x="158306" y="769000"/>
                  <a:pt x="147702" y="777408"/>
                  <a:pt x="131107" y="777408"/>
                </a:cubicBezTo>
                <a:cubicBezTo>
                  <a:pt x="111760" y="777408"/>
                  <a:pt x="100709" y="766953"/>
                  <a:pt x="97956" y="746043"/>
                </a:cubicBezTo>
                <a:lnTo>
                  <a:pt x="147293" y="746043"/>
                </a:lnTo>
                <a:lnTo>
                  <a:pt x="147293" y="715682"/>
                </a:lnTo>
                <a:lnTo>
                  <a:pt x="97733" y="715682"/>
                </a:lnTo>
                <a:cubicBezTo>
                  <a:pt x="100933" y="694623"/>
                  <a:pt x="112132" y="684093"/>
                  <a:pt x="131331" y="684093"/>
                </a:cubicBezTo>
                <a:cubicBezTo>
                  <a:pt x="146288" y="684093"/>
                  <a:pt x="156259" y="690939"/>
                  <a:pt x="161245" y="704632"/>
                </a:cubicBezTo>
                <a:lnTo>
                  <a:pt x="206787" y="687330"/>
                </a:lnTo>
                <a:cubicBezTo>
                  <a:pt x="193243" y="659871"/>
                  <a:pt x="168091" y="646142"/>
                  <a:pt x="131331" y="646142"/>
                </a:cubicBezTo>
                <a:close/>
                <a:moveTo>
                  <a:pt x="182174" y="134714"/>
                </a:moveTo>
                <a:lnTo>
                  <a:pt x="275727" y="134714"/>
                </a:lnTo>
                <a:lnTo>
                  <a:pt x="275727" y="250536"/>
                </a:lnTo>
                <a:lnTo>
                  <a:pt x="228950" y="279492"/>
                </a:lnTo>
                <a:lnTo>
                  <a:pt x="182174" y="250536"/>
                </a:lnTo>
                <a:close/>
                <a:moveTo>
                  <a:pt x="233577" y="41770"/>
                </a:moveTo>
                <a:lnTo>
                  <a:pt x="190664" y="84682"/>
                </a:lnTo>
                <a:lnTo>
                  <a:pt x="114512" y="84682"/>
                </a:lnTo>
                <a:lnTo>
                  <a:pt x="114512" y="160835"/>
                </a:lnTo>
                <a:lnTo>
                  <a:pt x="71629" y="203716"/>
                </a:lnTo>
                <a:lnTo>
                  <a:pt x="114512" y="246598"/>
                </a:lnTo>
                <a:lnTo>
                  <a:pt x="114512" y="313708"/>
                </a:lnTo>
                <a:lnTo>
                  <a:pt x="181624" y="313709"/>
                </a:lnTo>
                <a:lnTo>
                  <a:pt x="233577" y="365663"/>
                </a:lnTo>
                <a:lnTo>
                  <a:pt x="285530" y="313709"/>
                </a:lnTo>
                <a:lnTo>
                  <a:pt x="343540" y="313709"/>
                </a:lnTo>
                <a:lnTo>
                  <a:pt x="343540" y="255700"/>
                </a:lnTo>
                <a:lnTo>
                  <a:pt x="395523" y="203716"/>
                </a:lnTo>
                <a:lnTo>
                  <a:pt x="343540" y="151733"/>
                </a:lnTo>
                <a:lnTo>
                  <a:pt x="343538" y="84682"/>
                </a:lnTo>
                <a:lnTo>
                  <a:pt x="276488" y="84682"/>
                </a:lnTo>
                <a:close/>
                <a:moveTo>
                  <a:pt x="0" y="5863"/>
                </a:moveTo>
                <a:lnTo>
                  <a:pt x="455068" y="5863"/>
                </a:lnTo>
                <a:lnTo>
                  <a:pt x="455068" y="342922"/>
                </a:lnTo>
                <a:lnTo>
                  <a:pt x="783778" y="342922"/>
                </a:lnTo>
                <a:lnTo>
                  <a:pt x="783778" y="1115390"/>
                </a:lnTo>
                <a:lnTo>
                  <a:pt x="0" y="1115390"/>
                </a:lnTo>
                <a:close/>
                <a:moveTo>
                  <a:pt x="494382" y="0"/>
                </a:moveTo>
                <a:lnTo>
                  <a:pt x="787542" y="305978"/>
                </a:lnTo>
                <a:lnTo>
                  <a:pt x="494382" y="305978"/>
                </a:lnTo>
                <a:close/>
              </a:path>
            </a:pathLst>
          </a:custGeom>
          <a:solidFill>
            <a:srgbClr val="1829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a:p>
        </p:txBody>
      </p:sp>
      <p:sp>
        <p:nvSpPr>
          <p:cNvPr id="16" name="TextBox 15"/>
          <p:cNvSpPr txBox="1"/>
          <p:nvPr/>
        </p:nvSpPr>
        <p:spPr>
          <a:xfrm>
            <a:off x="620669" y="2055466"/>
            <a:ext cx="4772460" cy="1200329"/>
          </a:xfrm>
          <a:prstGeom prst="rect">
            <a:avLst/>
          </a:prstGeom>
          <a:noFill/>
        </p:spPr>
        <p:txBody>
          <a:bodyPr wrap="none" rtlCol="0">
            <a:spAutoFit/>
          </a:bodyPr>
          <a:lstStyle/>
          <a:p>
            <a:pPr algn="ctr"/>
            <a:r>
              <a:rPr lang="uk-UA" dirty="0" err="1" smtClean="0">
                <a:solidFill>
                  <a:srgbClr val="182947"/>
                </a:solidFill>
                <a:latin typeface="Proxima Nova Rg" panose="02000506030000020004" pitchFamily="2" charset="0"/>
                <a:cs typeface="Arial" panose="020B0604020202020204" pitchFamily="34" charset="0"/>
              </a:rPr>
              <a:t>Внесено</a:t>
            </a:r>
            <a:r>
              <a:rPr lang="uk-UA" dirty="0" smtClean="0">
                <a:solidFill>
                  <a:srgbClr val="182947"/>
                </a:solidFill>
                <a:latin typeface="Proxima Nova Rg" panose="02000506030000020004" pitchFamily="2" charset="0"/>
                <a:cs typeface="Arial" panose="020B0604020202020204" pitchFamily="34" charset="0"/>
              </a:rPr>
              <a:t> відомості до</a:t>
            </a:r>
          </a:p>
          <a:p>
            <a:pPr algn="ctr"/>
            <a:r>
              <a:rPr lang="uk-UA" dirty="0" smtClean="0">
                <a:solidFill>
                  <a:srgbClr val="182947"/>
                </a:solidFill>
                <a:latin typeface="Proxima Nova Rg" panose="02000506030000020004" pitchFamily="2" charset="0"/>
                <a:cs typeface="Arial" panose="020B0604020202020204" pitchFamily="34" charset="0"/>
              </a:rPr>
              <a:t>Єдиного реєстру </a:t>
            </a:r>
            <a:r>
              <a:rPr lang="uk-UA" dirty="0">
                <a:solidFill>
                  <a:srgbClr val="182947"/>
                </a:solidFill>
                <a:latin typeface="Proxima Nova Rg" panose="02000506030000020004" pitchFamily="2" charset="0"/>
                <a:cs typeface="Arial" panose="020B0604020202020204" pitchFamily="34" charset="0"/>
              </a:rPr>
              <a:t>д</a:t>
            </a:r>
            <a:r>
              <a:rPr lang="uk-UA" dirty="0" smtClean="0">
                <a:solidFill>
                  <a:srgbClr val="182947"/>
                </a:solidFill>
                <a:latin typeface="Proxima Nova Rg" panose="02000506030000020004" pitchFamily="2" charset="0"/>
                <a:cs typeface="Arial" panose="020B0604020202020204" pitchFamily="34" charset="0"/>
              </a:rPr>
              <a:t>осудових </a:t>
            </a:r>
            <a:r>
              <a:rPr lang="uk-UA" dirty="0">
                <a:solidFill>
                  <a:srgbClr val="182947"/>
                </a:solidFill>
                <a:latin typeface="Proxima Nova Rg" panose="02000506030000020004" pitchFamily="2" charset="0"/>
                <a:cs typeface="Arial" panose="020B0604020202020204" pitchFamily="34" charset="0"/>
              </a:rPr>
              <a:t>р</a:t>
            </a:r>
            <a:r>
              <a:rPr lang="uk-UA" dirty="0" smtClean="0">
                <a:solidFill>
                  <a:srgbClr val="182947"/>
                </a:solidFill>
                <a:latin typeface="Proxima Nova Rg" panose="02000506030000020004" pitchFamily="2" charset="0"/>
                <a:cs typeface="Arial" panose="020B0604020202020204" pitchFamily="34" charset="0"/>
              </a:rPr>
              <a:t>озслідувань</a:t>
            </a:r>
          </a:p>
          <a:p>
            <a:pPr algn="ctr"/>
            <a:r>
              <a:rPr lang="uk-UA" dirty="0" smtClean="0">
                <a:solidFill>
                  <a:srgbClr val="182947"/>
                </a:solidFill>
                <a:latin typeface="Proxima Nova Rg" panose="02000506030000020004" pitchFamily="2" charset="0"/>
                <a:cs typeface="Arial" panose="020B0604020202020204" pitchFamily="34" charset="0"/>
              </a:rPr>
              <a:t>за </a:t>
            </a:r>
            <a:r>
              <a:rPr lang="uk-UA" dirty="0">
                <a:solidFill>
                  <a:srgbClr val="182947"/>
                </a:solidFill>
                <a:latin typeface="Proxima Nova Rg" panose="02000506030000020004" pitchFamily="2" charset="0"/>
                <a:cs typeface="Arial" panose="020B0604020202020204" pitchFamily="34" charset="0"/>
              </a:rPr>
              <a:t>матеріалами ПОГ</a:t>
            </a:r>
          </a:p>
          <a:p>
            <a:endParaRPr lang="uk-UA" dirty="0"/>
          </a:p>
        </p:txBody>
      </p:sp>
      <p:cxnSp>
        <p:nvCxnSpPr>
          <p:cNvPr id="22" name="Прямая соединительная линия 21"/>
          <p:cNvCxnSpPr/>
          <p:nvPr/>
        </p:nvCxnSpPr>
        <p:spPr>
          <a:xfrm flipH="1">
            <a:off x="6013798" y="2144046"/>
            <a:ext cx="16332" cy="4286835"/>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3" name="TextBox 2"/>
          <p:cNvSpPr txBox="1"/>
          <p:nvPr/>
        </p:nvSpPr>
        <p:spPr>
          <a:xfrm>
            <a:off x="228600" y="859161"/>
            <a:ext cx="1228221" cy="523220"/>
          </a:xfrm>
          <a:prstGeom prst="rect">
            <a:avLst/>
          </a:prstGeom>
          <a:noFill/>
        </p:spPr>
        <p:txBody>
          <a:bodyPr wrap="none" rtlCol="0">
            <a:spAutoFit/>
          </a:bodyPr>
          <a:lstStyle/>
          <a:p>
            <a:r>
              <a:rPr lang="uk-UA" sz="2800" b="1" dirty="0" smtClean="0">
                <a:solidFill>
                  <a:schemeClr val="bg1"/>
                </a:solidFill>
                <a:latin typeface="Proxima Nova Lt" panose="02000506030000020004" pitchFamily="2" charset="0"/>
              </a:rPr>
              <a:t>2021/2022</a:t>
            </a:r>
            <a:endParaRPr lang="uk-UA" sz="2800" b="1" dirty="0">
              <a:solidFill>
                <a:schemeClr val="bg1"/>
              </a:solidFill>
              <a:latin typeface="Proxima Nova Lt" panose="02000506030000020004" pitchFamily="2" charset="0"/>
            </a:endParaRPr>
          </a:p>
        </p:txBody>
      </p:sp>
      <p:sp>
        <p:nvSpPr>
          <p:cNvPr id="37" name="TextBox 36"/>
          <p:cNvSpPr txBox="1"/>
          <p:nvPr/>
        </p:nvSpPr>
        <p:spPr>
          <a:xfrm>
            <a:off x="2194560" y="5129210"/>
            <a:ext cx="836024" cy="1015663"/>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uk-UA" sz="6000" dirty="0" smtClean="0">
                <a:solidFill>
                  <a:schemeClr val="tx1"/>
                </a:solidFill>
                <a:latin typeface="Proxima Nova Rg" panose="02000506030000020004" pitchFamily="2" charset="0"/>
              </a:rPr>
              <a:t>2</a:t>
            </a:r>
            <a:endParaRPr lang="uk-UA" sz="6000" dirty="0">
              <a:solidFill>
                <a:schemeClr val="tx1"/>
              </a:solidFill>
              <a:latin typeface="Proxima Nova Rg" panose="02000506030000020004" pitchFamily="2" charset="0"/>
            </a:endParaRPr>
          </a:p>
        </p:txBody>
      </p:sp>
      <p:sp>
        <p:nvSpPr>
          <p:cNvPr id="30" name="TextBox 29"/>
          <p:cNvSpPr txBox="1"/>
          <p:nvPr/>
        </p:nvSpPr>
        <p:spPr>
          <a:xfrm>
            <a:off x="6927934" y="1970452"/>
            <a:ext cx="4607352" cy="1200329"/>
          </a:xfrm>
          <a:prstGeom prst="rect">
            <a:avLst/>
          </a:prstGeom>
          <a:noFill/>
        </p:spPr>
        <p:txBody>
          <a:bodyPr wrap="none" rtlCol="0">
            <a:spAutoFit/>
          </a:bodyPr>
          <a:lstStyle/>
          <a:p>
            <a:pPr algn="ctr"/>
            <a:r>
              <a:rPr lang="uk-UA" dirty="0" smtClean="0">
                <a:solidFill>
                  <a:srgbClr val="182947"/>
                </a:solidFill>
                <a:latin typeface="Proxima Nova Rg" panose="02000506030000020004" pitchFamily="2" charset="0"/>
              </a:rPr>
              <a:t>Розкрито кримінальних правопорушень</a:t>
            </a:r>
          </a:p>
          <a:p>
            <a:pPr algn="ctr"/>
            <a:r>
              <a:rPr lang="uk-UA" dirty="0" smtClean="0">
                <a:solidFill>
                  <a:srgbClr val="182947"/>
                </a:solidFill>
                <a:latin typeface="Proxima Nova Rg" panose="02000506030000020004" pitchFamily="2" charset="0"/>
              </a:rPr>
              <a:t>ПОГ самостійно</a:t>
            </a:r>
          </a:p>
          <a:p>
            <a:pPr algn="ctr"/>
            <a:r>
              <a:rPr lang="uk-UA" dirty="0" smtClean="0">
                <a:solidFill>
                  <a:srgbClr val="182947"/>
                </a:solidFill>
                <a:latin typeface="Proxima Nova Rg" panose="02000506030000020004" pitchFamily="2" charset="0"/>
              </a:rPr>
              <a:t>та спільно з іншими структурними</a:t>
            </a:r>
          </a:p>
          <a:p>
            <a:pPr algn="ctr"/>
            <a:r>
              <a:rPr lang="uk-UA" dirty="0" smtClean="0">
                <a:solidFill>
                  <a:srgbClr val="182947"/>
                </a:solidFill>
                <a:latin typeface="Proxima Nova Rg" panose="02000506030000020004" pitchFamily="2" charset="0"/>
              </a:rPr>
              <a:t>підрозділами НПУ </a:t>
            </a:r>
          </a:p>
        </p:txBody>
      </p:sp>
      <p:pic>
        <p:nvPicPr>
          <p:cNvPr id="31" name="Рисунок 26"/>
          <p:cNvPicPr>
            <a:picLocks noChangeAspect="1"/>
          </p:cNvPicPr>
          <p:nvPr/>
        </p:nvPicPr>
        <p:blipFill>
          <a:blip r:embed="rId4" cstate="print">
            <a:duotone>
              <a:schemeClr val="accent5">
                <a:shade val="45000"/>
                <a:satMod val="135000"/>
              </a:schemeClr>
              <a:prstClr val="white"/>
            </a:duotone>
            <a:lum bright="-40000" contrast="-40000"/>
          </a:blip>
          <a:srcRect/>
          <a:stretch>
            <a:fillRect/>
          </a:stretch>
        </p:blipFill>
        <p:spPr bwMode="auto">
          <a:xfrm>
            <a:off x="8595038" y="3358898"/>
            <a:ext cx="1273135" cy="1282172"/>
          </a:xfrm>
          <a:prstGeom prst="rect">
            <a:avLst/>
          </a:prstGeom>
          <a:noFill/>
          <a:ln w="9525">
            <a:noFill/>
            <a:miter lim="800000"/>
            <a:headEnd/>
            <a:tailEnd/>
          </a:ln>
        </p:spPr>
      </p:pic>
      <p:sp>
        <p:nvSpPr>
          <p:cNvPr id="32" name="TextBox 31"/>
          <p:cNvSpPr txBox="1"/>
          <p:nvPr/>
        </p:nvSpPr>
        <p:spPr>
          <a:xfrm>
            <a:off x="9104811" y="5129209"/>
            <a:ext cx="457200" cy="1015663"/>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uk-UA" sz="6000" dirty="0" smtClean="0">
                <a:solidFill>
                  <a:schemeClr val="tx1"/>
                </a:solidFill>
                <a:latin typeface="Proxima Nova Rg" panose="02000506030000020004" pitchFamily="2" charset="0"/>
              </a:rPr>
              <a:t>2</a:t>
            </a:r>
            <a:endParaRPr lang="uk-UA" sz="6000" dirty="0">
              <a:solidFill>
                <a:schemeClr val="tx1"/>
              </a:solidFill>
              <a:latin typeface="Proxima Nova Rg" panose="02000506030000020004" pitchFamily="2" charset="0"/>
            </a:endParaRPr>
          </a:p>
        </p:txBody>
      </p:sp>
    </p:spTree>
    <p:extLst>
      <p:ext uri="{BB962C8B-B14F-4D97-AF65-F5344CB8AC3E}">
        <p14:creationId xmlns:p14="http://schemas.microsoft.com/office/powerpoint/2010/main" xmlns="" val="2127663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 y="40"/>
            <a:ext cx="12192073" cy="6857960"/>
          </a:xfrm>
          <a:prstGeom prst="rect">
            <a:avLst/>
          </a:prstGeom>
        </p:spPr>
      </p:pic>
      <p:sp>
        <p:nvSpPr>
          <p:cNvPr id="3" name="Прямоугольник 2"/>
          <p:cNvSpPr/>
          <p:nvPr/>
        </p:nvSpPr>
        <p:spPr>
          <a:xfrm>
            <a:off x="304801" y="539253"/>
            <a:ext cx="6096000" cy="523220"/>
          </a:xfrm>
          <a:prstGeom prst="rect">
            <a:avLst/>
          </a:prstGeom>
        </p:spPr>
        <p:txBody>
          <a:bodyPr>
            <a:spAutoFit/>
          </a:bodyPr>
          <a:lstStyle/>
          <a:p>
            <a:pPr lvl="0"/>
            <a:r>
              <a:rPr lang="uk-UA" sz="2800" dirty="0" smtClean="0">
                <a:solidFill>
                  <a:prstClr val="white"/>
                </a:solidFill>
                <a:latin typeface="Proxima Nova Rg" panose="02000506030000020004" pitchFamily="2" charset="0"/>
              </a:rPr>
              <a:t>ФОТОЗВІТ</a:t>
            </a:r>
            <a:endParaRPr lang="uk-UA" sz="2800" dirty="0">
              <a:solidFill>
                <a:prstClr val="white"/>
              </a:solidFill>
              <a:latin typeface="Proxima Nova Rg" panose="02000506030000020004" pitchFamily="2" charset="0"/>
            </a:endParaRPr>
          </a:p>
        </p:txBody>
      </p:sp>
      <p:pic>
        <p:nvPicPr>
          <p:cNvPr id="1026" name="Picture 2" descr="C:\Users\user\Desktop\20210520_122211.jpg"/>
          <p:cNvPicPr>
            <a:picLocks noChangeAspect="1" noChangeArrowheads="1"/>
          </p:cNvPicPr>
          <p:nvPr/>
        </p:nvPicPr>
        <p:blipFill>
          <a:blip r:embed="rId3" cstate="print"/>
          <a:srcRect/>
          <a:stretch>
            <a:fillRect/>
          </a:stretch>
        </p:blipFill>
        <p:spPr bwMode="auto">
          <a:xfrm>
            <a:off x="3213463" y="1685109"/>
            <a:ext cx="6387737" cy="5172891"/>
          </a:xfrm>
          <a:prstGeom prst="rect">
            <a:avLst/>
          </a:prstGeom>
          <a:noFill/>
        </p:spPr>
      </p:pic>
    </p:spTree>
    <p:extLst>
      <p:ext uri="{BB962C8B-B14F-4D97-AF65-F5344CB8AC3E}">
        <p14:creationId xmlns:p14="http://schemas.microsoft.com/office/powerpoint/2010/main" xmlns="" val="18388113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 y="40"/>
            <a:ext cx="12192073" cy="6857960"/>
          </a:xfrm>
          <a:prstGeom prst="rect">
            <a:avLst/>
          </a:prstGeom>
        </p:spPr>
      </p:pic>
      <p:sp>
        <p:nvSpPr>
          <p:cNvPr id="3" name="Прямоугольник 2"/>
          <p:cNvSpPr/>
          <p:nvPr/>
        </p:nvSpPr>
        <p:spPr>
          <a:xfrm>
            <a:off x="304801" y="539253"/>
            <a:ext cx="6096000" cy="523220"/>
          </a:xfrm>
          <a:prstGeom prst="rect">
            <a:avLst/>
          </a:prstGeom>
        </p:spPr>
        <p:txBody>
          <a:bodyPr>
            <a:spAutoFit/>
          </a:bodyPr>
          <a:lstStyle/>
          <a:p>
            <a:pPr lvl="0"/>
            <a:r>
              <a:rPr lang="uk-UA" sz="2800" dirty="0" smtClean="0">
                <a:solidFill>
                  <a:prstClr val="white"/>
                </a:solidFill>
                <a:latin typeface="Proxima Nova Rg" panose="02000506030000020004" pitchFamily="2" charset="0"/>
              </a:rPr>
              <a:t>ФОТОЗВІТ</a:t>
            </a:r>
            <a:endParaRPr lang="uk-UA" sz="2800" dirty="0">
              <a:solidFill>
                <a:prstClr val="white"/>
              </a:solidFill>
              <a:latin typeface="Proxima Nova Rg" panose="02000506030000020004" pitchFamily="2" charset="0"/>
            </a:endParaRPr>
          </a:p>
        </p:txBody>
      </p:sp>
      <p:pic>
        <p:nvPicPr>
          <p:cNvPr id="2050" name="Picture 2" descr="C:\Users\user\Desktop\IMG-f31feb982291ddfe328acb6bc13ec786-V.jpg"/>
          <p:cNvPicPr>
            <a:picLocks noChangeAspect="1" noChangeArrowheads="1"/>
          </p:cNvPicPr>
          <p:nvPr/>
        </p:nvPicPr>
        <p:blipFill>
          <a:blip r:embed="rId3" cstate="print"/>
          <a:srcRect/>
          <a:stretch>
            <a:fillRect/>
          </a:stretch>
        </p:blipFill>
        <p:spPr bwMode="auto">
          <a:xfrm>
            <a:off x="3524250" y="1685110"/>
            <a:ext cx="5502184" cy="5172890"/>
          </a:xfrm>
          <a:prstGeom prst="rect">
            <a:avLst/>
          </a:prstGeom>
          <a:noFill/>
        </p:spPr>
      </p:pic>
    </p:spTree>
    <p:extLst>
      <p:ext uri="{BB962C8B-B14F-4D97-AF65-F5344CB8AC3E}">
        <p14:creationId xmlns:p14="http://schemas.microsoft.com/office/powerpoint/2010/main" xmlns="" val="368627691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 y="40"/>
            <a:ext cx="12192073" cy="6857960"/>
          </a:xfrm>
          <a:prstGeom prst="rect">
            <a:avLst/>
          </a:prstGeom>
        </p:spPr>
      </p:pic>
      <p:sp>
        <p:nvSpPr>
          <p:cNvPr id="3" name="Прямоугольник 2"/>
          <p:cNvSpPr/>
          <p:nvPr/>
        </p:nvSpPr>
        <p:spPr>
          <a:xfrm>
            <a:off x="304801" y="539253"/>
            <a:ext cx="6096000" cy="523220"/>
          </a:xfrm>
          <a:prstGeom prst="rect">
            <a:avLst/>
          </a:prstGeom>
        </p:spPr>
        <p:txBody>
          <a:bodyPr>
            <a:spAutoFit/>
          </a:bodyPr>
          <a:lstStyle/>
          <a:p>
            <a:pPr lvl="0"/>
            <a:r>
              <a:rPr lang="uk-UA" sz="2800" dirty="0" smtClean="0">
                <a:solidFill>
                  <a:prstClr val="white"/>
                </a:solidFill>
                <a:latin typeface="Proxima Nova Rg" panose="02000506030000020004" pitchFamily="2" charset="0"/>
              </a:rPr>
              <a:t>ФОТОЗВІТ</a:t>
            </a:r>
            <a:endParaRPr lang="uk-UA" sz="2800" dirty="0">
              <a:solidFill>
                <a:prstClr val="white"/>
              </a:solidFill>
              <a:latin typeface="Proxima Nova Rg" panose="02000506030000020004" pitchFamily="2" charset="0"/>
            </a:endParaRPr>
          </a:p>
        </p:txBody>
      </p:sp>
      <p:pic>
        <p:nvPicPr>
          <p:cNvPr id="3074" name="Picture 2" descr="C:\Users\user\Desktop\20210520_122231.jpg"/>
          <p:cNvPicPr>
            <a:picLocks noChangeAspect="1" noChangeArrowheads="1"/>
          </p:cNvPicPr>
          <p:nvPr/>
        </p:nvPicPr>
        <p:blipFill>
          <a:blip r:embed="rId3" cstate="print"/>
          <a:srcRect/>
          <a:stretch>
            <a:fillRect/>
          </a:stretch>
        </p:blipFill>
        <p:spPr bwMode="auto">
          <a:xfrm>
            <a:off x="3524250" y="1672046"/>
            <a:ext cx="5554436" cy="5185954"/>
          </a:xfrm>
          <a:prstGeom prst="rect">
            <a:avLst/>
          </a:prstGeom>
          <a:noFill/>
        </p:spPr>
      </p:pic>
    </p:spTree>
    <p:extLst>
      <p:ext uri="{BB962C8B-B14F-4D97-AF65-F5344CB8AC3E}">
        <p14:creationId xmlns:p14="http://schemas.microsoft.com/office/powerpoint/2010/main" xmlns="" val="317119690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 y="40"/>
            <a:ext cx="12192073" cy="6857960"/>
          </a:xfrm>
          <a:prstGeom prst="rect">
            <a:avLst/>
          </a:prstGeom>
        </p:spPr>
      </p:pic>
      <p:sp>
        <p:nvSpPr>
          <p:cNvPr id="4" name="TextBox 3"/>
          <p:cNvSpPr txBox="1"/>
          <p:nvPr/>
        </p:nvSpPr>
        <p:spPr>
          <a:xfrm>
            <a:off x="1340578" y="3740266"/>
            <a:ext cx="9510937" cy="1938992"/>
          </a:xfrm>
          <a:prstGeom prst="rect">
            <a:avLst/>
          </a:prstGeom>
          <a:ln w="28575"/>
        </p:spPr>
        <p:style>
          <a:lnRef idx="2">
            <a:schemeClr val="accent4"/>
          </a:lnRef>
          <a:fillRef idx="1">
            <a:schemeClr val="lt1"/>
          </a:fillRef>
          <a:effectRef idx="0">
            <a:schemeClr val="accent4"/>
          </a:effectRef>
          <a:fontRef idx="minor">
            <a:schemeClr val="dk1"/>
          </a:fontRef>
        </p:style>
        <p:txBody>
          <a:bodyPr wrap="none" rtlCol="0">
            <a:spAutoFit/>
          </a:bodyPr>
          <a:lstStyle/>
          <a:p>
            <a:pPr algn="ctr"/>
            <a:r>
              <a:rPr lang="uk-UA" sz="6000" dirty="0" smtClean="0">
                <a:solidFill>
                  <a:srgbClr val="182947"/>
                </a:solidFill>
                <a:latin typeface="Proxima Nova Rg" panose="02000506030000020004" pitchFamily="2" charset="0"/>
              </a:rPr>
              <a:t>Тільки разом ми зробимо</a:t>
            </a:r>
          </a:p>
          <a:p>
            <a:pPr algn="ctr"/>
            <a:r>
              <a:rPr lang="uk-UA" sz="6000" dirty="0" smtClean="0">
                <a:solidFill>
                  <a:srgbClr val="182947"/>
                </a:solidFill>
                <a:latin typeface="Proxima Nova Rg" panose="02000506030000020004" pitchFamily="2" charset="0"/>
              </a:rPr>
              <a:t> громаду безпечною!</a:t>
            </a:r>
            <a:endParaRPr lang="uk-UA" sz="6000" dirty="0">
              <a:solidFill>
                <a:srgbClr val="182947"/>
              </a:solidFill>
              <a:latin typeface="Proxima Nova Rg" panose="02000506030000020004" pitchFamily="2" charset="0"/>
            </a:endParaRPr>
          </a:p>
        </p:txBody>
      </p:sp>
    </p:spTree>
    <p:extLst>
      <p:ext uri="{BB962C8B-B14F-4D97-AF65-F5344CB8AC3E}">
        <p14:creationId xmlns:p14="http://schemas.microsoft.com/office/powerpoint/2010/main" xmlns="" val="232265452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65760" y="40"/>
            <a:ext cx="12258677" cy="6857960"/>
          </a:xfrm>
          <a:prstGeom prst="rect">
            <a:avLst/>
          </a:prstGeom>
        </p:spPr>
      </p:pic>
      <p:pic>
        <p:nvPicPr>
          <p:cNvPr id="6" name="Рисунок 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06133" y="2127741"/>
            <a:ext cx="753535" cy="753535"/>
          </a:xfrm>
          <a:prstGeom prst="rect">
            <a:avLst/>
          </a:prstGeom>
        </p:spPr>
      </p:pic>
      <p:sp>
        <p:nvSpPr>
          <p:cNvPr id="8" name="TextBox 7"/>
          <p:cNvSpPr txBox="1"/>
          <p:nvPr/>
        </p:nvSpPr>
        <p:spPr>
          <a:xfrm>
            <a:off x="2815798" y="2242897"/>
            <a:ext cx="6987810" cy="523220"/>
          </a:xfrm>
          <a:prstGeom prst="rect">
            <a:avLst/>
          </a:prstGeom>
          <a:noFill/>
        </p:spPr>
        <p:txBody>
          <a:bodyPr wrap="none" rtlCol="0">
            <a:spAutoFit/>
          </a:bodyPr>
          <a:lstStyle/>
          <a:p>
            <a:r>
              <a:rPr lang="uk-UA" sz="2800" dirty="0" smtClean="0">
                <a:solidFill>
                  <a:srgbClr val="182947"/>
                </a:solidFill>
                <a:latin typeface="Proxima Nova Lt" panose="02000506030000020004" pitchFamily="2" charset="0"/>
              </a:rPr>
              <a:t>населених пунктів на території громади</a:t>
            </a:r>
            <a:endParaRPr lang="uk-UA" sz="2800" dirty="0">
              <a:solidFill>
                <a:srgbClr val="182947"/>
              </a:solidFill>
              <a:latin typeface="Proxima Nova Lt" panose="02000506030000020004" pitchFamily="2" charset="0"/>
            </a:endParaRPr>
          </a:p>
        </p:txBody>
      </p:sp>
      <p:sp>
        <p:nvSpPr>
          <p:cNvPr id="9" name="TextBox 8"/>
          <p:cNvSpPr txBox="1"/>
          <p:nvPr/>
        </p:nvSpPr>
        <p:spPr>
          <a:xfrm>
            <a:off x="2098764" y="2212120"/>
            <a:ext cx="320922" cy="584775"/>
          </a:xfrm>
          <a:prstGeom prst="rect">
            <a:avLst/>
          </a:prstGeom>
          <a:noFill/>
        </p:spPr>
        <p:txBody>
          <a:bodyPr wrap="none" rtlCol="0">
            <a:spAutoFit/>
          </a:bodyPr>
          <a:lstStyle/>
          <a:p>
            <a:r>
              <a:rPr lang="uk-UA" sz="3200" dirty="0" smtClean="0">
                <a:latin typeface="Proxima Nova Rg" panose="02000506030000020004" pitchFamily="2" charset="0"/>
              </a:rPr>
              <a:t>1</a:t>
            </a:r>
            <a:endParaRPr lang="uk-UA" sz="3200" dirty="0">
              <a:latin typeface="Proxima Nova Rg" panose="02000506030000020004" pitchFamily="2" charset="0"/>
            </a:endParaRPr>
          </a:p>
        </p:txBody>
      </p:sp>
      <p:pic>
        <p:nvPicPr>
          <p:cNvPr id="10" name="Рисунок 9"/>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72296" y="3390964"/>
            <a:ext cx="812091" cy="757474"/>
          </a:xfrm>
          <a:prstGeom prst="rect">
            <a:avLst/>
          </a:prstGeom>
        </p:spPr>
      </p:pic>
      <p:sp>
        <p:nvSpPr>
          <p:cNvPr id="11" name="TextBox 10"/>
          <p:cNvSpPr txBox="1"/>
          <p:nvPr/>
        </p:nvSpPr>
        <p:spPr>
          <a:xfrm>
            <a:off x="2206711" y="3529158"/>
            <a:ext cx="1898277" cy="523220"/>
          </a:xfrm>
          <a:prstGeom prst="rect">
            <a:avLst/>
          </a:prstGeom>
          <a:noFill/>
        </p:spPr>
        <p:txBody>
          <a:bodyPr wrap="none" rtlCol="0">
            <a:spAutoFit/>
          </a:bodyPr>
          <a:lstStyle/>
          <a:p>
            <a:r>
              <a:rPr lang="uk-UA" sz="2800" dirty="0" smtClean="0">
                <a:solidFill>
                  <a:srgbClr val="182947"/>
                </a:solidFill>
                <a:latin typeface="Proxima Nova Lt" panose="02000506030000020004" pitchFamily="2" charset="0"/>
              </a:rPr>
              <a:t>Проживає</a:t>
            </a:r>
            <a:endParaRPr lang="uk-UA" sz="2800" dirty="0">
              <a:solidFill>
                <a:srgbClr val="182947"/>
              </a:solidFill>
              <a:latin typeface="Proxima Nova Lt" panose="02000506030000020004" pitchFamily="2" charset="0"/>
            </a:endParaRPr>
          </a:p>
        </p:txBody>
      </p:sp>
      <p:sp>
        <p:nvSpPr>
          <p:cNvPr id="12" name="TextBox 11"/>
          <p:cNvSpPr txBox="1"/>
          <p:nvPr/>
        </p:nvSpPr>
        <p:spPr>
          <a:xfrm>
            <a:off x="4169420" y="3531892"/>
            <a:ext cx="729687" cy="584775"/>
          </a:xfrm>
          <a:prstGeom prst="rect">
            <a:avLst/>
          </a:prstGeom>
          <a:noFill/>
        </p:spPr>
        <p:txBody>
          <a:bodyPr wrap="none" rtlCol="0">
            <a:spAutoFit/>
          </a:bodyPr>
          <a:lstStyle/>
          <a:p>
            <a:r>
              <a:rPr lang="uk-UA" sz="3200" dirty="0" smtClean="0">
                <a:latin typeface="Proxima Nova Rg" panose="02000506030000020004" pitchFamily="2" charset="0"/>
              </a:rPr>
              <a:t>7200</a:t>
            </a:r>
            <a:endParaRPr lang="uk-UA" sz="3200" dirty="0">
              <a:latin typeface="Proxima Nova Rg" panose="02000506030000020004" pitchFamily="2" charset="0"/>
            </a:endParaRPr>
          </a:p>
        </p:txBody>
      </p:sp>
      <p:sp>
        <p:nvSpPr>
          <p:cNvPr id="14" name="TextBox 13"/>
          <p:cNvSpPr txBox="1"/>
          <p:nvPr/>
        </p:nvSpPr>
        <p:spPr>
          <a:xfrm>
            <a:off x="2651760" y="4493623"/>
            <a:ext cx="9137799" cy="523220"/>
          </a:xfrm>
          <a:prstGeom prst="rect">
            <a:avLst/>
          </a:prstGeom>
          <a:noFill/>
        </p:spPr>
        <p:txBody>
          <a:bodyPr wrap="square" rtlCol="0">
            <a:spAutoFit/>
          </a:bodyPr>
          <a:lstStyle/>
          <a:p>
            <a:r>
              <a:rPr lang="uk-UA" sz="2800" dirty="0" smtClean="0">
                <a:solidFill>
                  <a:srgbClr val="182947"/>
                </a:solidFill>
                <a:latin typeface="Proxima Nova Lt" panose="02000506030000020004" pitchFamily="2" charset="0"/>
              </a:rPr>
              <a:t>Поліцейські офіцери громади, які обслуговують ОТГ</a:t>
            </a:r>
            <a:endParaRPr lang="uk-UA" sz="2800" dirty="0">
              <a:solidFill>
                <a:srgbClr val="182947"/>
              </a:solidFill>
              <a:latin typeface="Proxima Nova Lt" panose="02000506030000020004" pitchFamily="2" charset="0"/>
            </a:endParaRPr>
          </a:p>
        </p:txBody>
      </p:sp>
      <p:sp>
        <p:nvSpPr>
          <p:cNvPr id="16" name="Овал 15"/>
          <p:cNvSpPr/>
          <p:nvPr/>
        </p:nvSpPr>
        <p:spPr>
          <a:xfrm>
            <a:off x="900161" y="4600083"/>
            <a:ext cx="753535" cy="753535"/>
          </a:xfrm>
          <a:prstGeom prst="ellipse">
            <a:avLst/>
          </a:prstGeom>
          <a:ln w="28575"/>
        </p:spPr>
        <p:style>
          <a:lnRef idx="2">
            <a:schemeClr val="dk1"/>
          </a:lnRef>
          <a:fillRef idx="1">
            <a:schemeClr val="lt1"/>
          </a:fillRef>
          <a:effectRef idx="0">
            <a:schemeClr val="dk1"/>
          </a:effectRef>
          <a:fontRef idx="minor">
            <a:schemeClr val="dk1"/>
          </a:fontRef>
        </p:style>
        <p:txBody>
          <a:bodyPr rtlCol="0" anchor="ctr"/>
          <a:lstStyle/>
          <a:p>
            <a:pPr algn="ctr"/>
            <a:endParaRPr lang="uk-UA"/>
          </a:p>
        </p:txBody>
      </p:sp>
      <p:pic>
        <p:nvPicPr>
          <p:cNvPr id="13" name="Рисунок 12"/>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998841" y="4698763"/>
            <a:ext cx="556176" cy="556176"/>
          </a:xfrm>
          <a:prstGeom prst="rect">
            <a:avLst/>
          </a:prstGeom>
        </p:spPr>
      </p:pic>
      <p:sp>
        <p:nvSpPr>
          <p:cNvPr id="18" name="TextBox 17"/>
          <p:cNvSpPr txBox="1"/>
          <p:nvPr/>
        </p:nvSpPr>
        <p:spPr>
          <a:xfrm>
            <a:off x="260272" y="579421"/>
            <a:ext cx="5537093" cy="523220"/>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НОВООЛЕКСАНДРІЙСЬКА ОТГ</a:t>
            </a:r>
            <a:endParaRPr lang="uk-UA" sz="2800" dirty="0">
              <a:solidFill>
                <a:schemeClr val="bg1"/>
              </a:solidFill>
              <a:latin typeface="Proxima Nova Rg" panose="02000506030000020004" pitchFamily="2" charset="0"/>
            </a:endParaRPr>
          </a:p>
        </p:txBody>
      </p:sp>
      <p:cxnSp>
        <p:nvCxnSpPr>
          <p:cNvPr id="19" name="Прямая соединительная линия 18"/>
          <p:cNvCxnSpPr/>
          <p:nvPr/>
        </p:nvCxnSpPr>
        <p:spPr>
          <a:xfrm flipH="1">
            <a:off x="1879251" y="1982579"/>
            <a:ext cx="17185" cy="3644023"/>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4" name="TextBox 3"/>
          <p:cNvSpPr txBox="1"/>
          <p:nvPr/>
        </p:nvSpPr>
        <p:spPr>
          <a:xfrm>
            <a:off x="5443572" y="3507829"/>
            <a:ext cx="1994457" cy="523220"/>
          </a:xfrm>
          <a:prstGeom prst="rect">
            <a:avLst/>
          </a:prstGeom>
          <a:noFill/>
        </p:spPr>
        <p:txBody>
          <a:bodyPr wrap="none" rtlCol="0">
            <a:spAutoFit/>
          </a:bodyPr>
          <a:lstStyle/>
          <a:p>
            <a:r>
              <a:rPr lang="uk-UA" sz="2800" dirty="0" smtClean="0">
                <a:solidFill>
                  <a:srgbClr val="182947"/>
                </a:solidFill>
                <a:latin typeface="Proxima Nova Lt" panose="02000506030000020004" pitchFamily="2" charset="0"/>
              </a:rPr>
              <a:t>мешканців</a:t>
            </a:r>
            <a:endParaRPr lang="uk-UA" sz="2800" dirty="0">
              <a:solidFill>
                <a:srgbClr val="182947"/>
              </a:solidFill>
              <a:latin typeface="Proxima Nova Lt" panose="02000506030000020004" pitchFamily="2" charset="0"/>
            </a:endParaRPr>
          </a:p>
        </p:txBody>
      </p:sp>
      <p:sp>
        <p:nvSpPr>
          <p:cNvPr id="5" name="Прямоугольник 4"/>
          <p:cNvSpPr/>
          <p:nvPr/>
        </p:nvSpPr>
        <p:spPr>
          <a:xfrm>
            <a:off x="2599509" y="5334894"/>
            <a:ext cx="6193495" cy="553357"/>
          </a:xfrm>
          <a:prstGeom prst="rect">
            <a:avLst/>
          </a:prstGeom>
        </p:spPr>
        <p:txBody>
          <a:bodyPr wrap="square">
            <a:spAutoFit/>
          </a:bodyPr>
          <a:lstStyle/>
          <a:p>
            <a:pPr lvl="0">
              <a:lnSpc>
                <a:spcPct val="107000"/>
              </a:lnSpc>
              <a:spcAft>
                <a:spcPts val="0"/>
              </a:spcAft>
            </a:pPr>
            <a:r>
              <a:rPr lang="uk-UA" sz="2800" spc="300" dirty="0" smtClean="0">
                <a:latin typeface="Proxima Nova Lt" panose="02000506030000020004" pitchFamily="2" charset="0"/>
                <a:ea typeface="Calibri" panose="020F0502020204030204" pitchFamily="34" charset="0"/>
                <a:cs typeface="Times New Roman" panose="02020603050405020304" pitchFamily="18" charset="0"/>
              </a:rPr>
              <a:t>Іванов </a:t>
            </a:r>
            <a:r>
              <a:rPr lang="uk-UA" sz="2800" spc="300" dirty="0" err="1" smtClean="0">
                <a:latin typeface="Proxima Nova Lt" panose="02000506030000020004" pitchFamily="2" charset="0"/>
                <a:ea typeface="Calibri" panose="020F0502020204030204" pitchFamily="34" charset="0"/>
                <a:cs typeface="Times New Roman" panose="02020603050405020304" pitchFamily="18" charset="0"/>
              </a:rPr>
              <a:t>ВолодимирМиколайович</a:t>
            </a:r>
            <a:endParaRPr lang="uk-UA" sz="2800" dirty="0">
              <a:latin typeface="Proxima Nova Lt" panose="02000506030000020004" pitchFamily="2" charset="0"/>
              <a:ea typeface="Calibri" panose="020F0502020204030204" pitchFamily="34" charset="0"/>
              <a:cs typeface="Times New Roman" panose="02020603050405020304" pitchFamily="18" charset="0"/>
            </a:endParaRPr>
          </a:p>
        </p:txBody>
      </p:sp>
      <p:sp>
        <p:nvSpPr>
          <p:cNvPr id="7" name="TextBox 6"/>
          <p:cNvSpPr txBox="1"/>
          <p:nvPr/>
        </p:nvSpPr>
        <p:spPr>
          <a:xfrm>
            <a:off x="2206711" y="4506686"/>
            <a:ext cx="320922" cy="584775"/>
          </a:xfrm>
          <a:prstGeom prst="rect">
            <a:avLst/>
          </a:prstGeom>
          <a:noFill/>
        </p:spPr>
        <p:txBody>
          <a:bodyPr wrap="square" rtlCol="0">
            <a:spAutoFit/>
          </a:bodyPr>
          <a:lstStyle/>
          <a:p>
            <a:r>
              <a:rPr lang="uk-UA" sz="3200" b="1" dirty="0" smtClean="0">
                <a:latin typeface="Proxima Nova Rg" panose="02000506030000020004" pitchFamily="2" charset="0"/>
              </a:rPr>
              <a:t>1</a:t>
            </a:r>
            <a:endParaRPr lang="uk-UA" sz="3200" b="1" dirty="0">
              <a:latin typeface="Proxima Nova Rg" panose="02000506030000020004" pitchFamily="2" charset="0"/>
            </a:endParaRPr>
          </a:p>
        </p:txBody>
      </p:sp>
    </p:spTree>
    <p:extLst>
      <p:ext uri="{BB962C8B-B14F-4D97-AF65-F5344CB8AC3E}">
        <p14:creationId xmlns:p14="http://schemas.microsoft.com/office/powerpoint/2010/main" xmlns="" val="8396025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0"/>
            <a:ext cx="12192001" cy="6857960"/>
          </a:xfrm>
          <a:prstGeom prst="rect">
            <a:avLst/>
          </a:prstGeom>
        </p:spPr>
      </p:pic>
      <p:pic>
        <p:nvPicPr>
          <p:cNvPr id="4" name="Рисунок 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2658822" y="2286000"/>
            <a:ext cx="629510" cy="629510"/>
          </a:xfrm>
          <a:prstGeom prst="rect">
            <a:avLst/>
          </a:prstGeom>
        </p:spPr>
      </p:pic>
      <p:pic>
        <p:nvPicPr>
          <p:cNvPr id="5" name="Рисунок 4"/>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8974270" y="2286000"/>
            <a:ext cx="608740" cy="608740"/>
          </a:xfrm>
          <a:prstGeom prst="rect">
            <a:avLst/>
          </a:prstGeom>
        </p:spPr>
      </p:pic>
      <p:sp>
        <p:nvSpPr>
          <p:cNvPr id="6" name="TextBox 5"/>
          <p:cNvSpPr txBox="1"/>
          <p:nvPr/>
        </p:nvSpPr>
        <p:spPr>
          <a:xfrm>
            <a:off x="1070535" y="2994925"/>
            <a:ext cx="3608745" cy="523220"/>
          </a:xfrm>
          <a:prstGeom prst="rect">
            <a:avLst/>
          </a:prstGeom>
          <a:noFill/>
        </p:spPr>
        <p:txBody>
          <a:bodyPr wrap="none" rtlCol="0">
            <a:spAutoFit/>
          </a:bodyPr>
          <a:lstStyle/>
          <a:p>
            <a:r>
              <a:rPr lang="uk-UA" sz="2800" dirty="0" smtClean="0">
                <a:solidFill>
                  <a:srgbClr val="182947"/>
                </a:solidFill>
                <a:latin typeface="Proxima Nova Lt" panose="02000506030000020004" pitchFamily="2" charset="0"/>
              </a:rPr>
              <a:t>Обслуговано викликів</a:t>
            </a:r>
            <a:endParaRPr lang="uk-UA" sz="2800" dirty="0">
              <a:solidFill>
                <a:srgbClr val="182947"/>
              </a:solidFill>
              <a:latin typeface="Proxima Nova Lt" panose="02000506030000020004" pitchFamily="2" charset="0"/>
            </a:endParaRPr>
          </a:p>
        </p:txBody>
      </p:sp>
      <p:sp>
        <p:nvSpPr>
          <p:cNvPr id="7" name="TextBox 6"/>
          <p:cNvSpPr txBox="1"/>
          <p:nvPr/>
        </p:nvSpPr>
        <p:spPr>
          <a:xfrm>
            <a:off x="7166535" y="2994925"/>
            <a:ext cx="3542573" cy="523220"/>
          </a:xfrm>
          <a:prstGeom prst="rect">
            <a:avLst/>
          </a:prstGeom>
          <a:noFill/>
        </p:spPr>
        <p:txBody>
          <a:bodyPr wrap="none" rtlCol="0">
            <a:spAutoFit/>
          </a:bodyPr>
          <a:lstStyle/>
          <a:p>
            <a:r>
              <a:rPr lang="uk-UA" sz="2800" dirty="0" smtClean="0">
                <a:solidFill>
                  <a:srgbClr val="182947"/>
                </a:solidFill>
                <a:latin typeface="Proxima Nova Lt" panose="02000506030000020004" pitchFamily="2" charset="0"/>
              </a:rPr>
              <a:t>Розглянуто матеріалів</a:t>
            </a:r>
            <a:endParaRPr lang="uk-UA" sz="2800" dirty="0">
              <a:solidFill>
                <a:srgbClr val="182947"/>
              </a:solidFill>
              <a:latin typeface="Proxima Nova Lt" panose="02000506030000020004" pitchFamily="2" charset="0"/>
            </a:endParaRPr>
          </a:p>
        </p:txBody>
      </p:sp>
      <p:sp>
        <p:nvSpPr>
          <p:cNvPr id="8" name="TextBox 7"/>
          <p:cNvSpPr txBox="1"/>
          <p:nvPr/>
        </p:nvSpPr>
        <p:spPr>
          <a:xfrm>
            <a:off x="2873828" y="4175116"/>
            <a:ext cx="1240971" cy="1015663"/>
          </a:xfrm>
          <a:prstGeom prst="rect">
            <a:avLst/>
          </a:prstGeom>
          <a:noFill/>
        </p:spPr>
        <p:txBody>
          <a:bodyPr wrap="square" rtlCol="0">
            <a:spAutoFit/>
          </a:bodyPr>
          <a:lstStyle/>
          <a:p>
            <a:r>
              <a:rPr lang="uk-UA" sz="6000" dirty="0" smtClean="0">
                <a:solidFill>
                  <a:srgbClr val="182947"/>
                </a:solidFill>
                <a:latin typeface="Proxima Nova Rg" panose="02000506030000020004" pitchFamily="2" charset="0"/>
              </a:rPr>
              <a:t>41</a:t>
            </a:r>
            <a:endParaRPr lang="uk-UA" sz="6000" dirty="0">
              <a:solidFill>
                <a:srgbClr val="182947"/>
              </a:solidFill>
              <a:latin typeface="Proxima Nova Rg" panose="02000506030000020004" pitchFamily="2" charset="0"/>
            </a:endParaRPr>
          </a:p>
        </p:txBody>
      </p:sp>
      <p:cxnSp>
        <p:nvCxnSpPr>
          <p:cNvPr id="11" name="Прямая соединительная линия 10"/>
          <p:cNvCxnSpPr/>
          <p:nvPr/>
        </p:nvCxnSpPr>
        <p:spPr>
          <a:xfrm>
            <a:off x="6095999" y="2579985"/>
            <a:ext cx="0" cy="3620790"/>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10" name="TextBox 9"/>
          <p:cNvSpPr txBox="1"/>
          <p:nvPr/>
        </p:nvSpPr>
        <p:spPr>
          <a:xfrm>
            <a:off x="518831" y="379319"/>
            <a:ext cx="5577168" cy="954107"/>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РЕЗУЛЬТАТИ ДІЯЛЬНОСТІ ПОГ</a:t>
            </a:r>
            <a:br>
              <a:rPr lang="uk-UA" sz="2800" dirty="0" smtClean="0">
                <a:solidFill>
                  <a:schemeClr val="bg1"/>
                </a:solidFill>
                <a:latin typeface="Proxima Nova Rg" panose="02000506030000020004" pitchFamily="2" charset="0"/>
              </a:rPr>
            </a:br>
            <a:r>
              <a:rPr lang="uk-UA" sz="2800" dirty="0" smtClean="0">
                <a:solidFill>
                  <a:schemeClr val="bg1"/>
                </a:solidFill>
                <a:latin typeface="Proxima Nova Rg" panose="02000506030000020004" pitchFamily="2" charset="0"/>
              </a:rPr>
              <a:t>2021/2022 </a:t>
            </a:r>
            <a:endParaRPr lang="uk-UA" sz="2800" dirty="0">
              <a:solidFill>
                <a:schemeClr val="bg1"/>
              </a:solidFill>
              <a:latin typeface="Proxima Nova Rg" panose="02000506030000020004" pitchFamily="2" charset="0"/>
            </a:endParaRPr>
          </a:p>
        </p:txBody>
      </p:sp>
      <p:sp>
        <p:nvSpPr>
          <p:cNvPr id="18" name="TextBox 17"/>
          <p:cNvSpPr txBox="1"/>
          <p:nvPr/>
        </p:nvSpPr>
        <p:spPr>
          <a:xfrm>
            <a:off x="8621486" y="4175116"/>
            <a:ext cx="1058090" cy="1015663"/>
          </a:xfrm>
          <a:prstGeom prst="rect">
            <a:avLst/>
          </a:prstGeom>
          <a:noFill/>
        </p:spPr>
        <p:txBody>
          <a:bodyPr wrap="square" rtlCol="0">
            <a:spAutoFit/>
          </a:bodyPr>
          <a:lstStyle/>
          <a:p>
            <a:r>
              <a:rPr lang="uk-UA" sz="6000" dirty="0" smtClean="0">
                <a:solidFill>
                  <a:srgbClr val="182947"/>
                </a:solidFill>
                <a:latin typeface="Proxima Nova Rg" panose="02000506030000020004" pitchFamily="2" charset="0"/>
              </a:rPr>
              <a:t>73</a:t>
            </a:r>
            <a:endParaRPr lang="uk-UA" sz="6000" dirty="0">
              <a:solidFill>
                <a:srgbClr val="182947"/>
              </a:solidFill>
              <a:latin typeface="Proxima Nova Rg" panose="02000506030000020004" pitchFamily="2" charset="0"/>
            </a:endParaRPr>
          </a:p>
        </p:txBody>
      </p:sp>
    </p:spTree>
    <p:extLst>
      <p:ext uri="{BB962C8B-B14F-4D97-AF65-F5344CB8AC3E}">
        <p14:creationId xmlns:p14="http://schemas.microsoft.com/office/powerpoint/2010/main" xmlns="" val="141477332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40"/>
            <a:ext cx="12258677" cy="6857960"/>
          </a:xfrm>
          <a:prstGeom prst="rect">
            <a:avLst/>
          </a:prstGeom>
        </p:spPr>
      </p:pic>
      <p:sp>
        <p:nvSpPr>
          <p:cNvPr id="18" name="TextBox 17"/>
          <p:cNvSpPr txBox="1"/>
          <p:nvPr/>
        </p:nvSpPr>
        <p:spPr>
          <a:xfrm>
            <a:off x="260272" y="579421"/>
            <a:ext cx="4839786" cy="523220"/>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ПРОФІЛАКТИЧНА РОБОТА</a:t>
            </a:r>
            <a:endParaRPr lang="uk-UA" sz="2800" dirty="0">
              <a:solidFill>
                <a:schemeClr val="bg1"/>
              </a:solidFill>
              <a:latin typeface="Proxima Nova Rg" panose="02000506030000020004" pitchFamily="2" charset="0"/>
            </a:endParaRPr>
          </a:p>
        </p:txBody>
      </p:sp>
      <p:sp>
        <p:nvSpPr>
          <p:cNvPr id="14" name="TextBox 13"/>
          <p:cNvSpPr txBox="1"/>
          <p:nvPr/>
        </p:nvSpPr>
        <p:spPr>
          <a:xfrm>
            <a:off x="1271926" y="2112638"/>
            <a:ext cx="9581469"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у</a:t>
            </a:r>
            <a:r>
              <a:rPr lang="uk-UA" sz="2800" dirty="0" smtClean="0">
                <a:solidFill>
                  <a:srgbClr val="182947"/>
                </a:solidFill>
                <a:latin typeface="Proxima Nova Lt" panose="02000506030000020004" pitchFamily="2" charset="0"/>
              </a:rPr>
              <a:t> сфері запобігання та протидії домашньому насильству</a:t>
            </a:r>
            <a:endParaRPr lang="uk-UA" sz="2800" dirty="0">
              <a:solidFill>
                <a:srgbClr val="182947"/>
              </a:solidFill>
              <a:latin typeface="Proxima Nova Lt" panose="02000506030000020004" pitchFamily="2" charset="0"/>
            </a:endParaRPr>
          </a:p>
        </p:txBody>
      </p:sp>
      <p:cxnSp>
        <p:nvCxnSpPr>
          <p:cNvPr id="9" name="Прямая соединительная линия 8"/>
          <p:cNvCxnSpPr/>
          <p:nvPr/>
        </p:nvCxnSpPr>
        <p:spPr>
          <a:xfrm>
            <a:off x="1271926" y="2635858"/>
            <a:ext cx="9581469" cy="0"/>
          </a:xfrm>
          <a:prstGeom prst="line">
            <a:avLst/>
          </a:prstGeom>
          <a:ln w="19050"/>
        </p:spPr>
        <p:style>
          <a:lnRef idx="2">
            <a:schemeClr val="accent4"/>
          </a:lnRef>
          <a:fillRef idx="0">
            <a:schemeClr val="accent4"/>
          </a:fillRef>
          <a:effectRef idx="1">
            <a:schemeClr val="accent4"/>
          </a:effectRef>
          <a:fontRef idx="minor">
            <a:schemeClr val="tx1"/>
          </a:fontRef>
        </p:style>
      </p:cxnSp>
      <p:pic>
        <p:nvPicPr>
          <p:cNvPr id="16" name="Рисунок 1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14199" y="3151124"/>
            <a:ext cx="710002" cy="708615"/>
          </a:xfrm>
          <a:prstGeom prst="rect">
            <a:avLst/>
          </a:prstGeom>
        </p:spPr>
      </p:pic>
      <p:sp>
        <p:nvSpPr>
          <p:cNvPr id="17" name="TextBox 16"/>
          <p:cNvSpPr txBox="1"/>
          <p:nvPr/>
        </p:nvSpPr>
        <p:spPr>
          <a:xfrm>
            <a:off x="1370268" y="3279604"/>
            <a:ext cx="4362092" cy="707886"/>
          </a:xfrm>
          <a:prstGeom prst="rect">
            <a:avLst/>
          </a:prstGeom>
          <a:noFill/>
        </p:spPr>
        <p:txBody>
          <a:bodyPr wrap="none" rtlCol="0">
            <a:spAutoFit/>
          </a:bodyPr>
          <a:lstStyle/>
          <a:p>
            <a:r>
              <a:rPr lang="uk-UA" sz="2000" dirty="0" smtClean="0">
                <a:solidFill>
                  <a:srgbClr val="182947"/>
                </a:solidFill>
                <a:latin typeface="Proxima Nova Lt" panose="02000506030000020004" pitchFamily="2" charset="0"/>
              </a:rPr>
              <a:t>Перевірено осіб,</a:t>
            </a:r>
          </a:p>
          <a:p>
            <a:r>
              <a:rPr lang="uk-UA" sz="2000" dirty="0" smtClean="0">
                <a:solidFill>
                  <a:srgbClr val="182947"/>
                </a:solidFill>
                <a:latin typeface="Proxima Nova Lt" panose="02000506030000020004" pitchFamily="2" charset="0"/>
              </a:rPr>
              <a:t>що вчиняють домашнє насильство</a:t>
            </a:r>
            <a:endParaRPr lang="uk-UA" sz="2000" dirty="0">
              <a:solidFill>
                <a:srgbClr val="182947"/>
              </a:solidFill>
              <a:latin typeface="Proxima Nova Lt" panose="02000506030000020004" pitchFamily="2" charset="0"/>
            </a:endParaRPr>
          </a:p>
        </p:txBody>
      </p:sp>
      <p:sp>
        <p:nvSpPr>
          <p:cNvPr id="19" name="TextBox 18"/>
          <p:cNvSpPr txBox="1"/>
          <p:nvPr/>
        </p:nvSpPr>
        <p:spPr>
          <a:xfrm>
            <a:off x="1426373" y="5513618"/>
            <a:ext cx="4249881" cy="707886"/>
          </a:xfrm>
          <a:prstGeom prst="rect">
            <a:avLst/>
          </a:prstGeom>
          <a:noFill/>
        </p:spPr>
        <p:txBody>
          <a:bodyPr wrap="none" rtlCol="0">
            <a:spAutoFit/>
          </a:bodyPr>
          <a:lstStyle/>
          <a:p>
            <a:r>
              <a:rPr lang="uk-UA" sz="2000" dirty="0" smtClean="0">
                <a:solidFill>
                  <a:srgbClr val="182947"/>
                </a:solidFill>
                <a:latin typeface="Proxima Nova Lt" panose="02000506030000020004" pitchFamily="2" charset="0"/>
              </a:rPr>
              <a:t>Винесено термінових заборонних</a:t>
            </a:r>
          </a:p>
          <a:p>
            <a:r>
              <a:rPr lang="uk-UA" sz="2000" dirty="0" smtClean="0">
                <a:solidFill>
                  <a:srgbClr val="182947"/>
                </a:solidFill>
                <a:latin typeface="Proxima Nova Lt" panose="02000506030000020004" pitchFamily="2" charset="0"/>
              </a:rPr>
              <a:t>приписів стосовно кривдників</a:t>
            </a:r>
            <a:endParaRPr lang="uk-UA" sz="2000" dirty="0">
              <a:solidFill>
                <a:srgbClr val="182947"/>
              </a:solidFill>
              <a:latin typeface="Proxima Nova Lt" panose="02000506030000020004" pitchFamily="2" charset="0"/>
            </a:endParaRPr>
          </a:p>
        </p:txBody>
      </p:sp>
      <p:pic>
        <p:nvPicPr>
          <p:cNvPr id="20" name="Рисунок 19"/>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95232" y="5270932"/>
            <a:ext cx="614349" cy="614349"/>
          </a:xfrm>
          <a:prstGeom prst="rect">
            <a:avLst/>
          </a:prstGeom>
        </p:spPr>
      </p:pic>
      <p:pic>
        <p:nvPicPr>
          <p:cNvPr id="21" name="Рисунок 26"/>
          <p:cNvPicPr>
            <a:picLocks noChangeAspect="1"/>
          </p:cNvPicPr>
          <p:nvPr/>
        </p:nvPicPr>
        <p:blipFill>
          <a:blip r:embed="rId5" cstate="print">
            <a:duotone>
              <a:schemeClr val="accent5">
                <a:shade val="45000"/>
                <a:satMod val="135000"/>
              </a:schemeClr>
              <a:prstClr val="white"/>
            </a:duotone>
            <a:lum bright="-40000" contrast="-40000"/>
          </a:blip>
          <a:srcRect/>
          <a:stretch>
            <a:fillRect/>
          </a:stretch>
        </p:blipFill>
        <p:spPr bwMode="auto">
          <a:xfrm>
            <a:off x="6763218" y="3290654"/>
            <a:ext cx="619832" cy="624232"/>
          </a:xfrm>
          <a:prstGeom prst="rect">
            <a:avLst/>
          </a:prstGeom>
          <a:noFill/>
          <a:ln w="9525">
            <a:noFill/>
            <a:miter lim="800000"/>
            <a:headEnd/>
            <a:tailEnd/>
          </a:ln>
        </p:spPr>
      </p:pic>
      <p:sp>
        <p:nvSpPr>
          <p:cNvPr id="22" name="TextBox 21"/>
          <p:cNvSpPr txBox="1"/>
          <p:nvPr/>
        </p:nvSpPr>
        <p:spPr>
          <a:xfrm>
            <a:off x="7529117" y="3461189"/>
            <a:ext cx="3361818" cy="400110"/>
          </a:xfrm>
          <a:prstGeom prst="rect">
            <a:avLst/>
          </a:prstGeom>
          <a:noFill/>
        </p:spPr>
        <p:txBody>
          <a:bodyPr wrap="none" rtlCol="0">
            <a:spAutoFit/>
          </a:bodyPr>
          <a:lstStyle/>
          <a:p>
            <a:r>
              <a:rPr lang="uk-UA" sz="2000" dirty="0" smtClean="0">
                <a:solidFill>
                  <a:srgbClr val="182947"/>
                </a:solidFill>
                <a:latin typeface="Proxima Nova Lt" panose="02000506030000020004" pitchFamily="2" charset="0"/>
              </a:rPr>
              <a:t>Кривдників взято на облік</a:t>
            </a:r>
            <a:endParaRPr lang="uk-UA" sz="2000" dirty="0">
              <a:solidFill>
                <a:srgbClr val="182947"/>
              </a:solidFill>
              <a:latin typeface="Proxima Nova Lt" panose="02000506030000020004" pitchFamily="2" charset="0"/>
            </a:endParaRPr>
          </a:p>
        </p:txBody>
      </p:sp>
      <p:sp>
        <p:nvSpPr>
          <p:cNvPr id="23" name="TextBox 22"/>
          <p:cNvSpPr txBox="1"/>
          <p:nvPr/>
        </p:nvSpPr>
        <p:spPr>
          <a:xfrm>
            <a:off x="7528048" y="5405896"/>
            <a:ext cx="4036811" cy="1138773"/>
          </a:xfrm>
          <a:prstGeom prst="rect">
            <a:avLst/>
          </a:prstGeom>
          <a:noFill/>
        </p:spPr>
        <p:txBody>
          <a:bodyPr wrap="none" rtlCol="0">
            <a:spAutoFit/>
          </a:bodyPr>
          <a:lstStyle/>
          <a:p>
            <a:r>
              <a:rPr lang="uk-UA" dirty="0" smtClean="0">
                <a:solidFill>
                  <a:srgbClr val="182947"/>
                </a:solidFill>
                <a:latin typeface="Proxima Nova Lt" panose="02000506030000020004" pitchFamily="2" charset="0"/>
              </a:rPr>
              <a:t>Складено адміністративних протоколів</a:t>
            </a:r>
          </a:p>
          <a:p>
            <a:r>
              <a:rPr lang="uk-UA" dirty="0">
                <a:solidFill>
                  <a:srgbClr val="182947"/>
                </a:solidFill>
                <a:latin typeface="Proxima Nova Lt" panose="02000506030000020004" pitchFamily="2" charset="0"/>
              </a:rPr>
              <a:t>з</a:t>
            </a:r>
            <a:r>
              <a:rPr lang="uk-UA" dirty="0" smtClean="0">
                <a:solidFill>
                  <a:srgbClr val="182947"/>
                </a:solidFill>
                <a:latin typeface="Proxima Nova Lt" panose="02000506030000020004" pitchFamily="2" charset="0"/>
              </a:rPr>
              <a:t>а порушення ст. </a:t>
            </a:r>
            <a:r>
              <a:rPr lang="uk-UA" sz="3200" dirty="0" smtClean="0">
                <a:solidFill>
                  <a:srgbClr val="182947"/>
                </a:solidFill>
                <a:latin typeface="Proxima Nova Lt" panose="02000506030000020004" pitchFamily="2" charset="0"/>
              </a:rPr>
              <a:t>173-2 </a:t>
            </a:r>
            <a:r>
              <a:rPr lang="uk-UA" dirty="0" smtClean="0">
                <a:solidFill>
                  <a:srgbClr val="182947"/>
                </a:solidFill>
                <a:latin typeface="Proxima Nova Lt" panose="02000506030000020004" pitchFamily="2" charset="0"/>
              </a:rPr>
              <a:t>КУпАП</a:t>
            </a:r>
          </a:p>
          <a:p>
            <a:r>
              <a:rPr lang="uk-UA" dirty="0" smtClean="0">
                <a:solidFill>
                  <a:srgbClr val="182947"/>
                </a:solidFill>
                <a:latin typeface="Proxima Nova Lt" panose="02000506030000020004" pitchFamily="2" charset="0"/>
              </a:rPr>
              <a:t>«</a:t>
            </a:r>
            <a:r>
              <a:rPr lang="ru-RU" dirty="0" err="1">
                <a:solidFill>
                  <a:srgbClr val="182947"/>
                </a:solidFill>
                <a:latin typeface="Proxima Nova Lt" panose="02000506030000020004" pitchFamily="2" charset="0"/>
              </a:rPr>
              <a:t>Вчинення</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домашнього</a:t>
            </a:r>
            <a:r>
              <a:rPr lang="ru-RU" dirty="0">
                <a:solidFill>
                  <a:srgbClr val="182947"/>
                </a:solidFill>
                <a:latin typeface="Proxima Nova Lt" panose="02000506030000020004" pitchFamily="2" charset="0"/>
              </a:rPr>
              <a:t> </a:t>
            </a:r>
            <a:r>
              <a:rPr lang="ru-RU" dirty="0" err="1" smtClean="0">
                <a:solidFill>
                  <a:srgbClr val="182947"/>
                </a:solidFill>
                <a:latin typeface="Proxima Nova Lt" panose="02000506030000020004" pitchFamily="2" charset="0"/>
              </a:rPr>
              <a:t>насильства</a:t>
            </a:r>
            <a:r>
              <a:rPr lang="ru-RU" dirty="0" smtClean="0">
                <a:solidFill>
                  <a:srgbClr val="182947"/>
                </a:solidFill>
                <a:latin typeface="Proxima Nova Lt" panose="02000506030000020004" pitchFamily="2" charset="0"/>
              </a:rPr>
              <a:t>» </a:t>
            </a:r>
            <a:endParaRPr lang="uk-UA" dirty="0">
              <a:solidFill>
                <a:srgbClr val="182947"/>
              </a:solidFill>
              <a:latin typeface="Proxima Nova Lt" panose="02000506030000020004" pitchFamily="2" charset="0"/>
            </a:endParaRPr>
          </a:p>
        </p:txBody>
      </p:sp>
      <p:pic>
        <p:nvPicPr>
          <p:cNvPr id="15" name="Рисунок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6684245" y="5279098"/>
            <a:ext cx="797334" cy="797334"/>
          </a:xfrm>
          <a:prstGeom prst="rect">
            <a:avLst/>
          </a:prstGeom>
        </p:spPr>
      </p:pic>
      <p:sp>
        <p:nvSpPr>
          <p:cNvPr id="24" name="TextBox 23"/>
          <p:cNvSpPr txBox="1"/>
          <p:nvPr/>
        </p:nvSpPr>
        <p:spPr>
          <a:xfrm>
            <a:off x="640079" y="3845373"/>
            <a:ext cx="444137" cy="523220"/>
          </a:xfrm>
          <a:prstGeom prst="rect">
            <a:avLst/>
          </a:prstGeom>
          <a:noFill/>
        </p:spPr>
        <p:txBody>
          <a:bodyPr wrap="square" rtlCol="0">
            <a:spAutoFit/>
          </a:bodyPr>
          <a:lstStyle/>
          <a:p>
            <a:r>
              <a:rPr lang="uk-UA" sz="2800" dirty="0" smtClean="0">
                <a:solidFill>
                  <a:srgbClr val="182947"/>
                </a:solidFill>
                <a:latin typeface="Proxima Nova Rg" panose="02000506030000020004" pitchFamily="2" charset="0"/>
              </a:rPr>
              <a:t>55</a:t>
            </a:r>
            <a:endParaRPr lang="uk-UA" sz="2800" dirty="0">
              <a:solidFill>
                <a:srgbClr val="182947"/>
              </a:solidFill>
              <a:latin typeface="Proxima Nova Rg" panose="02000506030000020004" pitchFamily="2" charset="0"/>
            </a:endParaRPr>
          </a:p>
        </p:txBody>
      </p:sp>
      <p:sp>
        <p:nvSpPr>
          <p:cNvPr id="25" name="TextBox 24"/>
          <p:cNvSpPr txBox="1"/>
          <p:nvPr/>
        </p:nvSpPr>
        <p:spPr>
          <a:xfrm>
            <a:off x="6858000" y="3888310"/>
            <a:ext cx="300445" cy="523220"/>
          </a:xfrm>
          <a:prstGeom prst="rect">
            <a:avLst/>
          </a:prstGeom>
          <a:noFill/>
        </p:spPr>
        <p:txBody>
          <a:bodyPr wrap="square" rtlCol="0">
            <a:spAutoFit/>
          </a:bodyPr>
          <a:lstStyle/>
          <a:p>
            <a:r>
              <a:rPr lang="uk-UA" sz="2800" dirty="0" smtClean="0">
                <a:solidFill>
                  <a:srgbClr val="182947"/>
                </a:solidFill>
                <a:latin typeface="Proxima Nova Rg" panose="02000506030000020004" pitchFamily="2" charset="0"/>
              </a:rPr>
              <a:t>5</a:t>
            </a:r>
            <a:endParaRPr lang="uk-UA" sz="2800" dirty="0">
              <a:solidFill>
                <a:srgbClr val="182947"/>
              </a:solidFill>
              <a:latin typeface="Proxima Nova Rg" panose="02000506030000020004" pitchFamily="2" charset="0"/>
            </a:endParaRPr>
          </a:p>
        </p:txBody>
      </p:sp>
      <p:sp>
        <p:nvSpPr>
          <p:cNvPr id="26" name="TextBox 25"/>
          <p:cNvSpPr txBox="1"/>
          <p:nvPr/>
        </p:nvSpPr>
        <p:spPr>
          <a:xfrm>
            <a:off x="718457" y="6006061"/>
            <a:ext cx="483325" cy="523220"/>
          </a:xfrm>
          <a:prstGeom prst="rect">
            <a:avLst/>
          </a:prstGeom>
          <a:noFill/>
        </p:spPr>
        <p:txBody>
          <a:bodyPr wrap="square" rtlCol="0">
            <a:spAutoFit/>
          </a:bodyPr>
          <a:lstStyle/>
          <a:p>
            <a:r>
              <a:rPr lang="uk-UA" sz="2800" dirty="0" smtClean="0">
                <a:solidFill>
                  <a:srgbClr val="182947"/>
                </a:solidFill>
                <a:latin typeface="Proxima Nova Rg" panose="02000506030000020004" pitchFamily="2" charset="0"/>
              </a:rPr>
              <a:t>2</a:t>
            </a:r>
            <a:endParaRPr lang="uk-UA" sz="2800" dirty="0">
              <a:solidFill>
                <a:srgbClr val="182947"/>
              </a:solidFill>
              <a:latin typeface="Proxima Nova Rg" panose="02000506030000020004" pitchFamily="2" charset="0"/>
            </a:endParaRPr>
          </a:p>
        </p:txBody>
      </p:sp>
      <p:sp>
        <p:nvSpPr>
          <p:cNvPr id="27" name="TextBox 26"/>
          <p:cNvSpPr txBox="1"/>
          <p:nvPr/>
        </p:nvSpPr>
        <p:spPr>
          <a:xfrm>
            <a:off x="6792685" y="6006062"/>
            <a:ext cx="378823" cy="523220"/>
          </a:xfrm>
          <a:prstGeom prst="rect">
            <a:avLst/>
          </a:prstGeom>
          <a:noFill/>
        </p:spPr>
        <p:txBody>
          <a:bodyPr wrap="square" rtlCol="0">
            <a:spAutoFit/>
          </a:bodyPr>
          <a:lstStyle/>
          <a:p>
            <a:r>
              <a:rPr lang="uk-UA" sz="2800" dirty="0" smtClean="0">
                <a:solidFill>
                  <a:srgbClr val="182947"/>
                </a:solidFill>
                <a:latin typeface="Proxima Nova Rg" panose="02000506030000020004" pitchFamily="2" charset="0"/>
              </a:rPr>
              <a:t>2</a:t>
            </a:r>
            <a:endParaRPr lang="uk-UA" sz="2800" dirty="0">
              <a:solidFill>
                <a:srgbClr val="182947"/>
              </a:solidFill>
              <a:latin typeface="Proxima Nova Rg" panose="02000506030000020004" pitchFamily="2" charset="0"/>
            </a:endParaRPr>
          </a:p>
        </p:txBody>
      </p:sp>
      <p:pic>
        <p:nvPicPr>
          <p:cNvPr id="29" name="Рисунок 2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6684245" y="5275801"/>
            <a:ext cx="797334" cy="797334"/>
          </a:xfrm>
          <a:prstGeom prst="rect">
            <a:avLst/>
          </a:prstGeom>
        </p:spPr>
      </p:pic>
    </p:spTree>
    <p:extLst>
      <p:ext uri="{BB962C8B-B14F-4D97-AF65-F5344CB8AC3E}">
        <p14:creationId xmlns:p14="http://schemas.microsoft.com/office/powerpoint/2010/main" xmlns="" val="320691247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40"/>
            <a:ext cx="12258677" cy="6857960"/>
          </a:xfrm>
          <a:prstGeom prst="rect">
            <a:avLst/>
          </a:prstGeom>
        </p:spPr>
      </p:pic>
      <p:sp>
        <p:nvSpPr>
          <p:cNvPr id="18" name="TextBox 17"/>
          <p:cNvSpPr txBox="1"/>
          <p:nvPr/>
        </p:nvSpPr>
        <p:spPr>
          <a:xfrm>
            <a:off x="260272" y="579421"/>
            <a:ext cx="4839786" cy="523220"/>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ПРОФІЛАКТИЧНА РОБОТА</a:t>
            </a:r>
            <a:endParaRPr lang="uk-UA" sz="2800" dirty="0">
              <a:solidFill>
                <a:schemeClr val="bg1"/>
              </a:solidFill>
              <a:latin typeface="Proxima Nova Rg" panose="02000506030000020004" pitchFamily="2" charset="0"/>
            </a:endParaRPr>
          </a:p>
        </p:txBody>
      </p:sp>
      <p:sp>
        <p:nvSpPr>
          <p:cNvPr id="14" name="TextBox 13"/>
          <p:cNvSpPr txBox="1"/>
          <p:nvPr/>
        </p:nvSpPr>
        <p:spPr>
          <a:xfrm>
            <a:off x="2751081" y="1868324"/>
            <a:ext cx="6566221"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у</a:t>
            </a:r>
            <a:r>
              <a:rPr lang="uk-UA" sz="2800" dirty="0" smtClean="0">
                <a:solidFill>
                  <a:srgbClr val="182947"/>
                </a:solidFill>
                <a:latin typeface="Proxima Nova Lt" panose="02000506030000020004" pitchFamily="2" charset="0"/>
              </a:rPr>
              <a:t> сфері охорони та захисту прав дітей</a:t>
            </a:r>
            <a:endParaRPr lang="uk-UA" sz="2800" dirty="0">
              <a:solidFill>
                <a:srgbClr val="182947"/>
              </a:solidFill>
              <a:latin typeface="Proxima Nova Lt" panose="02000506030000020004" pitchFamily="2" charset="0"/>
            </a:endParaRPr>
          </a:p>
        </p:txBody>
      </p:sp>
      <p:cxnSp>
        <p:nvCxnSpPr>
          <p:cNvPr id="9" name="Прямая соединительная линия 8"/>
          <p:cNvCxnSpPr/>
          <p:nvPr/>
        </p:nvCxnSpPr>
        <p:spPr>
          <a:xfrm flipV="1">
            <a:off x="2778400" y="2405019"/>
            <a:ext cx="6491885" cy="20091"/>
          </a:xfrm>
          <a:prstGeom prst="line">
            <a:avLst/>
          </a:prstGeom>
          <a:ln w="19050"/>
        </p:spPr>
        <p:style>
          <a:lnRef idx="2">
            <a:schemeClr val="accent4"/>
          </a:lnRef>
          <a:fillRef idx="0">
            <a:schemeClr val="accent4"/>
          </a:fillRef>
          <a:effectRef idx="1">
            <a:schemeClr val="accent4"/>
          </a:effectRef>
          <a:fontRef idx="minor">
            <a:schemeClr val="tx1"/>
          </a:fontRef>
        </p:style>
      </p:cxnSp>
      <p:pic>
        <p:nvPicPr>
          <p:cNvPr id="28" name="Рисунок 2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21987" y="3029735"/>
            <a:ext cx="794496" cy="794496"/>
          </a:xfrm>
          <a:prstGeom prst="rect">
            <a:avLst/>
          </a:prstGeom>
        </p:spPr>
      </p:pic>
      <p:sp>
        <p:nvSpPr>
          <p:cNvPr id="29" name="TextBox 28"/>
          <p:cNvSpPr txBox="1"/>
          <p:nvPr/>
        </p:nvSpPr>
        <p:spPr>
          <a:xfrm>
            <a:off x="1239067" y="3391067"/>
            <a:ext cx="3695242" cy="646331"/>
          </a:xfrm>
          <a:prstGeom prst="rect">
            <a:avLst/>
          </a:prstGeom>
          <a:noFill/>
        </p:spPr>
        <p:txBody>
          <a:bodyPr wrap="none" rtlCol="0">
            <a:spAutoFit/>
          </a:bodyPr>
          <a:lstStyle/>
          <a:p>
            <a:r>
              <a:rPr lang="uk-UA" dirty="0" smtClean="0">
                <a:solidFill>
                  <a:srgbClr val="182947"/>
                </a:solidFill>
                <a:latin typeface="Proxima Nova Lt" panose="02000506030000020004" pitchFamily="2" charset="0"/>
              </a:rPr>
              <a:t>Відвідано сімей, що опинилися</a:t>
            </a:r>
          </a:p>
          <a:p>
            <a:r>
              <a:rPr lang="uk-UA" dirty="0" smtClean="0">
                <a:solidFill>
                  <a:srgbClr val="182947"/>
                </a:solidFill>
                <a:latin typeface="Proxima Nova Lt" panose="02000506030000020004" pitchFamily="2" charset="0"/>
              </a:rPr>
              <a:t>у складних життєвих обставинах</a:t>
            </a:r>
            <a:endParaRPr lang="uk-UA" dirty="0">
              <a:solidFill>
                <a:srgbClr val="182947"/>
              </a:solidFill>
              <a:latin typeface="Proxima Nova Lt" panose="02000506030000020004" pitchFamily="2" charset="0"/>
            </a:endParaRPr>
          </a:p>
        </p:txBody>
      </p:sp>
      <p:sp>
        <p:nvSpPr>
          <p:cNvPr id="40" name="TextBox 39"/>
          <p:cNvSpPr txBox="1"/>
          <p:nvPr/>
        </p:nvSpPr>
        <p:spPr>
          <a:xfrm>
            <a:off x="483326" y="3918857"/>
            <a:ext cx="457200" cy="523220"/>
          </a:xfrm>
          <a:prstGeom prst="rect">
            <a:avLst/>
          </a:prstGeom>
          <a:noFill/>
        </p:spPr>
        <p:txBody>
          <a:bodyPr wrap="square" rtlCol="0">
            <a:spAutoFit/>
          </a:bodyPr>
          <a:lstStyle/>
          <a:p>
            <a:r>
              <a:rPr lang="uk-UA" sz="2800" dirty="0" smtClean="0">
                <a:solidFill>
                  <a:srgbClr val="182947"/>
                </a:solidFill>
                <a:latin typeface="Proxima Nova Rg" panose="02000506030000020004" pitchFamily="2" charset="0"/>
              </a:rPr>
              <a:t>22</a:t>
            </a:r>
            <a:endParaRPr lang="uk-UA" sz="2800" dirty="0">
              <a:solidFill>
                <a:srgbClr val="182947"/>
              </a:solidFill>
              <a:latin typeface="Proxima Nova Rg" panose="02000506030000020004" pitchFamily="2" charset="0"/>
            </a:endParaRPr>
          </a:p>
        </p:txBody>
      </p:sp>
      <p:sp>
        <p:nvSpPr>
          <p:cNvPr id="54" name="Прямоугольник 53"/>
          <p:cNvSpPr/>
          <p:nvPr/>
        </p:nvSpPr>
        <p:spPr>
          <a:xfrm>
            <a:off x="8103872" y="6207217"/>
            <a:ext cx="218330" cy="261610"/>
          </a:xfrm>
          <a:prstGeom prst="rect">
            <a:avLst/>
          </a:prstGeom>
        </p:spPr>
        <p:txBody>
          <a:bodyPr wrap="none">
            <a:spAutoFit/>
          </a:bodyPr>
          <a:lstStyle/>
          <a:p>
            <a:r>
              <a:rPr lang="uk-UA" sz="1100" dirty="0" smtClean="0">
                <a:solidFill>
                  <a:srgbClr val="FF0000"/>
                </a:solidFill>
                <a:latin typeface="Proxima Nova Lt" panose="02000506030000020004" pitchFamily="2" charset="0"/>
              </a:rPr>
              <a:t>)</a:t>
            </a:r>
            <a:endParaRPr lang="uk-UA" sz="1100" dirty="0">
              <a:solidFill>
                <a:srgbClr val="FF0000"/>
              </a:solidFill>
              <a:latin typeface="Proxima Nova Lt" panose="02000506030000020004" pitchFamily="2" charset="0"/>
            </a:endParaRPr>
          </a:p>
        </p:txBody>
      </p:sp>
    </p:spTree>
    <p:extLst>
      <p:ext uri="{BB962C8B-B14F-4D97-AF65-F5344CB8AC3E}">
        <p14:creationId xmlns:p14="http://schemas.microsoft.com/office/powerpoint/2010/main" xmlns="" val="389597453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6677" y="40"/>
            <a:ext cx="12258677" cy="6857960"/>
          </a:xfrm>
          <a:prstGeom prst="rect">
            <a:avLst/>
          </a:prstGeom>
        </p:spPr>
      </p:pic>
      <p:sp>
        <p:nvSpPr>
          <p:cNvPr id="18" name="TextBox 17"/>
          <p:cNvSpPr txBox="1"/>
          <p:nvPr/>
        </p:nvSpPr>
        <p:spPr>
          <a:xfrm>
            <a:off x="260272" y="579421"/>
            <a:ext cx="4839786" cy="523220"/>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ПРОФІЛАКТИЧНА РОБОТА</a:t>
            </a:r>
            <a:endParaRPr lang="uk-UA" sz="2800" dirty="0">
              <a:solidFill>
                <a:schemeClr val="bg1"/>
              </a:solidFill>
              <a:latin typeface="Proxima Nova Rg" panose="02000506030000020004" pitchFamily="2" charset="0"/>
            </a:endParaRPr>
          </a:p>
        </p:txBody>
      </p:sp>
      <p:sp>
        <p:nvSpPr>
          <p:cNvPr id="5" name="TextBox 4"/>
          <p:cNvSpPr txBox="1"/>
          <p:nvPr/>
        </p:nvSpPr>
        <p:spPr>
          <a:xfrm>
            <a:off x="992042" y="1868585"/>
            <a:ext cx="5070619"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у</a:t>
            </a:r>
            <a:r>
              <a:rPr lang="uk-UA" sz="2800" dirty="0" smtClean="0">
                <a:solidFill>
                  <a:srgbClr val="182947"/>
                </a:solidFill>
                <a:latin typeface="Proxima Nova Lt" panose="02000506030000020004" pitchFamily="2" charset="0"/>
              </a:rPr>
              <a:t> сфері громадської безпеки</a:t>
            </a:r>
            <a:endParaRPr lang="uk-UA" sz="2800" dirty="0">
              <a:solidFill>
                <a:srgbClr val="182947"/>
              </a:solidFill>
              <a:latin typeface="Proxima Nova Lt" panose="02000506030000020004" pitchFamily="2" charset="0"/>
            </a:endParaRPr>
          </a:p>
        </p:txBody>
      </p:sp>
      <p:cxnSp>
        <p:nvCxnSpPr>
          <p:cNvPr id="6" name="Прямая соединительная линия 5"/>
          <p:cNvCxnSpPr/>
          <p:nvPr/>
        </p:nvCxnSpPr>
        <p:spPr>
          <a:xfrm flipV="1">
            <a:off x="1044022" y="2358643"/>
            <a:ext cx="5471455" cy="2131"/>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7" name="TextBox 6"/>
          <p:cNvSpPr txBox="1"/>
          <p:nvPr/>
        </p:nvSpPr>
        <p:spPr>
          <a:xfrm>
            <a:off x="260272" y="2568951"/>
            <a:ext cx="7425559" cy="1138773"/>
          </a:xfrm>
          <a:prstGeom prst="rect">
            <a:avLst/>
          </a:prstGeom>
          <a:noFill/>
        </p:spPr>
        <p:txBody>
          <a:bodyPr wrap="none" rtlCol="0">
            <a:spAutoFit/>
          </a:bodyPr>
          <a:lstStyle/>
          <a:p>
            <a:r>
              <a:rPr lang="uk-UA" b="1" dirty="0" smtClean="0">
                <a:solidFill>
                  <a:srgbClr val="182947"/>
                </a:solidFill>
                <a:latin typeface="Proxima Nova Rg" panose="02000506030000020004" pitchFamily="2" charset="0"/>
              </a:rPr>
              <a:t>Ст. </a:t>
            </a:r>
            <a:r>
              <a:rPr lang="uk-UA" sz="3200" b="1" dirty="0" smtClean="0">
                <a:solidFill>
                  <a:srgbClr val="182947"/>
                </a:solidFill>
                <a:latin typeface="Proxima Nova Rg" panose="02000506030000020004" pitchFamily="2" charset="0"/>
              </a:rPr>
              <a:t>44 </a:t>
            </a:r>
            <a:r>
              <a:rPr lang="uk-UA" b="1" dirty="0" smtClean="0">
                <a:solidFill>
                  <a:srgbClr val="182947"/>
                </a:solidFill>
                <a:latin typeface="Proxima Nova Rg" panose="02000506030000020004" pitchFamily="2" charset="0"/>
              </a:rPr>
              <a:t>КУпАП </a:t>
            </a:r>
          </a:p>
          <a:p>
            <a:r>
              <a:rPr lang="uk-UA" dirty="0" smtClean="0">
                <a:solidFill>
                  <a:srgbClr val="182947"/>
                </a:solidFill>
                <a:latin typeface="Proxima Nova Lt" panose="02000506030000020004" pitchFamily="2" charset="0"/>
              </a:rPr>
              <a:t>Незаконні виробництво, придбання, зберігання, перевезення, пересилання</a:t>
            </a:r>
          </a:p>
          <a:p>
            <a:r>
              <a:rPr lang="uk-UA" dirty="0" smtClean="0">
                <a:solidFill>
                  <a:srgbClr val="182947"/>
                </a:solidFill>
                <a:latin typeface="Proxima Nova Lt" panose="02000506030000020004" pitchFamily="2" charset="0"/>
              </a:rPr>
              <a:t>наркотичних засобів без мети збуту в невеликих розмірів</a:t>
            </a:r>
            <a:endParaRPr lang="uk-UA" dirty="0">
              <a:solidFill>
                <a:srgbClr val="182947"/>
              </a:solidFill>
              <a:latin typeface="Proxima Nova Lt" panose="02000506030000020004" pitchFamily="2" charset="0"/>
            </a:endParaRPr>
          </a:p>
        </p:txBody>
      </p:sp>
      <p:sp>
        <p:nvSpPr>
          <p:cNvPr id="10" name="TextBox 9"/>
          <p:cNvSpPr txBox="1"/>
          <p:nvPr/>
        </p:nvSpPr>
        <p:spPr>
          <a:xfrm>
            <a:off x="194958" y="4419741"/>
            <a:ext cx="4396525" cy="861774"/>
          </a:xfrm>
          <a:prstGeom prst="rect">
            <a:avLst/>
          </a:prstGeom>
          <a:noFill/>
        </p:spPr>
        <p:txBody>
          <a:bodyPr wrap="square" rtlCol="0">
            <a:spAutoFit/>
          </a:bodyPr>
          <a:lstStyle/>
          <a:p>
            <a:r>
              <a:rPr lang="uk-UA" b="1" dirty="0" smtClean="0">
                <a:solidFill>
                  <a:srgbClr val="182947"/>
                </a:solidFill>
                <a:latin typeface="Proxima Nova Rg" panose="02000506030000020004" pitchFamily="2" charset="0"/>
              </a:rPr>
              <a:t>Ст. </a:t>
            </a:r>
            <a:r>
              <a:rPr lang="uk-UA" sz="3200" b="1" dirty="0" smtClean="0">
                <a:solidFill>
                  <a:srgbClr val="182947"/>
                </a:solidFill>
                <a:latin typeface="Proxima Nova Rg" panose="02000506030000020004" pitchFamily="2" charset="0"/>
              </a:rPr>
              <a:t>44-3 </a:t>
            </a:r>
            <a:r>
              <a:rPr lang="uk-UA" b="1" dirty="0" smtClean="0">
                <a:solidFill>
                  <a:srgbClr val="182947"/>
                </a:solidFill>
                <a:latin typeface="Proxima Nova Rg" panose="02000506030000020004" pitchFamily="2" charset="0"/>
              </a:rPr>
              <a:t>КУпАП</a:t>
            </a:r>
          </a:p>
          <a:p>
            <a:r>
              <a:rPr lang="uk-UA" dirty="0" smtClean="0">
                <a:solidFill>
                  <a:srgbClr val="182947"/>
                </a:solidFill>
                <a:latin typeface="Proxima Nova Lt" panose="02000506030000020004" pitchFamily="2" charset="0"/>
              </a:rPr>
              <a:t>Порушення правил щодо карантину людей</a:t>
            </a:r>
            <a:endParaRPr lang="uk-UA" dirty="0">
              <a:solidFill>
                <a:srgbClr val="182947"/>
              </a:solidFill>
              <a:latin typeface="Proxima Nova Lt" panose="02000506030000020004" pitchFamily="2" charset="0"/>
            </a:endParaRPr>
          </a:p>
        </p:txBody>
      </p:sp>
      <p:pic>
        <p:nvPicPr>
          <p:cNvPr id="8" name="Рисунок 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60272" y="1833434"/>
            <a:ext cx="578684" cy="634350"/>
          </a:xfrm>
          <a:prstGeom prst="rect">
            <a:avLst/>
          </a:prstGeom>
        </p:spPr>
      </p:pic>
      <p:sp>
        <p:nvSpPr>
          <p:cNvPr id="16" name="TextBox 15"/>
          <p:cNvSpPr txBox="1"/>
          <p:nvPr/>
        </p:nvSpPr>
        <p:spPr>
          <a:xfrm>
            <a:off x="11090366" y="3278777"/>
            <a:ext cx="875211" cy="584775"/>
          </a:xfrm>
          <a:prstGeom prst="rect">
            <a:avLst/>
          </a:prstGeom>
          <a:noFill/>
        </p:spPr>
        <p:txBody>
          <a:bodyPr wrap="square" rtlCol="0">
            <a:spAutoFit/>
          </a:bodyPr>
          <a:lstStyle/>
          <a:p>
            <a:r>
              <a:rPr lang="uk-UA" sz="3200" dirty="0" smtClean="0">
                <a:solidFill>
                  <a:srgbClr val="182947"/>
                </a:solidFill>
                <a:latin typeface="Proxima Nova Rg" panose="02000506030000020004" pitchFamily="2" charset="0"/>
              </a:rPr>
              <a:t>5</a:t>
            </a:r>
            <a:endParaRPr lang="uk-UA" sz="3200" dirty="0">
              <a:solidFill>
                <a:srgbClr val="182947"/>
              </a:solidFill>
              <a:latin typeface="Proxima Nova Rg" panose="02000506030000020004" pitchFamily="2" charset="0"/>
            </a:endParaRPr>
          </a:p>
        </p:txBody>
      </p:sp>
      <p:sp>
        <p:nvSpPr>
          <p:cNvPr id="20" name="Прямоугольник 19"/>
          <p:cNvSpPr/>
          <p:nvPr/>
        </p:nvSpPr>
        <p:spPr>
          <a:xfrm>
            <a:off x="11051177" y="4415246"/>
            <a:ext cx="927462" cy="584775"/>
          </a:xfrm>
          <a:prstGeom prst="rect">
            <a:avLst/>
          </a:prstGeom>
        </p:spPr>
        <p:txBody>
          <a:bodyPr wrap="square">
            <a:spAutoFit/>
          </a:bodyPr>
          <a:lstStyle/>
          <a:p>
            <a:r>
              <a:rPr lang="uk-UA" sz="3200" dirty="0" smtClean="0">
                <a:solidFill>
                  <a:srgbClr val="182947"/>
                </a:solidFill>
                <a:latin typeface="Proxima Nova Rg" panose="02000506030000020004" pitchFamily="2" charset="0"/>
              </a:rPr>
              <a:t>2</a:t>
            </a:r>
            <a:endParaRPr lang="uk-UA" sz="3200" dirty="0">
              <a:solidFill>
                <a:srgbClr val="182947"/>
              </a:solidFill>
              <a:latin typeface="Proxima Nova Rg" panose="02000506030000020004" pitchFamily="2" charset="0"/>
            </a:endParaRPr>
          </a:p>
        </p:txBody>
      </p:sp>
    </p:spTree>
    <p:extLst>
      <p:ext uri="{BB962C8B-B14F-4D97-AF65-F5344CB8AC3E}">
        <p14:creationId xmlns:p14="http://schemas.microsoft.com/office/powerpoint/2010/main" xmlns="" val="3446117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36494" y="0"/>
            <a:ext cx="12258677" cy="6857960"/>
          </a:xfrm>
          <a:prstGeom prst="rect">
            <a:avLst/>
          </a:prstGeom>
        </p:spPr>
      </p:pic>
      <p:sp>
        <p:nvSpPr>
          <p:cNvPr id="18" name="TextBox 17"/>
          <p:cNvSpPr txBox="1"/>
          <p:nvPr/>
        </p:nvSpPr>
        <p:spPr>
          <a:xfrm>
            <a:off x="260272" y="579421"/>
            <a:ext cx="4839786" cy="523220"/>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ПРОФІЛАКТИЧНА РОБОТА</a:t>
            </a:r>
            <a:endParaRPr lang="uk-UA" sz="2800" dirty="0">
              <a:solidFill>
                <a:schemeClr val="bg1"/>
              </a:solidFill>
              <a:latin typeface="Proxima Nova Rg" panose="02000506030000020004" pitchFamily="2" charset="0"/>
            </a:endParaRPr>
          </a:p>
        </p:txBody>
      </p:sp>
      <p:sp>
        <p:nvSpPr>
          <p:cNvPr id="5" name="TextBox 4"/>
          <p:cNvSpPr txBox="1"/>
          <p:nvPr/>
        </p:nvSpPr>
        <p:spPr>
          <a:xfrm>
            <a:off x="260272" y="1834599"/>
            <a:ext cx="5070619"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у</a:t>
            </a:r>
            <a:r>
              <a:rPr lang="uk-UA" sz="2800" dirty="0" smtClean="0">
                <a:solidFill>
                  <a:srgbClr val="182947"/>
                </a:solidFill>
                <a:latin typeface="Proxima Nova Lt" panose="02000506030000020004" pitchFamily="2" charset="0"/>
              </a:rPr>
              <a:t> сфері громадської безпеки</a:t>
            </a:r>
            <a:endParaRPr lang="uk-UA" sz="2800" dirty="0">
              <a:solidFill>
                <a:srgbClr val="182947"/>
              </a:solidFill>
              <a:latin typeface="Proxima Nova Lt" panose="02000506030000020004" pitchFamily="2" charset="0"/>
            </a:endParaRPr>
          </a:p>
        </p:txBody>
      </p:sp>
      <p:cxnSp>
        <p:nvCxnSpPr>
          <p:cNvPr id="6" name="Прямая соединительная линия 5"/>
          <p:cNvCxnSpPr/>
          <p:nvPr/>
        </p:nvCxnSpPr>
        <p:spPr>
          <a:xfrm flipV="1">
            <a:off x="260272" y="2357819"/>
            <a:ext cx="6912117" cy="2129"/>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10" name="TextBox 9"/>
          <p:cNvSpPr txBox="1"/>
          <p:nvPr/>
        </p:nvSpPr>
        <p:spPr>
          <a:xfrm>
            <a:off x="255523" y="2834640"/>
            <a:ext cx="2058897" cy="861774"/>
          </a:xfrm>
          <a:prstGeom prst="rect">
            <a:avLst/>
          </a:prstGeom>
          <a:noFill/>
        </p:spPr>
        <p:txBody>
          <a:bodyPr wrap="square" rtlCol="0">
            <a:spAutoFit/>
          </a:bodyPr>
          <a:lstStyle/>
          <a:p>
            <a:r>
              <a:rPr lang="uk-UA" dirty="0" smtClean="0">
                <a:solidFill>
                  <a:srgbClr val="182947"/>
                </a:solidFill>
                <a:latin typeface="Proxima Nova Rg" panose="02000506030000020004" pitchFamily="2" charset="0"/>
              </a:rPr>
              <a:t>Ст. </a:t>
            </a:r>
            <a:r>
              <a:rPr lang="uk-UA" sz="3200" dirty="0" smtClean="0">
                <a:solidFill>
                  <a:srgbClr val="182947"/>
                </a:solidFill>
                <a:latin typeface="Proxima Nova Rg" panose="02000506030000020004" pitchFamily="2" charset="0"/>
              </a:rPr>
              <a:t>173</a:t>
            </a:r>
            <a:r>
              <a:rPr lang="uk-UA" dirty="0" smtClean="0">
                <a:solidFill>
                  <a:srgbClr val="182947"/>
                </a:solidFill>
                <a:latin typeface="Proxima Nova Rg" panose="02000506030000020004" pitchFamily="2" charset="0"/>
              </a:rPr>
              <a:t> КУпАП</a:t>
            </a:r>
          </a:p>
          <a:p>
            <a:r>
              <a:rPr lang="uk-UA" dirty="0" smtClean="0">
                <a:solidFill>
                  <a:srgbClr val="182947"/>
                </a:solidFill>
                <a:latin typeface="Proxima Nova Lt" panose="02000506030000020004" pitchFamily="2" charset="0"/>
              </a:rPr>
              <a:t>Дрібне хуліганство</a:t>
            </a:r>
          </a:p>
        </p:txBody>
      </p:sp>
      <p:sp>
        <p:nvSpPr>
          <p:cNvPr id="12" name="TextBox 11"/>
          <p:cNvSpPr txBox="1"/>
          <p:nvPr/>
        </p:nvSpPr>
        <p:spPr>
          <a:xfrm>
            <a:off x="255523" y="3931920"/>
            <a:ext cx="5152821" cy="861774"/>
          </a:xfrm>
          <a:prstGeom prst="rect">
            <a:avLst/>
          </a:prstGeom>
          <a:noFill/>
        </p:spPr>
        <p:txBody>
          <a:bodyPr wrap="square" rtlCol="0">
            <a:spAutoFit/>
          </a:bodyPr>
          <a:lstStyle/>
          <a:p>
            <a:r>
              <a:rPr lang="uk-UA" dirty="0" smtClean="0">
                <a:solidFill>
                  <a:srgbClr val="182947"/>
                </a:solidFill>
                <a:latin typeface="Proxima Nova Rg" panose="02000506030000020004" pitchFamily="2" charset="0"/>
              </a:rPr>
              <a:t>Ст. </a:t>
            </a:r>
            <a:r>
              <a:rPr lang="uk-UA" sz="3200" dirty="0" smtClean="0">
                <a:solidFill>
                  <a:srgbClr val="182947"/>
                </a:solidFill>
                <a:latin typeface="Proxima Nova Rg" panose="02000506030000020004" pitchFamily="2" charset="0"/>
              </a:rPr>
              <a:t>175-1 </a:t>
            </a:r>
            <a:r>
              <a:rPr lang="uk-UA" dirty="0" smtClean="0">
                <a:solidFill>
                  <a:srgbClr val="182947"/>
                </a:solidFill>
                <a:latin typeface="Proxima Nova Rg" panose="02000506030000020004" pitchFamily="2" charset="0"/>
              </a:rPr>
              <a:t>КУпАП</a:t>
            </a:r>
          </a:p>
          <a:p>
            <a:r>
              <a:rPr lang="ru-RU" dirty="0" err="1">
                <a:solidFill>
                  <a:srgbClr val="182947"/>
                </a:solidFill>
                <a:latin typeface="Proxima Nova Lt" panose="02000506030000020004" pitchFamily="2" charset="0"/>
              </a:rPr>
              <a:t>Куріння</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тютюнових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виробів</a:t>
            </a:r>
            <a:r>
              <a:rPr lang="ru-RU" dirty="0">
                <a:solidFill>
                  <a:srgbClr val="182947"/>
                </a:solidFill>
                <a:latin typeface="Proxima Nova Lt" panose="02000506030000020004" pitchFamily="2" charset="0"/>
              </a:rPr>
              <a:t> у </a:t>
            </a:r>
            <a:r>
              <a:rPr lang="ru-RU" dirty="0" err="1">
                <a:solidFill>
                  <a:srgbClr val="182947"/>
                </a:solidFill>
                <a:latin typeface="Proxima Nova Lt" panose="02000506030000020004" pitchFamily="2" charset="0"/>
              </a:rPr>
              <a:t>заборонених</a:t>
            </a:r>
            <a:r>
              <a:rPr lang="ru-RU" dirty="0">
                <a:solidFill>
                  <a:srgbClr val="182947"/>
                </a:solidFill>
                <a:latin typeface="Proxima Nova Lt" panose="02000506030000020004" pitchFamily="2" charset="0"/>
              </a:rPr>
              <a:t> </a:t>
            </a:r>
            <a:r>
              <a:rPr lang="ru-RU" dirty="0" err="1" smtClean="0">
                <a:solidFill>
                  <a:srgbClr val="182947"/>
                </a:solidFill>
                <a:latin typeface="Proxima Nova Lt" panose="02000506030000020004" pitchFamily="2" charset="0"/>
              </a:rPr>
              <a:t>місцях</a:t>
            </a:r>
            <a:endParaRPr lang="ru-RU" dirty="0">
              <a:solidFill>
                <a:srgbClr val="182947"/>
              </a:solidFill>
              <a:latin typeface="Proxima Nova Lt" panose="02000506030000020004" pitchFamily="2" charset="0"/>
            </a:endParaRPr>
          </a:p>
        </p:txBody>
      </p:sp>
      <p:sp>
        <p:nvSpPr>
          <p:cNvPr id="14" name="TextBox 13"/>
          <p:cNvSpPr txBox="1"/>
          <p:nvPr/>
        </p:nvSpPr>
        <p:spPr>
          <a:xfrm>
            <a:off x="255523" y="5146766"/>
            <a:ext cx="6878806" cy="861774"/>
          </a:xfrm>
          <a:prstGeom prst="rect">
            <a:avLst/>
          </a:prstGeom>
          <a:noFill/>
        </p:spPr>
        <p:txBody>
          <a:bodyPr wrap="square" rtlCol="0">
            <a:spAutoFit/>
          </a:bodyPr>
          <a:lstStyle/>
          <a:p>
            <a:r>
              <a:rPr lang="uk-UA" dirty="0" smtClean="0">
                <a:solidFill>
                  <a:srgbClr val="182947"/>
                </a:solidFill>
                <a:latin typeface="Proxima Nova Rg" panose="02000506030000020004" pitchFamily="2" charset="0"/>
              </a:rPr>
              <a:t>Ст. </a:t>
            </a:r>
            <a:r>
              <a:rPr lang="uk-UA" sz="3200" dirty="0" smtClean="0">
                <a:solidFill>
                  <a:srgbClr val="182947"/>
                </a:solidFill>
                <a:latin typeface="Proxima Nova Rg" panose="02000506030000020004" pitchFamily="2" charset="0"/>
              </a:rPr>
              <a:t>176</a:t>
            </a:r>
            <a:r>
              <a:rPr lang="uk-UA" dirty="0" smtClean="0">
                <a:solidFill>
                  <a:srgbClr val="182947"/>
                </a:solidFill>
                <a:latin typeface="Proxima Nova Rg" panose="02000506030000020004" pitchFamily="2" charset="0"/>
              </a:rPr>
              <a:t> КУпАП</a:t>
            </a:r>
          </a:p>
          <a:p>
            <a:r>
              <a:rPr lang="ru-RU" dirty="0" err="1">
                <a:solidFill>
                  <a:srgbClr val="182947"/>
                </a:solidFill>
                <a:latin typeface="Proxima Nova Lt" panose="02000506030000020004" pitchFamily="2" charset="0"/>
              </a:rPr>
              <a:t>Виготовлення</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зберігання</a:t>
            </a:r>
            <a:r>
              <a:rPr lang="ru-RU" dirty="0">
                <a:solidFill>
                  <a:srgbClr val="182947"/>
                </a:solidFill>
                <a:latin typeface="Proxima Nova Lt" panose="02000506030000020004" pitchFamily="2" charset="0"/>
              </a:rPr>
              <a:t> самогону та </a:t>
            </a:r>
            <a:r>
              <a:rPr lang="ru-RU" dirty="0" err="1">
                <a:solidFill>
                  <a:srgbClr val="182947"/>
                </a:solidFill>
                <a:latin typeface="Proxima Nova Lt" panose="02000506030000020004" pitchFamily="2" charset="0"/>
              </a:rPr>
              <a:t>апаратів</a:t>
            </a:r>
            <a:r>
              <a:rPr lang="ru-RU" dirty="0">
                <a:solidFill>
                  <a:srgbClr val="182947"/>
                </a:solidFill>
                <a:latin typeface="Proxima Nova Lt" panose="02000506030000020004" pitchFamily="2" charset="0"/>
              </a:rPr>
              <a:t> для </a:t>
            </a:r>
            <a:r>
              <a:rPr lang="ru-RU" dirty="0" err="1">
                <a:solidFill>
                  <a:srgbClr val="182947"/>
                </a:solidFill>
                <a:latin typeface="Proxima Nova Lt" panose="02000506030000020004" pitchFamily="2" charset="0"/>
              </a:rPr>
              <a:t>його</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вироблення</a:t>
            </a:r>
            <a:endParaRPr lang="uk-UA" dirty="0" smtClean="0">
              <a:solidFill>
                <a:srgbClr val="182947"/>
              </a:solidFill>
              <a:latin typeface="Proxima Nova Lt" panose="02000506030000020004" pitchFamily="2" charset="0"/>
            </a:endParaRPr>
          </a:p>
        </p:txBody>
      </p:sp>
      <p:sp>
        <p:nvSpPr>
          <p:cNvPr id="16" name="TextBox 15"/>
          <p:cNvSpPr txBox="1"/>
          <p:nvPr/>
        </p:nvSpPr>
        <p:spPr>
          <a:xfrm>
            <a:off x="10463349" y="2978332"/>
            <a:ext cx="1188720" cy="584775"/>
          </a:xfrm>
          <a:prstGeom prst="rect">
            <a:avLst/>
          </a:prstGeom>
          <a:noFill/>
        </p:spPr>
        <p:txBody>
          <a:bodyPr wrap="square" rtlCol="0">
            <a:spAutoFit/>
          </a:bodyPr>
          <a:lstStyle/>
          <a:p>
            <a:r>
              <a:rPr lang="uk-UA" sz="3200" dirty="0" smtClean="0">
                <a:solidFill>
                  <a:srgbClr val="182947"/>
                </a:solidFill>
                <a:latin typeface="Proxima Nova Rg" panose="02000506030000020004" pitchFamily="2" charset="0"/>
              </a:rPr>
              <a:t>2</a:t>
            </a:r>
            <a:endParaRPr lang="uk-UA" sz="3200" dirty="0">
              <a:solidFill>
                <a:srgbClr val="182947"/>
              </a:solidFill>
              <a:latin typeface="Proxima Nova Rg" panose="02000506030000020004" pitchFamily="2" charset="0"/>
            </a:endParaRPr>
          </a:p>
        </p:txBody>
      </p:sp>
      <p:sp>
        <p:nvSpPr>
          <p:cNvPr id="17" name="TextBox 16"/>
          <p:cNvSpPr txBox="1"/>
          <p:nvPr/>
        </p:nvSpPr>
        <p:spPr>
          <a:xfrm>
            <a:off x="10476411" y="4127863"/>
            <a:ext cx="1502228" cy="584775"/>
          </a:xfrm>
          <a:prstGeom prst="rect">
            <a:avLst/>
          </a:prstGeom>
          <a:noFill/>
        </p:spPr>
        <p:txBody>
          <a:bodyPr wrap="square" rtlCol="0">
            <a:spAutoFit/>
          </a:bodyPr>
          <a:lstStyle/>
          <a:p>
            <a:r>
              <a:rPr lang="uk-UA" sz="3200" dirty="0" smtClean="0">
                <a:solidFill>
                  <a:srgbClr val="182947"/>
                </a:solidFill>
                <a:latin typeface="Proxima Nova Rg" panose="02000506030000020004" pitchFamily="2" charset="0"/>
              </a:rPr>
              <a:t>31</a:t>
            </a:r>
            <a:endParaRPr lang="uk-UA" sz="3200" dirty="0">
              <a:solidFill>
                <a:srgbClr val="182947"/>
              </a:solidFill>
              <a:latin typeface="Proxima Nova Rg" panose="02000506030000020004" pitchFamily="2" charset="0"/>
            </a:endParaRPr>
          </a:p>
        </p:txBody>
      </p:sp>
      <p:sp>
        <p:nvSpPr>
          <p:cNvPr id="19" name="TextBox 18"/>
          <p:cNvSpPr txBox="1"/>
          <p:nvPr/>
        </p:nvSpPr>
        <p:spPr>
          <a:xfrm>
            <a:off x="10476410" y="5316584"/>
            <a:ext cx="1384663" cy="584775"/>
          </a:xfrm>
          <a:prstGeom prst="rect">
            <a:avLst/>
          </a:prstGeom>
          <a:noFill/>
        </p:spPr>
        <p:txBody>
          <a:bodyPr wrap="square" rtlCol="0">
            <a:spAutoFit/>
          </a:bodyPr>
          <a:lstStyle/>
          <a:p>
            <a:r>
              <a:rPr lang="uk-UA" sz="3200" dirty="0" smtClean="0">
                <a:solidFill>
                  <a:srgbClr val="182947"/>
                </a:solidFill>
                <a:latin typeface="Proxima Nova Rg" panose="02000506030000020004" pitchFamily="2" charset="0"/>
              </a:rPr>
              <a:t>4</a:t>
            </a:r>
            <a:endParaRPr lang="uk-UA" sz="3200" dirty="0">
              <a:solidFill>
                <a:srgbClr val="182947"/>
              </a:solidFill>
              <a:latin typeface="Proxima Nova Rg" panose="02000506030000020004" pitchFamily="2" charset="0"/>
            </a:endParaRPr>
          </a:p>
        </p:txBody>
      </p:sp>
    </p:spTree>
    <p:extLst>
      <p:ext uri="{BB962C8B-B14F-4D97-AF65-F5344CB8AC3E}">
        <p14:creationId xmlns:p14="http://schemas.microsoft.com/office/powerpoint/2010/main" xmlns="" val="141635915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6677" y="-1043"/>
            <a:ext cx="12258677" cy="6857960"/>
          </a:xfrm>
          <a:prstGeom prst="rect">
            <a:avLst/>
          </a:prstGeom>
        </p:spPr>
      </p:pic>
      <p:sp>
        <p:nvSpPr>
          <p:cNvPr id="18" name="TextBox 17"/>
          <p:cNvSpPr txBox="1"/>
          <p:nvPr/>
        </p:nvSpPr>
        <p:spPr>
          <a:xfrm>
            <a:off x="260272" y="579421"/>
            <a:ext cx="4839786" cy="523220"/>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ПРОФІЛАКТИЧНА РОБОТА</a:t>
            </a:r>
            <a:endParaRPr lang="uk-UA" sz="2800" dirty="0">
              <a:solidFill>
                <a:schemeClr val="bg1"/>
              </a:solidFill>
              <a:latin typeface="Proxima Nova Rg" panose="02000506030000020004" pitchFamily="2" charset="0"/>
            </a:endParaRPr>
          </a:p>
        </p:txBody>
      </p:sp>
      <p:sp>
        <p:nvSpPr>
          <p:cNvPr id="5" name="TextBox 4"/>
          <p:cNvSpPr txBox="1"/>
          <p:nvPr/>
        </p:nvSpPr>
        <p:spPr>
          <a:xfrm>
            <a:off x="260272" y="1834599"/>
            <a:ext cx="5070619"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у</a:t>
            </a:r>
            <a:r>
              <a:rPr lang="uk-UA" sz="2800" dirty="0" smtClean="0">
                <a:solidFill>
                  <a:srgbClr val="182947"/>
                </a:solidFill>
                <a:latin typeface="Proxima Nova Lt" panose="02000506030000020004" pitchFamily="2" charset="0"/>
              </a:rPr>
              <a:t> сфері громадської безпеки</a:t>
            </a:r>
            <a:endParaRPr lang="uk-UA" sz="2800" dirty="0">
              <a:solidFill>
                <a:srgbClr val="182947"/>
              </a:solidFill>
              <a:latin typeface="Proxima Nova Lt" panose="02000506030000020004" pitchFamily="2" charset="0"/>
            </a:endParaRPr>
          </a:p>
        </p:txBody>
      </p:sp>
      <p:cxnSp>
        <p:nvCxnSpPr>
          <p:cNvPr id="6" name="Прямая соединительная линия 5"/>
          <p:cNvCxnSpPr/>
          <p:nvPr/>
        </p:nvCxnSpPr>
        <p:spPr>
          <a:xfrm flipV="1">
            <a:off x="260272" y="2357819"/>
            <a:ext cx="6912117" cy="2129"/>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10" name="TextBox 9"/>
          <p:cNvSpPr txBox="1"/>
          <p:nvPr/>
        </p:nvSpPr>
        <p:spPr>
          <a:xfrm>
            <a:off x="255523" y="4041682"/>
            <a:ext cx="8740919" cy="1138773"/>
          </a:xfrm>
          <a:prstGeom prst="rect">
            <a:avLst/>
          </a:prstGeom>
          <a:noFill/>
        </p:spPr>
        <p:txBody>
          <a:bodyPr wrap="none" rtlCol="0">
            <a:spAutoFit/>
          </a:bodyPr>
          <a:lstStyle/>
          <a:p>
            <a:r>
              <a:rPr lang="uk-UA" dirty="0" smtClean="0">
                <a:solidFill>
                  <a:srgbClr val="182947"/>
                </a:solidFill>
                <a:latin typeface="Proxima Nova Rg" panose="02000506030000020004" pitchFamily="2" charset="0"/>
              </a:rPr>
              <a:t>Ст. </a:t>
            </a:r>
            <a:r>
              <a:rPr lang="uk-UA" sz="3200" dirty="0" smtClean="0">
                <a:solidFill>
                  <a:srgbClr val="182947"/>
                </a:solidFill>
                <a:latin typeface="Proxima Nova Rg" panose="02000506030000020004" pitchFamily="2" charset="0"/>
              </a:rPr>
              <a:t>178 </a:t>
            </a:r>
            <a:r>
              <a:rPr lang="uk-UA" dirty="0" smtClean="0">
                <a:solidFill>
                  <a:srgbClr val="182947"/>
                </a:solidFill>
                <a:latin typeface="Proxima Nova Rg" panose="02000506030000020004" pitchFamily="2" charset="0"/>
              </a:rPr>
              <a:t>КУпАП</a:t>
            </a:r>
          </a:p>
          <a:p>
            <a:r>
              <a:rPr lang="ru-RU" dirty="0" err="1">
                <a:solidFill>
                  <a:srgbClr val="182947"/>
                </a:solidFill>
                <a:latin typeface="Proxima Nova Lt" panose="02000506030000020004" pitchFamily="2" charset="0"/>
              </a:rPr>
              <a:t>Розпивання</a:t>
            </a:r>
            <a:r>
              <a:rPr lang="ru-RU" dirty="0">
                <a:solidFill>
                  <a:srgbClr val="182947"/>
                </a:solidFill>
                <a:latin typeface="Proxima Nova Lt" panose="02000506030000020004" pitchFamily="2" charset="0"/>
              </a:rPr>
              <a:t> пива, </a:t>
            </a:r>
            <a:r>
              <a:rPr lang="ru-RU" dirty="0" err="1">
                <a:solidFill>
                  <a:srgbClr val="182947"/>
                </a:solidFill>
                <a:latin typeface="Proxima Nova Lt" panose="02000506030000020004" pitchFamily="2" charset="0"/>
              </a:rPr>
              <a:t>алкогольних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слабоалкогольних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напоїв</a:t>
            </a:r>
            <a:r>
              <a:rPr lang="ru-RU" dirty="0">
                <a:solidFill>
                  <a:srgbClr val="182947"/>
                </a:solidFill>
                <a:latin typeface="Proxima Nova Lt" panose="02000506030000020004" pitchFamily="2" charset="0"/>
              </a:rPr>
              <a:t> у </a:t>
            </a:r>
            <a:r>
              <a:rPr lang="ru-RU" dirty="0" err="1">
                <a:solidFill>
                  <a:srgbClr val="182947"/>
                </a:solidFill>
                <a:latin typeface="Proxima Nova Lt" panose="02000506030000020004" pitchFamily="2" charset="0"/>
              </a:rPr>
              <a:t>заборонених</a:t>
            </a:r>
            <a:r>
              <a:rPr lang="ru-RU" dirty="0">
                <a:solidFill>
                  <a:srgbClr val="182947"/>
                </a:solidFill>
                <a:latin typeface="Proxima Nova Lt" panose="02000506030000020004" pitchFamily="2" charset="0"/>
              </a:rPr>
              <a:t> законом </a:t>
            </a:r>
            <a:r>
              <a:rPr lang="ru-RU" dirty="0" err="1" smtClean="0">
                <a:solidFill>
                  <a:srgbClr val="182947"/>
                </a:solidFill>
                <a:latin typeface="Proxima Nova Lt" panose="02000506030000020004" pitchFamily="2" charset="0"/>
              </a:rPr>
              <a:t>місцях</a:t>
            </a:r>
            <a:endParaRPr lang="ru-RU" dirty="0" smtClean="0">
              <a:solidFill>
                <a:srgbClr val="182947"/>
              </a:solidFill>
              <a:latin typeface="Proxima Nova Lt" panose="02000506030000020004" pitchFamily="2" charset="0"/>
            </a:endParaRPr>
          </a:p>
          <a:p>
            <a:r>
              <a:rPr lang="ru-RU" dirty="0" err="1" smtClean="0">
                <a:solidFill>
                  <a:srgbClr val="182947"/>
                </a:solidFill>
                <a:latin typeface="Proxima Nova Lt" panose="02000506030000020004" pitchFamily="2" charset="0"/>
              </a:rPr>
              <a:t>або</a:t>
            </a:r>
            <a:r>
              <a:rPr lang="ru-RU" dirty="0" smtClean="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поява</a:t>
            </a:r>
            <a:r>
              <a:rPr lang="ru-RU" dirty="0">
                <a:solidFill>
                  <a:srgbClr val="182947"/>
                </a:solidFill>
                <a:latin typeface="Proxima Nova Lt" panose="02000506030000020004" pitchFamily="2" charset="0"/>
              </a:rPr>
              <a:t> у </a:t>
            </a:r>
            <a:r>
              <a:rPr lang="ru-RU" dirty="0" err="1">
                <a:solidFill>
                  <a:srgbClr val="182947"/>
                </a:solidFill>
                <a:latin typeface="Proxima Nova Lt" panose="02000506030000020004" pitchFamily="2" charset="0"/>
              </a:rPr>
              <a:t>громадських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місцях</a:t>
            </a:r>
            <a:r>
              <a:rPr lang="ru-RU" dirty="0">
                <a:solidFill>
                  <a:srgbClr val="182947"/>
                </a:solidFill>
                <a:latin typeface="Proxima Nova Lt" panose="02000506030000020004" pitchFamily="2" charset="0"/>
              </a:rPr>
              <a:t> у </a:t>
            </a:r>
            <a:r>
              <a:rPr lang="ru-RU" dirty="0" err="1">
                <a:solidFill>
                  <a:srgbClr val="182947"/>
                </a:solidFill>
                <a:latin typeface="Proxima Nova Lt" panose="02000506030000020004" pitchFamily="2" charset="0"/>
              </a:rPr>
              <a:t>п'яному</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вигляді</a:t>
            </a:r>
            <a:endParaRPr lang="uk-UA" dirty="0" smtClean="0">
              <a:solidFill>
                <a:srgbClr val="182947"/>
              </a:solidFill>
              <a:latin typeface="Proxima Nova Lt" panose="02000506030000020004" pitchFamily="2" charset="0"/>
            </a:endParaRPr>
          </a:p>
        </p:txBody>
      </p:sp>
      <p:sp>
        <p:nvSpPr>
          <p:cNvPr id="14" name="TextBox 13"/>
          <p:cNvSpPr txBox="1"/>
          <p:nvPr/>
        </p:nvSpPr>
        <p:spPr>
          <a:xfrm>
            <a:off x="10424159" y="4506686"/>
            <a:ext cx="1502228" cy="584775"/>
          </a:xfrm>
          <a:prstGeom prst="rect">
            <a:avLst/>
          </a:prstGeom>
          <a:noFill/>
        </p:spPr>
        <p:txBody>
          <a:bodyPr wrap="square" rtlCol="0">
            <a:spAutoFit/>
          </a:bodyPr>
          <a:lstStyle/>
          <a:p>
            <a:r>
              <a:rPr lang="uk-UA" sz="3200" dirty="0" smtClean="0">
                <a:solidFill>
                  <a:srgbClr val="182947"/>
                </a:solidFill>
                <a:latin typeface="Proxima Nova Rg" panose="02000506030000020004" pitchFamily="2" charset="0"/>
              </a:rPr>
              <a:t> 81</a:t>
            </a:r>
            <a:endParaRPr lang="uk-UA" sz="3200" dirty="0">
              <a:solidFill>
                <a:srgbClr val="182947"/>
              </a:solidFill>
              <a:latin typeface="Proxima Nova Rg" panose="02000506030000020004" pitchFamily="2" charset="0"/>
            </a:endParaRPr>
          </a:p>
        </p:txBody>
      </p:sp>
    </p:spTree>
    <p:extLst>
      <p:ext uri="{BB962C8B-B14F-4D97-AF65-F5344CB8AC3E}">
        <p14:creationId xmlns:p14="http://schemas.microsoft.com/office/powerpoint/2010/main" xmlns="" val="142353494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6677" y="0"/>
            <a:ext cx="12258677" cy="6857960"/>
          </a:xfrm>
          <a:prstGeom prst="rect">
            <a:avLst/>
          </a:prstGeom>
        </p:spPr>
      </p:pic>
      <p:sp>
        <p:nvSpPr>
          <p:cNvPr id="18" name="TextBox 17"/>
          <p:cNvSpPr txBox="1"/>
          <p:nvPr/>
        </p:nvSpPr>
        <p:spPr>
          <a:xfrm>
            <a:off x="260272" y="579421"/>
            <a:ext cx="4839786" cy="523220"/>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ПРОФІЛАКТИЧНА РОБОТА</a:t>
            </a:r>
            <a:endParaRPr lang="uk-UA" sz="2800" dirty="0">
              <a:solidFill>
                <a:schemeClr val="bg1"/>
              </a:solidFill>
              <a:latin typeface="Proxima Nova Rg" panose="02000506030000020004" pitchFamily="2" charset="0"/>
            </a:endParaRPr>
          </a:p>
        </p:txBody>
      </p:sp>
      <p:sp>
        <p:nvSpPr>
          <p:cNvPr id="5" name="TextBox 4"/>
          <p:cNvSpPr txBox="1"/>
          <p:nvPr/>
        </p:nvSpPr>
        <p:spPr>
          <a:xfrm>
            <a:off x="5064862" y="1945420"/>
            <a:ext cx="5897768"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у</a:t>
            </a:r>
            <a:r>
              <a:rPr lang="uk-UA" sz="2800" dirty="0" smtClean="0">
                <a:solidFill>
                  <a:srgbClr val="182947"/>
                </a:solidFill>
                <a:latin typeface="Proxima Nova Lt" panose="02000506030000020004" pitchFamily="2" charset="0"/>
              </a:rPr>
              <a:t> сфері безпеки дорожнього руху</a:t>
            </a:r>
            <a:endParaRPr lang="uk-UA" sz="2800" dirty="0">
              <a:solidFill>
                <a:srgbClr val="182947"/>
              </a:solidFill>
              <a:latin typeface="Proxima Nova Lt" panose="02000506030000020004" pitchFamily="2" charset="0"/>
            </a:endParaRPr>
          </a:p>
        </p:txBody>
      </p:sp>
      <p:cxnSp>
        <p:nvCxnSpPr>
          <p:cNvPr id="6" name="Прямая соединительная линия 5"/>
          <p:cNvCxnSpPr/>
          <p:nvPr/>
        </p:nvCxnSpPr>
        <p:spPr>
          <a:xfrm>
            <a:off x="5064862" y="2514810"/>
            <a:ext cx="5769694" cy="0"/>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7" name="TextBox 6"/>
          <p:cNvSpPr txBox="1"/>
          <p:nvPr/>
        </p:nvSpPr>
        <p:spPr>
          <a:xfrm>
            <a:off x="260272" y="2865403"/>
            <a:ext cx="6555256" cy="2523768"/>
          </a:xfrm>
          <a:prstGeom prst="rect">
            <a:avLst/>
          </a:prstGeom>
          <a:noFill/>
        </p:spPr>
        <p:txBody>
          <a:bodyPr wrap="none" rtlCol="0">
            <a:spAutoFit/>
          </a:bodyPr>
          <a:lstStyle/>
          <a:p>
            <a:r>
              <a:rPr lang="uk-UA" b="1" dirty="0" smtClean="0">
                <a:solidFill>
                  <a:srgbClr val="182947"/>
                </a:solidFill>
                <a:latin typeface="Proxima Nova Rg" panose="02000506030000020004" pitchFamily="2" charset="0"/>
              </a:rPr>
              <a:t>Ст. </a:t>
            </a:r>
            <a:r>
              <a:rPr lang="uk-UA" sz="3200" b="1" dirty="0" smtClean="0">
                <a:solidFill>
                  <a:srgbClr val="182947"/>
                </a:solidFill>
                <a:latin typeface="Proxima Nova Rg" panose="02000506030000020004" pitchFamily="2" charset="0"/>
              </a:rPr>
              <a:t>122 </a:t>
            </a:r>
            <a:r>
              <a:rPr lang="uk-UA" b="1" dirty="0" err="1" smtClean="0">
                <a:solidFill>
                  <a:srgbClr val="182947"/>
                </a:solidFill>
                <a:latin typeface="Proxima Nova Rg" panose="02000506030000020004" pitchFamily="2" charset="0"/>
              </a:rPr>
              <a:t>КУпАП</a:t>
            </a:r>
            <a:r>
              <a:rPr lang="uk-UA" b="1" dirty="0" smtClean="0">
                <a:solidFill>
                  <a:srgbClr val="182947"/>
                </a:solidFill>
                <a:latin typeface="Proxima Nova Rg" panose="02000506030000020004" pitchFamily="2" charset="0"/>
              </a:rPr>
              <a:t> </a:t>
            </a:r>
          </a:p>
          <a:p>
            <a:r>
              <a:rPr lang="ru-RU" dirty="0" err="1" smtClean="0">
                <a:solidFill>
                  <a:srgbClr val="182947"/>
                </a:solidFill>
                <a:latin typeface="Proxima Nova Lt" panose="02000506030000020004" pitchFamily="2" charset="0"/>
              </a:rPr>
              <a:t>Первищення</a:t>
            </a:r>
            <a:r>
              <a:rPr lang="ru-RU" dirty="0" smtClean="0">
                <a:solidFill>
                  <a:srgbClr val="182947"/>
                </a:solidFill>
                <a:latin typeface="Proxima Nova Lt" panose="02000506030000020004" pitchFamily="2" charset="0"/>
              </a:rPr>
              <a:t> </a:t>
            </a:r>
            <a:r>
              <a:rPr lang="ru-RU" dirty="0" err="1" smtClean="0">
                <a:solidFill>
                  <a:srgbClr val="182947"/>
                </a:solidFill>
                <a:latin typeface="Proxima Nova Lt" panose="02000506030000020004" pitchFamily="2" charset="0"/>
              </a:rPr>
              <a:t>встановлених</a:t>
            </a:r>
            <a:r>
              <a:rPr lang="ru-RU" dirty="0" smtClean="0">
                <a:solidFill>
                  <a:srgbClr val="182947"/>
                </a:solidFill>
                <a:latin typeface="Proxima Nova Lt" panose="02000506030000020004" pitchFamily="2" charset="0"/>
              </a:rPr>
              <a:t> </a:t>
            </a:r>
            <a:r>
              <a:rPr lang="ru-RU" dirty="0" err="1" smtClean="0">
                <a:solidFill>
                  <a:srgbClr val="182947"/>
                </a:solidFill>
                <a:latin typeface="Proxima Nova Lt" panose="02000506030000020004" pitchFamily="2" charset="0"/>
              </a:rPr>
              <a:t>обмежень</a:t>
            </a:r>
            <a:r>
              <a:rPr lang="ru-RU" dirty="0" smtClean="0">
                <a:solidFill>
                  <a:srgbClr val="182947"/>
                </a:solidFill>
                <a:latin typeface="Proxima Nova Lt" panose="02000506030000020004" pitchFamily="2" charset="0"/>
              </a:rPr>
              <a:t> </a:t>
            </a:r>
            <a:r>
              <a:rPr lang="ru-RU" dirty="0" err="1" smtClean="0">
                <a:solidFill>
                  <a:srgbClr val="182947"/>
                </a:solidFill>
                <a:latin typeface="Proxima Nova Lt" panose="02000506030000020004" pitchFamily="2" charset="0"/>
              </a:rPr>
              <a:t>швидковсті</a:t>
            </a:r>
            <a:r>
              <a:rPr lang="ru-RU" dirty="0" smtClean="0">
                <a:solidFill>
                  <a:srgbClr val="182947"/>
                </a:solidFill>
                <a:latin typeface="Proxima Nova Lt" panose="02000506030000020004" pitchFamily="2" charset="0"/>
              </a:rPr>
              <a:t> </a:t>
            </a:r>
            <a:r>
              <a:rPr lang="ru-RU" dirty="0" err="1" smtClean="0">
                <a:solidFill>
                  <a:srgbClr val="182947"/>
                </a:solidFill>
                <a:latin typeface="Proxima Nova Lt" panose="02000506030000020004" pitchFamily="2" charset="0"/>
              </a:rPr>
              <a:t>руху</a:t>
            </a:r>
            <a:r>
              <a:rPr lang="ru-RU" dirty="0" smtClean="0">
                <a:solidFill>
                  <a:srgbClr val="182947"/>
                </a:solidFill>
                <a:latin typeface="Proxima Nova Lt" panose="02000506030000020004" pitchFamily="2" charset="0"/>
              </a:rPr>
              <a:t>, </a:t>
            </a:r>
          </a:p>
          <a:p>
            <a:r>
              <a:rPr lang="ru-RU" dirty="0" err="1" smtClean="0">
                <a:solidFill>
                  <a:srgbClr val="182947"/>
                </a:solidFill>
                <a:latin typeface="Proxima Nova Lt" panose="02000506030000020004" pitchFamily="2" charset="0"/>
              </a:rPr>
              <a:t>Проїзд</a:t>
            </a:r>
            <a:r>
              <a:rPr lang="ru-RU" dirty="0" smtClean="0">
                <a:solidFill>
                  <a:srgbClr val="182947"/>
                </a:solidFill>
                <a:latin typeface="Proxima Nova Lt" panose="02000506030000020004" pitchFamily="2" charset="0"/>
              </a:rPr>
              <a:t>  за </a:t>
            </a:r>
            <a:r>
              <a:rPr lang="ru-RU" dirty="0" err="1" smtClean="0">
                <a:solidFill>
                  <a:srgbClr val="182947"/>
                </a:solidFill>
                <a:latin typeface="Proxima Nova Lt" panose="02000506030000020004" pitchFamily="2" charset="0"/>
              </a:rPr>
              <a:t>забороненим</a:t>
            </a:r>
            <a:r>
              <a:rPr lang="ru-RU" dirty="0" smtClean="0">
                <a:solidFill>
                  <a:srgbClr val="182947"/>
                </a:solidFill>
                <a:latin typeface="Proxima Nova Lt" panose="02000506030000020004" pitchFamily="2" charset="0"/>
              </a:rPr>
              <a:t> сигналом </a:t>
            </a:r>
            <a:r>
              <a:rPr lang="ru-RU" dirty="0" err="1" smtClean="0">
                <a:solidFill>
                  <a:srgbClr val="182947"/>
                </a:solidFill>
                <a:latin typeface="Proxima Nova Lt" panose="02000506030000020004" pitchFamily="2" charset="0"/>
              </a:rPr>
              <a:t>регулювання</a:t>
            </a:r>
            <a:r>
              <a:rPr lang="ru-RU" dirty="0" smtClean="0">
                <a:solidFill>
                  <a:srgbClr val="182947"/>
                </a:solidFill>
                <a:latin typeface="Proxima Nova Lt" panose="02000506030000020004" pitchFamily="2" charset="0"/>
              </a:rPr>
              <a:t> </a:t>
            </a:r>
            <a:r>
              <a:rPr lang="ru-RU" dirty="0" err="1" smtClean="0">
                <a:solidFill>
                  <a:srgbClr val="182947"/>
                </a:solidFill>
                <a:latin typeface="Proxima Nova Lt" panose="02000506030000020004" pitchFamily="2" charset="0"/>
              </a:rPr>
              <a:t>дорожнього</a:t>
            </a:r>
            <a:r>
              <a:rPr lang="ru-RU" dirty="0" smtClean="0">
                <a:solidFill>
                  <a:srgbClr val="182947"/>
                </a:solidFill>
                <a:latin typeface="Proxima Nova Lt" panose="02000506030000020004" pitchFamily="2" charset="0"/>
              </a:rPr>
              <a:t> </a:t>
            </a:r>
            <a:r>
              <a:rPr lang="ru-RU" dirty="0" err="1" smtClean="0">
                <a:solidFill>
                  <a:srgbClr val="182947"/>
                </a:solidFill>
                <a:latin typeface="Proxima Nova Lt" panose="02000506030000020004" pitchFamily="2" charset="0"/>
              </a:rPr>
              <a:t>руху</a:t>
            </a:r>
            <a:r>
              <a:rPr lang="ru-RU" dirty="0" smtClean="0">
                <a:solidFill>
                  <a:srgbClr val="182947"/>
                </a:solidFill>
                <a:latin typeface="Proxima Nova Lt" panose="02000506030000020004" pitchFamily="2" charset="0"/>
              </a:rPr>
              <a:t>,</a:t>
            </a:r>
          </a:p>
          <a:p>
            <a:r>
              <a:rPr lang="ru-RU" dirty="0" smtClean="0">
                <a:solidFill>
                  <a:srgbClr val="182947"/>
                </a:solidFill>
                <a:latin typeface="Proxima Nova Lt" panose="02000506030000020004" pitchFamily="2" charset="0"/>
              </a:rPr>
              <a:t> та </a:t>
            </a:r>
            <a:r>
              <a:rPr lang="ru-RU" dirty="0" err="1" smtClean="0">
                <a:solidFill>
                  <a:srgbClr val="182947"/>
                </a:solidFill>
                <a:latin typeface="Proxima Nova Lt" panose="02000506030000020004" pitchFamily="2" charset="0"/>
              </a:rPr>
              <a:t>порушення</a:t>
            </a:r>
            <a:r>
              <a:rPr lang="ru-RU" dirty="0" smtClean="0">
                <a:solidFill>
                  <a:srgbClr val="182947"/>
                </a:solidFill>
                <a:latin typeface="Proxima Nova Lt" panose="02000506030000020004" pitchFamily="2" charset="0"/>
              </a:rPr>
              <a:t> </a:t>
            </a:r>
            <a:r>
              <a:rPr lang="ru-RU" dirty="0" err="1" smtClean="0">
                <a:solidFill>
                  <a:srgbClr val="182947"/>
                </a:solidFill>
                <a:latin typeface="Proxima Nova Lt" panose="02000506030000020004" pitchFamily="2" charset="0"/>
              </a:rPr>
              <a:t>інших</a:t>
            </a:r>
            <a:r>
              <a:rPr lang="ru-RU" dirty="0" smtClean="0">
                <a:solidFill>
                  <a:srgbClr val="182947"/>
                </a:solidFill>
                <a:latin typeface="Proxima Nova Lt" panose="02000506030000020004" pitchFamily="2" charset="0"/>
              </a:rPr>
              <a:t> </a:t>
            </a:r>
            <a:r>
              <a:rPr lang="ru-RU" dirty="0" err="1" smtClean="0">
                <a:solidFill>
                  <a:srgbClr val="182947"/>
                </a:solidFill>
                <a:latin typeface="Proxima Nova Lt" panose="02000506030000020004" pitchFamily="2" charset="0"/>
              </a:rPr>
              <a:t>дорожнього</a:t>
            </a:r>
            <a:r>
              <a:rPr lang="ru-RU" dirty="0" smtClean="0">
                <a:solidFill>
                  <a:srgbClr val="182947"/>
                </a:solidFill>
                <a:latin typeface="Proxima Nova Lt" panose="02000506030000020004" pitchFamily="2" charset="0"/>
              </a:rPr>
              <a:t> </a:t>
            </a:r>
            <a:r>
              <a:rPr lang="ru-RU" dirty="0" err="1" smtClean="0">
                <a:solidFill>
                  <a:srgbClr val="182947"/>
                </a:solidFill>
                <a:latin typeface="Proxima Nova Lt" panose="02000506030000020004" pitchFamily="2" charset="0"/>
              </a:rPr>
              <a:t>руху</a:t>
            </a:r>
            <a:r>
              <a:rPr lang="ru-RU" dirty="0" smtClean="0">
                <a:solidFill>
                  <a:srgbClr val="182947"/>
                </a:solidFill>
                <a:latin typeface="Proxima Nova Lt" panose="02000506030000020004" pitchFamily="2" charset="0"/>
              </a:rPr>
              <a:t> </a:t>
            </a:r>
          </a:p>
          <a:p>
            <a:endParaRPr lang="ru-RU" dirty="0" smtClean="0">
              <a:solidFill>
                <a:srgbClr val="182947"/>
              </a:solidFill>
              <a:latin typeface="Proxima Nova Lt" panose="02000506030000020004" pitchFamily="2" charset="0"/>
            </a:endParaRPr>
          </a:p>
          <a:p>
            <a:endParaRPr lang="uk-UA" b="1" dirty="0" smtClean="0">
              <a:solidFill>
                <a:srgbClr val="182947"/>
              </a:solidFill>
              <a:latin typeface="Proxima Nova Rg" panose="02000506030000020004" pitchFamily="2" charset="0"/>
            </a:endParaRPr>
          </a:p>
          <a:p>
            <a:endParaRPr lang="ru-RU" dirty="0">
              <a:solidFill>
                <a:srgbClr val="182947"/>
              </a:solidFill>
              <a:latin typeface="Proxima Nova Lt" panose="02000506030000020004" pitchFamily="2" charset="0"/>
            </a:endParaRPr>
          </a:p>
          <a:p>
            <a:endParaRPr lang="uk-UA" b="1" dirty="0" smtClean="0">
              <a:solidFill>
                <a:srgbClr val="182947"/>
              </a:solidFill>
              <a:latin typeface="Proxima Nova Rg" panose="02000506030000020004" pitchFamily="2" charset="0"/>
            </a:endParaRPr>
          </a:p>
        </p:txBody>
      </p:sp>
      <p:sp>
        <p:nvSpPr>
          <p:cNvPr id="12" name="TextBox 11"/>
          <p:cNvSpPr txBox="1"/>
          <p:nvPr/>
        </p:nvSpPr>
        <p:spPr>
          <a:xfrm>
            <a:off x="260272" y="4740288"/>
            <a:ext cx="7727628" cy="1692771"/>
          </a:xfrm>
          <a:prstGeom prst="rect">
            <a:avLst/>
          </a:prstGeom>
          <a:noFill/>
        </p:spPr>
        <p:txBody>
          <a:bodyPr wrap="none" rtlCol="0">
            <a:spAutoFit/>
          </a:bodyPr>
          <a:lstStyle/>
          <a:p>
            <a:r>
              <a:rPr lang="uk-UA" b="1" dirty="0" smtClean="0">
                <a:solidFill>
                  <a:srgbClr val="182947"/>
                </a:solidFill>
                <a:latin typeface="Proxima Nova Rg" panose="02000506030000020004" pitchFamily="2" charset="0"/>
              </a:rPr>
              <a:t>Ст. </a:t>
            </a:r>
            <a:r>
              <a:rPr lang="uk-UA" sz="3200" b="1" dirty="0" smtClean="0">
                <a:solidFill>
                  <a:srgbClr val="182947"/>
                </a:solidFill>
                <a:latin typeface="Proxima Nova Rg" panose="02000506030000020004" pitchFamily="2" charset="0"/>
              </a:rPr>
              <a:t>126 </a:t>
            </a:r>
            <a:r>
              <a:rPr lang="uk-UA" b="1" dirty="0" err="1" smtClean="0">
                <a:solidFill>
                  <a:srgbClr val="182947"/>
                </a:solidFill>
                <a:latin typeface="Proxima Nova Rg" panose="02000506030000020004" pitchFamily="2" charset="0"/>
              </a:rPr>
              <a:t>КУпАП</a:t>
            </a:r>
            <a:endParaRPr lang="uk-UA" b="1" dirty="0" smtClean="0">
              <a:solidFill>
                <a:srgbClr val="182947"/>
              </a:solidFill>
              <a:latin typeface="Proxima Nova Rg" panose="02000506030000020004" pitchFamily="2" charset="0"/>
            </a:endParaRPr>
          </a:p>
          <a:p>
            <a:r>
              <a:rPr lang="uk-UA" dirty="0" smtClean="0">
                <a:solidFill>
                  <a:srgbClr val="182947"/>
                </a:solidFill>
                <a:latin typeface="Proxima Nova Lt" panose="02000506030000020004" pitchFamily="2" charset="0"/>
              </a:rPr>
              <a:t>Керування транспортним засобом особою, яка немає</a:t>
            </a:r>
          </a:p>
          <a:p>
            <a:r>
              <a:rPr lang="uk-UA" dirty="0" smtClean="0">
                <a:solidFill>
                  <a:srgbClr val="182947"/>
                </a:solidFill>
                <a:latin typeface="Proxima Nova Lt" panose="02000506030000020004" pitchFamily="2" charset="0"/>
              </a:rPr>
              <a:t>відповідних документів на право керування транспортним</a:t>
            </a:r>
          </a:p>
          <a:p>
            <a:r>
              <a:rPr lang="uk-UA" dirty="0" smtClean="0">
                <a:solidFill>
                  <a:srgbClr val="182947"/>
                </a:solidFill>
                <a:latin typeface="Proxima Nova Lt" panose="02000506030000020004" pitchFamily="2" charset="0"/>
              </a:rPr>
              <a:t>засобом, бо не пред</a:t>
            </a:r>
            <a:r>
              <a:rPr lang="uk-UA" dirty="0" smtClean="0">
                <a:solidFill>
                  <a:srgbClr val="182947"/>
                </a:solidFill>
                <a:latin typeface="Times New Roman"/>
                <a:cs typeface="Times New Roman"/>
              </a:rPr>
              <a:t>‘</a:t>
            </a:r>
            <a:r>
              <a:rPr lang="uk-UA" dirty="0" smtClean="0">
                <a:solidFill>
                  <a:srgbClr val="182947"/>
                </a:solidFill>
                <a:latin typeface="Proxima Nova Lt" panose="02000506030000020004" pitchFamily="2" charset="0"/>
              </a:rPr>
              <a:t>явлення їх  для перевірки, або стосовно якої  </a:t>
            </a:r>
          </a:p>
          <a:p>
            <a:r>
              <a:rPr lang="uk-UA" dirty="0" smtClean="0">
                <a:solidFill>
                  <a:srgbClr val="182947"/>
                </a:solidFill>
                <a:latin typeface="Proxima Nova Lt" panose="02000506030000020004" pitchFamily="2" charset="0"/>
              </a:rPr>
              <a:t> встановлено тимчасові обмеження у праві керування транспортним засобом</a:t>
            </a:r>
          </a:p>
        </p:txBody>
      </p:sp>
      <p:pic>
        <p:nvPicPr>
          <p:cNvPr id="3" name="Рисунок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0989637" y="1855302"/>
            <a:ext cx="722816" cy="722816"/>
          </a:xfrm>
          <a:prstGeom prst="rect">
            <a:avLst/>
          </a:prstGeom>
        </p:spPr>
      </p:pic>
      <p:sp>
        <p:nvSpPr>
          <p:cNvPr id="16" name="TextBox 15"/>
          <p:cNvSpPr txBox="1"/>
          <p:nvPr/>
        </p:nvSpPr>
        <p:spPr>
          <a:xfrm>
            <a:off x="10424159" y="3526971"/>
            <a:ext cx="1502228" cy="584775"/>
          </a:xfrm>
          <a:prstGeom prst="rect">
            <a:avLst/>
          </a:prstGeom>
          <a:noFill/>
        </p:spPr>
        <p:txBody>
          <a:bodyPr wrap="square" rtlCol="0">
            <a:spAutoFit/>
          </a:bodyPr>
          <a:lstStyle/>
          <a:p>
            <a:r>
              <a:rPr lang="uk-UA" sz="3200" dirty="0" smtClean="0">
                <a:solidFill>
                  <a:srgbClr val="182947"/>
                </a:solidFill>
                <a:latin typeface="Proxima Nova Rg" panose="02000506030000020004" pitchFamily="2" charset="0"/>
              </a:rPr>
              <a:t> 19</a:t>
            </a:r>
            <a:endParaRPr lang="uk-UA" sz="3200" dirty="0">
              <a:solidFill>
                <a:srgbClr val="182947"/>
              </a:solidFill>
              <a:latin typeface="Proxima Nova Rg" panose="02000506030000020004" pitchFamily="2" charset="0"/>
            </a:endParaRPr>
          </a:p>
        </p:txBody>
      </p:sp>
      <p:sp>
        <p:nvSpPr>
          <p:cNvPr id="17" name="TextBox 16"/>
          <p:cNvSpPr txBox="1"/>
          <p:nvPr/>
        </p:nvSpPr>
        <p:spPr>
          <a:xfrm>
            <a:off x="10398033" y="5630091"/>
            <a:ext cx="1502228" cy="584775"/>
          </a:xfrm>
          <a:prstGeom prst="rect">
            <a:avLst/>
          </a:prstGeom>
          <a:noFill/>
        </p:spPr>
        <p:txBody>
          <a:bodyPr wrap="square" rtlCol="0">
            <a:spAutoFit/>
          </a:bodyPr>
          <a:lstStyle/>
          <a:p>
            <a:r>
              <a:rPr lang="uk-UA" sz="3200" dirty="0" smtClean="0">
                <a:solidFill>
                  <a:srgbClr val="182947"/>
                </a:solidFill>
                <a:latin typeface="Proxima Nova Rg" panose="02000506030000020004" pitchFamily="2" charset="0"/>
              </a:rPr>
              <a:t> 3</a:t>
            </a:r>
            <a:endParaRPr lang="uk-UA" sz="3200" dirty="0">
              <a:solidFill>
                <a:srgbClr val="182947"/>
              </a:solidFill>
              <a:latin typeface="Proxima Nova Rg" panose="02000506030000020004" pitchFamily="2" charset="0"/>
            </a:endParaRPr>
          </a:p>
        </p:txBody>
      </p:sp>
    </p:spTree>
    <p:extLst>
      <p:ext uri="{BB962C8B-B14F-4D97-AF65-F5344CB8AC3E}">
        <p14:creationId xmlns:p14="http://schemas.microsoft.com/office/powerpoint/2010/main" xmlns="" val="622796856"/>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1585</TotalTime>
  <Words>468</Words>
  <Application>Microsoft Office PowerPoint</Application>
  <PresentationFormat>Произвольный</PresentationFormat>
  <Paragraphs>129</Paragraphs>
  <Slides>17</Slides>
  <Notes>4</Notes>
  <HiddenSlides>0</HiddenSlides>
  <MMClips>0</MMClips>
  <ScaleCrop>false</ScaleCrop>
  <HeadingPairs>
    <vt:vector size="4" baseType="variant">
      <vt:variant>
        <vt:lpstr>Тема</vt:lpstr>
      </vt:variant>
      <vt:variant>
        <vt:i4>1</vt:i4>
      </vt:variant>
      <vt:variant>
        <vt:lpstr>Заголовки слайдов</vt:lpstr>
      </vt:variant>
      <vt:variant>
        <vt:i4>17</vt:i4>
      </vt:variant>
    </vt:vector>
  </HeadingPairs>
  <TitlesOfParts>
    <vt:vector size="18"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TCPO</dc:creator>
  <cp:lastModifiedBy>user</cp:lastModifiedBy>
  <cp:revision>96</cp:revision>
  <dcterms:created xsi:type="dcterms:W3CDTF">2020-12-03T09:33:15Z</dcterms:created>
  <dcterms:modified xsi:type="dcterms:W3CDTF">2022-12-19T13:18:54Z</dcterms:modified>
</cp:coreProperties>
</file>