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8" r:id="rId2"/>
    <p:sldId id="260" r:id="rId3"/>
    <p:sldId id="262" r:id="rId4"/>
    <p:sldId id="284" r:id="rId5"/>
    <p:sldId id="285" r:id="rId6"/>
    <p:sldId id="281" r:id="rId7"/>
    <p:sldId id="282" r:id="rId8"/>
    <p:sldId id="283" r:id="rId9"/>
    <p:sldId id="287" r:id="rId10"/>
    <p:sldId id="288" r:id="rId11"/>
    <p:sldId id="267" r:id="rId12"/>
    <p:sldId id="276" r:id="rId13"/>
    <p:sldId id="278" r:id="rId14"/>
    <p:sldId id="290" r:id="rId15"/>
    <p:sldId id="291" r:id="rId16"/>
    <p:sldId id="292" r:id="rId17"/>
    <p:sldId id="293" r:id="rId18"/>
    <p:sldId id="294" r:id="rId19"/>
    <p:sldId id="270" r:id="rId20"/>
  </p:sldIdLst>
  <p:sldSz cx="12192000" cy="6858000"/>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29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15" autoAdjust="0"/>
    <p:restoredTop sz="96404" autoAdjust="0"/>
  </p:normalViewPr>
  <p:slideViewPr>
    <p:cSldViewPr snapToGrid="0">
      <p:cViewPr varScale="1">
        <p:scale>
          <a:sx n="70" d="100"/>
          <a:sy n="70" d="100"/>
        </p:scale>
        <p:origin x="-720"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909E50-0C2A-4248-9CB0-DF055C26E620}" type="datetimeFigureOut">
              <a:rPr lang="uk-UA" smtClean="0"/>
              <a:t>19.12.2022</a:t>
            </a:fld>
            <a:endParaRPr lang="uk-UA"/>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C6E94A-D6CC-41A6-B513-845B72C5711D}" type="slidenum">
              <a:rPr lang="uk-UA" smtClean="0"/>
              <a:t>‹#›</a:t>
            </a:fld>
            <a:endParaRPr lang="uk-UA"/>
          </a:p>
        </p:txBody>
      </p:sp>
    </p:spTree>
    <p:extLst>
      <p:ext uri="{BB962C8B-B14F-4D97-AF65-F5344CB8AC3E}">
        <p14:creationId xmlns:p14="http://schemas.microsoft.com/office/powerpoint/2010/main" val="4108930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b="1" u="sng" dirty="0" smtClean="0">
                <a:solidFill>
                  <a:srgbClr val="FF0000"/>
                </a:solidFill>
              </a:rPr>
              <a:t>УВАГА! ПЕРЕД</a:t>
            </a:r>
            <a:r>
              <a:rPr lang="uk-UA" b="1" u="sng" baseline="0" dirty="0" smtClean="0">
                <a:solidFill>
                  <a:srgbClr val="FF0000"/>
                </a:solidFill>
              </a:rPr>
              <a:t> РЕДАГУВАННЯМ ПРЕЗЕНТАЦІЇ ОЗНАЙОМТЕСЬ ТА ДОТРИМУЙТЕСЬ ВИМОГ І СТИЛІСТИКИ!</a:t>
            </a:r>
            <a:br>
              <a:rPr lang="uk-UA" b="1" u="sng" baseline="0" dirty="0" smtClean="0">
                <a:solidFill>
                  <a:srgbClr val="FF0000"/>
                </a:solidFill>
              </a:rPr>
            </a:br>
            <a:r>
              <a:rPr lang="uk-UA" b="1" u="sng" baseline="0" dirty="0" smtClean="0">
                <a:solidFill>
                  <a:srgbClr val="FF0000"/>
                </a:solidFill>
              </a:rPr>
              <a:t/>
            </a:r>
            <a:br>
              <a:rPr lang="uk-UA" b="1" u="sng" baseline="0" dirty="0" smtClean="0">
                <a:solidFill>
                  <a:srgbClr val="FF0000"/>
                </a:solidFill>
              </a:rPr>
            </a:br>
            <a:r>
              <a:rPr lang="uk-UA" b="0" u="none" baseline="0" dirty="0" smtClean="0">
                <a:solidFill>
                  <a:srgbClr val="FF0000"/>
                </a:solidFill>
              </a:rPr>
              <a:t>1) Встановіть шрифт </a:t>
            </a:r>
            <a:r>
              <a:rPr lang="en-US" b="0" i="0" u="none" baseline="0" dirty="0" err="1" smtClean="0">
                <a:solidFill>
                  <a:srgbClr val="FF0000"/>
                </a:solidFill>
              </a:rPr>
              <a:t>Proxima</a:t>
            </a:r>
            <a:r>
              <a:rPr lang="en-US" b="0" i="0" u="none" baseline="0" dirty="0" smtClean="0">
                <a:solidFill>
                  <a:srgbClr val="FF0000"/>
                </a:solidFill>
              </a:rPr>
              <a:t> Nova</a:t>
            </a:r>
            <a:r>
              <a:rPr lang="uk-UA" b="0" i="0" u="none" baseline="0" dirty="0" smtClean="0">
                <a:solidFill>
                  <a:srgbClr val="FF0000"/>
                </a:solidFill>
              </a:rPr>
              <a:t>. Цей шрифт обраний і затверджений як корпоративний. Використовуйте тільки його.</a:t>
            </a:r>
          </a:p>
          <a:p>
            <a:r>
              <a:rPr lang="uk-UA" b="0" i="0" u="none" baseline="0" dirty="0" smtClean="0">
                <a:solidFill>
                  <a:srgbClr val="FF0000"/>
                </a:solidFill>
              </a:rPr>
              <a:t>2) Кольори не змінюйте. Презентація виконана в єдиному стилі із використанням фірмових кольорів. </a:t>
            </a:r>
            <a:br>
              <a:rPr lang="uk-UA" b="0" i="0" u="none" baseline="0" dirty="0" smtClean="0">
                <a:solidFill>
                  <a:srgbClr val="FF0000"/>
                </a:solidFill>
              </a:rPr>
            </a:br>
            <a:r>
              <a:rPr lang="uk-UA" b="0" i="0" u="none" baseline="0" dirty="0" smtClean="0">
                <a:solidFill>
                  <a:srgbClr val="FF0000"/>
                </a:solidFill>
              </a:rPr>
              <a:t>3) Умовне число «100», «1000» змінюєте на значення притаманне саме вашій ОТГ. Розмір встановлений за умовчуванням – його також не змінюємо. Просто у віконці для редагування вводимо необхідне значення.</a:t>
            </a:r>
          </a:p>
          <a:p>
            <a:r>
              <a:rPr lang="uk-UA" b="0" i="0" u="none" baseline="0" dirty="0" smtClean="0">
                <a:solidFill>
                  <a:srgbClr val="FF0000"/>
                </a:solidFill>
              </a:rPr>
              <a:t>4) Елементи не переміщуйте. Єдиний випадок коли можна видалити елемент це не відповідність позиції вашій ОТГ. Наприклад, за 2020 рік на території ОТГ не відбулось жодного вбивства, відповідно розкриття немає. Ця позиція не відповідає вашій ОТГ. Отже, видаляєте цю графу. А стовпчик вирівнюєте. Елементи не повинні бути хаотично розкидані по слайду. Нулів «О» чи «-» бути не повинно.</a:t>
            </a:r>
            <a:br>
              <a:rPr lang="uk-UA" b="0" i="0" u="none" baseline="0" dirty="0" smtClean="0">
                <a:solidFill>
                  <a:srgbClr val="FF0000"/>
                </a:solidFill>
              </a:rPr>
            </a:br>
            <a:r>
              <a:rPr lang="uk-UA" b="0" i="0" u="none" baseline="0" dirty="0" smtClean="0">
                <a:solidFill>
                  <a:srgbClr val="FF0000"/>
                </a:solidFill>
              </a:rPr>
              <a:t>5) Ваша презентація – це лише опорний конспект, це підказка для вас і зручний </a:t>
            </a:r>
            <a:r>
              <a:rPr lang="uk-UA" b="0" i="0" u="none" baseline="0" dirty="0" err="1" smtClean="0">
                <a:solidFill>
                  <a:srgbClr val="FF0000"/>
                </a:solidFill>
              </a:rPr>
              <a:t>візуал</a:t>
            </a:r>
            <a:r>
              <a:rPr lang="uk-UA" b="0" i="0" u="none" baseline="0" dirty="0" smtClean="0">
                <a:solidFill>
                  <a:srgbClr val="FF0000"/>
                </a:solidFill>
              </a:rPr>
              <a:t> для слухачів. Просто брати і просто називати цифри з презентації – це не звітування. Основні поняття повинні проговорюватись усно у промові.</a:t>
            </a:r>
            <a:br>
              <a:rPr lang="uk-UA" b="0" i="0" u="none" baseline="0" dirty="0" smtClean="0">
                <a:solidFill>
                  <a:srgbClr val="FF0000"/>
                </a:solidFill>
              </a:rPr>
            </a:br>
            <a:r>
              <a:rPr lang="uk-UA" b="0" i="0" u="none" baseline="0" dirty="0" smtClean="0">
                <a:solidFill>
                  <a:srgbClr val="FF0000"/>
                </a:solidFill>
              </a:rPr>
              <a:t/>
            </a:r>
            <a:br>
              <a:rPr lang="uk-UA" b="0" i="0" u="none" baseline="0" dirty="0" smtClean="0">
                <a:solidFill>
                  <a:srgbClr val="FF0000"/>
                </a:solidFill>
              </a:rPr>
            </a:br>
            <a:r>
              <a:rPr lang="uk-UA" b="0" i="0" u="none" baseline="0" dirty="0" smtClean="0">
                <a:solidFill>
                  <a:srgbClr val="FF0000"/>
                </a:solidFill>
              </a:rPr>
              <a:t>За додатковою інформацією чи питаннями щодо оформлення презентації не соромтесь телефонуйте: 067 284 72 00 Ярослава Крамаренко</a:t>
            </a:r>
          </a:p>
          <a:p>
            <a:endParaRPr lang="uk-UA" b="1" i="0" u="sng" dirty="0">
              <a:solidFill>
                <a:srgbClr val="FF0000"/>
              </a:solidFill>
            </a:endParaRPr>
          </a:p>
        </p:txBody>
      </p:sp>
      <p:sp>
        <p:nvSpPr>
          <p:cNvPr id="4" name="Номер слайда 3"/>
          <p:cNvSpPr>
            <a:spLocks noGrp="1"/>
          </p:cNvSpPr>
          <p:nvPr>
            <p:ph type="sldNum" sz="quarter" idx="10"/>
          </p:nvPr>
        </p:nvSpPr>
        <p:spPr/>
        <p:txBody>
          <a:bodyPr/>
          <a:lstStyle/>
          <a:p>
            <a:fld id="{01C6E94A-D6CC-41A6-B513-845B72C5711D}" type="slidenum">
              <a:rPr lang="uk-UA" smtClean="0"/>
              <a:t>1</a:t>
            </a:fld>
            <a:endParaRPr lang="uk-UA"/>
          </a:p>
        </p:txBody>
      </p:sp>
    </p:spTree>
    <p:extLst>
      <p:ext uri="{BB962C8B-B14F-4D97-AF65-F5344CB8AC3E}">
        <p14:creationId xmlns:p14="http://schemas.microsoft.com/office/powerpoint/2010/main" val="1634022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dirty="0" smtClean="0"/>
              <a:t>Розглянути матеріалів. Це</a:t>
            </a:r>
            <a:r>
              <a:rPr lang="en-US" dirty="0" smtClean="0"/>
              <a:t> </a:t>
            </a:r>
            <a:r>
              <a:rPr lang="uk-UA" dirty="0" smtClean="0"/>
              <a:t>документи,</a:t>
            </a:r>
            <a:r>
              <a:rPr lang="uk-UA" baseline="0" dirty="0" smtClean="0"/>
              <a:t> які прийнятті з ВП + розглянуті самостійно.  </a:t>
            </a:r>
          </a:p>
          <a:p>
            <a:r>
              <a:rPr lang="uk-UA" baseline="0" dirty="0" smtClean="0"/>
              <a:t>Значення вказуються за минулий рік та поточний: 2019(кількість викликів)/2020(кількість викликів), 2019(кількість розглянутих матеріалів)/2020(кількість розглянутих матеріалів)</a:t>
            </a:r>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t>3</a:t>
            </a:fld>
            <a:endParaRPr lang="uk-UA"/>
          </a:p>
        </p:txBody>
      </p:sp>
    </p:spTree>
    <p:extLst>
      <p:ext uri="{BB962C8B-B14F-4D97-AF65-F5344CB8AC3E}">
        <p14:creationId xmlns:p14="http://schemas.microsoft.com/office/powerpoint/2010/main" val="3812056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t>19</a:t>
            </a:fld>
            <a:endParaRPr lang="uk-UA"/>
          </a:p>
        </p:txBody>
      </p:sp>
    </p:spTree>
    <p:extLst>
      <p:ext uri="{BB962C8B-B14F-4D97-AF65-F5344CB8AC3E}">
        <p14:creationId xmlns:p14="http://schemas.microsoft.com/office/powerpoint/2010/main" val="3714867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uk-UA"/>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t>19.12.2022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741171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t>19.12.2022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3088713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t>19.12.2022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1156519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t>19.12.2022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210784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uk-UA"/>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7063F98-9BFB-48F0-83B9-4EBBA86B68AB}" type="datetimeFigureOut">
              <a:rPr lang="uk-UA" smtClean="0"/>
              <a:t>19.12.2022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737591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27063F98-9BFB-48F0-83B9-4EBBA86B68AB}" type="datetimeFigureOut">
              <a:rPr lang="uk-UA" smtClean="0"/>
              <a:t>19.12.2022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9547998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uk-UA"/>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27063F98-9BFB-48F0-83B9-4EBBA86B68AB}" type="datetimeFigureOut">
              <a:rPr lang="uk-UA" smtClean="0"/>
              <a:t>19.12.2022</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3207265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27063F98-9BFB-48F0-83B9-4EBBA86B68AB}" type="datetimeFigureOut">
              <a:rPr lang="uk-UA" smtClean="0"/>
              <a:t>19.12.2022</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151550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7063F98-9BFB-48F0-83B9-4EBBA86B68AB}" type="datetimeFigureOut">
              <a:rPr lang="uk-UA" smtClean="0"/>
              <a:t>19.12.2022</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968573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t>19.12.2022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5179737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t>19.12.2022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38966188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063F98-9BFB-48F0-83B9-4EBBA86B68AB}" type="datetimeFigureOut">
              <a:rPr lang="uk-UA" smtClean="0"/>
              <a:t>19.12.2022</a:t>
            </a:fld>
            <a:endParaRPr lang="uk-UA"/>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A817AF-ABCD-4CF0-8950-E01922773A3C}" type="slidenum">
              <a:rPr lang="uk-UA" smtClean="0"/>
              <a:t>‹#›</a:t>
            </a:fld>
            <a:endParaRPr lang="uk-UA"/>
          </a:p>
        </p:txBody>
      </p:sp>
    </p:spTree>
    <p:extLst>
      <p:ext uri="{BB962C8B-B14F-4D97-AF65-F5344CB8AC3E}">
        <p14:creationId xmlns:p14="http://schemas.microsoft.com/office/powerpoint/2010/main" val="25384663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emf"/><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36" y="0"/>
            <a:ext cx="12252960" cy="6892208"/>
          </a:xfrm>
          <a:prstGeom prst="rect">
            <a:avLst/>
          </a:prstGeom>
        </p:spPr>
      </p:pic>
      <p:sp>
        <p:nvSpPr>
          <p:cNvPr id="3" name="TextBox 2"/>
          <p:cNvSpPr txBox="1"/>
          <p:nvPr/>
        </p:nvSpPr>
        <p:spPr>
          <a:xfrm>
            <a:off x="1975605" y="3441614"/>
            <a:ext cx="8301761" cy="2677656"/>
          </a:xfrm>
          <a:prstGeom prst="rect">
            <a:avLst/>
          </a:prstGeom>
          <a:noFill/>
        </p:spPr>
        <p:txBody>
          <a:bodyPr wrap="none" rtlCol="0">
            <a:spAutoFit/>
          </a:bodyPr>
          <a:lstStyle/>
          <a:p>
            <a:pPr algn="ctr">
              <a:lnSpc>
                <a:spcPct val="150000"/>
              </a:lnSpc>
            </a:pPr>
            <a:r>
              <a:rPr lang="uk-UA" sz="2800" dirty="0" smtClean="0">
                <a:solidFill>
                  <a:srgbClr val="182947"/>
                </a:solidFill>
                <a:latin typeface="Proxima Nova Rg" panose="02000506030000020004" pitchFamily="2" charset="0"/>
              </a:rPr>
              <a:t>З В І Т</a:t>
            </a:r>
          </a:p>
          <a:p>
            <a:pPr algn="ctr">
              <a:lnSpc>
                <a:spcPct val="150000"/>
              </a:lnSpc>
            </a:pPr>
            <a:r>
              <a:rPr lang="uk-UA" sz="2800" dirty="0">
                <a:solidFill>
                  <a:srgbClr val="182947"/>
                </a:solidFill>
                <a:latin typeface="Proxima Nova Rg" panose="02000506030000020004" pitchFamily="2" charset="0"/>
              </a:rPr>
              <a:t>з</a:t>
            </a:r>
            <a:r>
              <a:rPr lang="uk-UA" sz="2800" dirty="0" smtClean="0">
                <a:solidFill>
                  <a:srgbClr val="182947"/>
                </a:solidFill>
                <a:latin typeface="Proxima Nova Rg" panose="02000506030000020004" pitchFamily="2" charset="0"/>
              </a:rPr>
              <a:t>а </a:t>
            </a:r>
            <a:r>
              <a:rPr lang="uk-UA" sz="2800" dirty="0" smtClean="0">
                <a:solidFill>
                  <a:srgbClr val="182947"/>
                </a:solidFill>
                <a:latin typeface="Proxima Nova Rg" panose="02000506030000020004" pitchFamily="2" charset="0"/>
              </a:rPr>
              <a:t>202</a:t>
            </a:r>
            <a:r>
              <a:rPr lang="en-US" sz="2800" dirty="0">
                <a:solidFill>
                  <a:srgbClr val="182947"/>
                </a:solidFill>
                <a:latin typeface="Proxima Nova Rg" panose="02000506030000020004" pitchFamily="2" charset="0"/>
              </a:rPr>
              <a:t>2</a:t>
            </a:r>
            <a:r>
              <a:rPr lang="uk-UA" sz="2800" dirty="0" smtClean="0">
                <a:solidFill>
                  <a:srgbClr val="182947"/>
                </a:solidFill>
                <a:latin typeface="Proxima Nova Rg" panose="02000506030000020004" pitchFamily="2" charset="0"/>
              </a:rPr>
              <a:t> </a:t>
            </a:r>
            <a:r>
              <a:rPr lang="uk-UA" sz="2800" dirty="0" smtClean="0">
                <a:solidFill>
                  <a:srgbClr val="182947"/>
                </a:solidFill>
                <a:latin typeface="Proxima Nova Rg" panose="02000506030000020004" pitchFamily="2" charset="0"/>
              </a:rPr>
              <a:t>рік</a:t>
            </a:r>
          </a:p>
          <a:p>
            <a:pPr algn="ctr">
              <a:lnSpc>
                <a:spcPct val="150000"/>
              </a:lnSpc>
            </a:pPr>
            <a:r>
              <a:rPr lang="uk-UA" sz="2800" dirty="0" smtClean="0">
                <a:solidFill>
                  <a:srgbClr val="182947"/>
                </a:solidFill>
                <a:latin typeface="Proxima Nova Rg" panose="02000506030000020004" pitchFamily="2" charset="0"/>
              </a:rPr>
              <a:t>поліцейського офіцера громади</a:t>
            </a:r>
          </a:p>
          <a:p>
            <a:pPr algn="ctr">
              <a:lnSpc>
                <a:spcPct val="150000"/>
              </a:lnSpc>
            </a:pPr>
            <a:r>
              <a:rPr lang="uk-UA" sz="2800" dirty="0" smtClean="0">
                <a:solidFill>
                  <a:srgbClr val="182947"/>
                </a:solidFill>
                <a:latin typeface="Proxima Nova Rg" panose="02000506030000020004" pitchFamily="2" charset="0"/>
              </a:rPr>
              <a:t>Житомирської</a:t>
            </a:r>
            <a:r>
              <a:rPr lang="uk-UA" sz="2800" dirty="0" smtClean="0">
                <a:solidFill>
                  <a:srgbClr val="FF0000"/>
                </a:solidFill>
                <a:latin typeface="Proxima Nova Rg" panose="02000506030000020004" pitchFamily="2" charset="0"/>
              </a:rPr>
              <a:t> </a:t>
            </a:r>
            <a:r>
              <a:rPr lang="uk-UA" sz="2800" dirty="0" smtClean="0">
                <a:solidFill>
                  <a:srgbClr val="182947"/>
                </a:solidFill>
                <a:latin typeface="Proxima Nova Rg" panose="02000506030000020004" pitchFamily="2" charset="0"/>
              </a:rPr>
              <a:t>територіальної громади Сергія </a:t>
            </a:r>
            <a:r>
              <a:rPr lang="uk-UA" sz="2800" dirty="0" err="1" smtClean="0">
                <a:solidFill>
                  <a:srgbClr val="182947"/>
                </a:solidFill>
                <a:latin typeface="Proxima Nova Rg" panose="02000506030000020004" pitchFamily="2" charset="0"/>
              </a:rPr>
              <a:t>Мушинського</a:t>
            </a:r>
            <a:endParaRPr lang="uk-UA" sz="2800" dirty="0">
              <a:solidFill>
                <a:srgbClr val="182947"/>
              </a:solidFill>
              <a:latin typeface="Proxima Nova Rg" panose="02000506030000020004" pitchFamily="2" charset="0"/>
            </a:endParaRPr>
          </a:p>
        </p:txBody>
      </p:sp>
      <p:cxnSp>
        <p:nvCxnSpPr>
          <p:cNvPr id="6" name="Прямая соединительная линия 5"/>
          <p:cNvCxnSpPr/>
          <p:nvPr/>
        </p:nvCxnSpPr>
        <p:spPr>
          <a:xfrm>
            <a:off x="231354" y="1916935"/>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7" name="Прямая соединительная линия 6"/>
          <p:cNvCxnSpPr/>
          <p:nvPr/>
        </p:nvCxnSpPr>
        <p:spPr>
          <a:xfrm>
            <a:off x="7346414" y="1927952"/>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4626704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1"/>
            <a:ext cx="12192074" cy="6857960"/>
          </a:xfrm>
          <a:prstGeom prst="rect">
            <a:avLst/>
          </a:prstGeom>
        </p:spPr>
      </p:pic>
      <p:pic>
        <p:nvPicPr>
          <p:cNvPr id="3" name="Рисунок 2"/>
          <p:cNvPicPr>
            <a:picLocks noChangeAspect="1"/>
          </p:cNvPicPr>
          <p:nvPr/>
        </p:nvPicPr>
        <p:blipFill>
          <a:blip r:embed="rId3"/>
          <a:stretch>
            <a:fillRect/>
          </a:stretch>
        </p:blipFill>
        <p:spPr>
          <a:xfrm>
            <a:off x="251322" y="515284"/>
            <a:ext cx="7907197" cy="749873"/>
          </a:xfrm>
          <a:prstGeom prst="rect">
            <a:avLst/>
          </a:prstGeom>
        </p:spPr>
      </p:pic>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9065"/>
            <a:ext cx="12192073" cy="6857960"/>
          </a:xfrm>
          <a:prstGeom prst="rect">
            <a:avLst/>
          </a:prstGeom>
        </p:spPr>
      </p:pic>
      <p:sp>
        <p:nvSpPr>
          <p:cNvPr id="6" name="Прямоугольник 5"/>
          <p:cNvSpPr/>
          <p:nvPr/>
        </p:nvSpPr>
        <p:spPr>
          <a:xfrm>
            <a:off x="6176786" y="1851134"/>
            <a:ext cx="4751622" cy="523220"/>
          </a:xfrm>
          <a:prstGeom prst="rect">
            <a:avLst/>
          </a:prstGeom>
        </p:spPr>
        <p:txBody>
          <a:bodyPr wrap="none">
            <a:spAutoFit/>
          </a:bodyPr>
          <a:lstStyle/>
          <a:p>
            <a:r>
              <a:rPr lang="uk-UA" sz="2800" dirty="0">
                <a:solidFill>
                  <a:srgbClr val="182947"/>
                </a:solidFill>
                <a:latin typeface="Proxima Nova Lt" panose="02000506030000020004" pitchFamily="2" charset="0"/>
              </a:rPr>
              <a:t>у </a:t>
            </a:r>
            <a:r>
              <a:rPr lang="uk-UA" sz="2800" dirty="0" smtClean="0">
                <a:solidFill>
                  <a:srgbClr val="182947"/>
                </a:solidFill>
                <a:latin typeface="Proxima Nova Lt" panose="02000506030000020004" pitchFamily="2" charset="0"/>
              </a:rPr>
              <a:t>сфері дозвільної системи</a:t>
            </a:r>
            <a:endParaRPr lang="uk-UA" sz="2800" dirty="0">
              <a:solidFill>
                <a:srgbClr val="182947"/>
              </a:solidFill>
              <a:latin typeface="Proxima Nova Lt" panose="02000506030000020004" pitchFamily="2" charset="0"/>
            </a:endParaRPr>
          </a:p>
        </p:txBody>
      </p:sp>
      <p:cxnSp>
        <p:nvCxnSpPr>
          <p:cNvPr id="7" name="Прямая соединительная линия 6"/>
          <p:cNvCxnSpPr/>
          <p:nvPr/>
        </p:nvCxnSpPr>
        <p:spPr>
          <a:xfrm flipV="1">
            <a:off x="6176786" y="2385926"/>
            <a:ext cx="4657385" cy="2128"/>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8043" y="3945002"/>
            <a:ext cx="1077454" cy="1077454"/>
          </a:xfrm>
          <a:prstGeom prst="rect">
            <a:avLst/>
          </a:prstGeom>
        </p:spPr>
      </p:pic>
      <p:sp>
        <p:nvSpPr>
          <p:cNvPr id="9" name="TextBox 8"/>
          <p:cNvSpPr txBox="1"/>
          <p:nvPr/>
        </p:nvSpPr>
        <p:spPr>
          <a:xfrm>
            <a:off x="638043" y="3276728"/>
            <a:ext cx="4900701"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Перевірено власників зброї</a:t>
            </a:r>
          </a:p>
        </p:txBody>
      </p:sp>
      <p:sp>
        <p:nvSpPr>
          <p:cNvPr id="13" name="TextBox 12"/>
          <p:cNvSpPr txBox="1"/>
          <p:nvPr/>
        </p:nvSpPr>
        <p:spPr>
          <a:xfrm>
            <a:off x="1938131" y="3975897"/>
            <a:ext cx="945323" cy="1015663"/>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uk-UA" sz="6000" dirty="0" smtClean="0">
                <a:solidFill>
                  <a:srgbClr val="FFC000"/>
                </a:solidFill>
                <a:latin typeface="Proxima Nova Rg" panose="02000506030000020004" pitchFamily="2" charset="0"/>
              </a:rPr>
              <a:t>27</a:t>
            </a:r>
            <a:endParaRPr lang="uk-UA" sz="6000" dirty="0">
              <a:solidFill>
                <a:srgbClr val="FFC000"/>
              </a:solidFill>
              <a:latin typeface="Proxima Nova Rg" panose="02000506030000020004" pitchFamily="2" charset="0"/>
            </a:endParaRPr>
          </a:p>
        </p:txBody>
      </p:sp>
      <p:sp>
        <p:nvSpPr>
          <p:cNvPr id="19" name="TextBox 18"/>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Tree>
    <p:extLst>
      <p:ext uri="{BB962C8B-B14F-4D97-AF65-F5344CB8AC3E}">
        <p14:creationId xmlns:p14="http://schemas.microsoft.com/office/powerpoint/2010/main" val="29687046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27081"/>
            <a:ext cx="12192000" cy="6857919"/>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96907" y="2272566"/>
            <a:ext cx="834886" cy="834886"/>
          </a:xfrm>
          <a:prstGeom prst="rect">
            <a:avLst/>
          </a:prstGeom>
        </p:spPr>
      </p:pic>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90486" y="2272566"/>
            <a:ext cx="938892" cy="938892"/>
          </a:xfrm>
          <a:prstGeom prst="rect">
            <a:avLst/>
          </a:prstGeom>
        </p:spPr>
      </p:pic>
      <p:sp>
        <p:nvSpPr>
          <p:cNvPr id="11" name="TextBox 10"/>
          <p:cNvSpPr txBox="1"/>
          <p:nvPr/>
        </p:nvSpPr>
        <p:spPr>
          <a:xfrm>
            <a:off x="1558631" y="3282904"/>
            <a:ext cx="2461379" cy="923330"/>
          </a:xfrm>
          <a:prstGeom prst="rect">
            <a:avLst/>
          </a:prstGeom>
          <a:noFill/>
        </p:spPr>
        <p:txBody>
          <a:bodyPr wrap="none" rtlCol="0">
            <a:spAutoFit/>
          </a:bodyPr>
          <a:lstStyle/>
          <a:p>
            <a:pPr algn="ctr"/>
            <a:r>
              <a:rPr lang="uk-UA" dirty="0" smtClean="0">
                <a:solidFill>
                  <a:srgbClr val="182947"/>
                </a:solidFill>
                <a:latin typeface="Proxima Nova Lt" panose="02000506030000020004" pitchFamily="2" charset="0"/>
              </a:rPr>
              <a:t>Розшукано</a:t>
            </a:r>
          </a:p>
          <a:p>
            <a:pPr algn="ctr"/>
            <a:r>
              <a:rPr lang="uk-UA" dirty="0" smtClean="0">
                <a:solidFill>
                  <a:srgbClr val="182947"/>
                </a:solidFill>
                <a:latin typeface="Proxima Nova Lt" panose="02000506030000020004" pitchFamily="2" charset="0"/>
              </a:rPr>
              <a:t>транспортних засобів,</a:t>
            </a:r>
          </a:p>
          <a:p>
            <a:pPr algn="ctr"/>
            <a:r>
              <a:rPr lang="uk-UA" dirty="0" smtClean="0">
                <a:solidFill>
                  <a:srgbClr val="182947"/>
                </a:solidFill>
                <a:latin typeface="Proxima Nova Lt" panose="02000506030000020004" pitchFamily="2" charset="0"/>
              </a:rPr>
              <a:t>які </a:t>
            </a:r>
            <a:r>
              <a:rPr lang="uk-UA" dirty="0" smtClean="0">
                <a:solidFill>
                  <a:srgbClr val="182947"/>
                </a:solidFill>
                <a:latin typeface="Proxima Nova Lt" panose="02000506030000020004" pitchFamily="2" charset="0"/>
              </a:rPr>
              <a:t>знаходяться в розшуку</a:t>
            </a:r>
            <a:endParaRPr lang="uk-UA" dirty="0">
              <a:solidFill>
                <a:srgbClr val="182947"/>
              </a:solidFill>
              <a:latin typeface="Proxima Nova Lt" panose="02000506030000020004" pitchFamily="2" charset="0"/>
            </a:endParaRPr>
          </a:p>
        </p:txBody>
      </p:sp>
      <p:sp>
        <p:nvSpPr>
          <p:cNvPr id="13" name="TextBox 12"/>
          <p:cNvSpPr txBox="1"/>
          <p:nvPr/>
        </p:nvSpPr>
        <p:spPr>
          <a:xfrm>
            <a:off x="7617367" y="3330732"/>
            <a:ext cx="3285130" cy="923330"/>
          </a:xfrm>
          <a:prstGeom prst="rect">
            <a:avLst/>
          </a:prstGeom>
          <a:noFill/>
        </p:spPr>
        <p:txBody>
          <a:bodyPr wrap="none" rtlCol="0">
            <a:spAutoFit/>
          </a:bodyPr>
          <a:lstStyle/>
          <a:p>
            <a:pPr algn="ctr"/>
            <a:r>
              <a:rPr lang="uk-UA" dirty="0" smtClean="0">
                <a:solidFill>
                  <a:srgbClr val="182947"/>
                </a:solidFill>
                <a:latin typeface="Proxima Nova Lt" panose="02000506030000020004" pitchFamily="2" charset="0"/>
              </a:rPr>
              <a:t>Розшукано осіб зниклих безвісти та</a:t>
            </a:r>
          </a:p>
          <a:p>
            <a:pPr algn="ctr"/>
            <a:r>
              <a:rPr lang="uk-UA" dirty="0" smtClean="0">
                <a:solidFill>
                  <a:srgbClr val="182947"/>
                </a:solidFill>
                <a:latin typeface="Proxima Nova Lt" panose="02000506030000020004" pitchFamily="2" charset="0"/>
              </a:rPr>
              <a:t>осіб, що переховуються</a:t>
            </a:r>
          </a:p>
          <a:p>
            <a:pPr algn="ctr"/>
            <a:r>
              <a:rPr lang="uk-UA" dirty="0" smtClean="0">
                <a:solidFill>
                  <a:srgbClr val="182947"/>
                </a:solidFill>
                <a:latin typeface="Proxima Nova Lt" panose="02000506030000020004" pitchFamily="2" charset="0"/>
              </a:rPr>
              <a:t>від слідства та суду</a:t>
            </a:r>
            <a:endParaRPr lang="uk-UA" dirty="0">
              <a:solidFill>
                <a:srgbClr val="182947"/>
              </a:solidFill>
              <a:latin typeface="Proxima Nova Lt" panose="02000506030000020004" pitchFamily="2" charset="0"/>
            </a:endParaRPr>
          </a:p>
        </p:txBody>
      </p:sp>
      <p:sp>
        <p:nvSpPr>
          <p:cNvPr id="18" name="TextBox 17"/>
          <p:cNvSpPr txBox="1"/>
          <p:nvPr/>
        </p:nvSpPr>
        <p:spPr>
          <a:xfrm>
            <a:off x="2196907" y="5195569"/>
            <a:ext cx="577402" cy="1015663"/>
          </a:xfrm>
          <a:prstGeom prst="rect">
            <a:avLst/>
          </a:prstGeom>
          <a:noFill/>
        </p:spPr>
        <p:txBody>
          <a:bodyPr wrap="none" rtlCol="0">
            <a:spAutoFit/>
          </a:bodyPr>
          <a:lstStyle/>
          <a:p>
            <a:r>
              <a:rPr lang="uk-UA" sz="6000" dirty="0">
                <a:solidFill>
                  <a:srgbClr val="FFC000"/>
                </a:solidFill>
                <a:latin typeface="Proxima Nova Rg" panose="02000506030000020004" pitchFamily="2" charset="0"/>
              </a:rPr>
              <a:t>1</a:t>
            </a:r>
          </a:p>
        </p:txBody>
      </p:sp>
      <p:sp>
        <p:nvSpPr>
          <p:cNvPr id="20" name="TextBox 19"/>
          <p:cNvSpPr txBox="1"/>
          <p:nvPr/>
        </p:nvSpPr>
        <p:spPr>
          <a:xfrm>
            <a:off x="9608648" y="5195569"/>
            <a:ext cx="577402" cy="1015663"/>
          </a:xfrm>
          <a:prstGeom prst="rect">
            <a:avLst/>
          </a:prstGeom>
          <a:noFill/>
        </p:spPr>
        <p:txBody>
          <a:bodyPr wrap="none" rtlCol="0">
            <a:spAutoFit/>
          </a:bodyPr>
          <a:lstStyle/>
          <a:p>
            <a:r>
              <a:rPr lang="uk-UA" sz="6000" dirty="0">
                <a:solidFill>
                  <a:srgbClr val="FFC000"/>
                </a:solidFill>
                <a:latin typeface="Proxima Nova Rg" panose="02000506030000020004" pitchFamily="2" charset="0"/>
              </a:rPr>
              <a:t>2</a:t>
            </a:r>
            <a:endParaRPr lang="uk-UA" sz="6000" dirty="0">
              <a:solidFill>
                <a:srgbClr val="FFC000"/>
              </a:solidFill>
              <a:latin typeface="Proxima Nova Rg" panose="02000506030000020004" pitchFamily="2" charset="0"/>
            </a:endParaRPr>
          </a:p>
        </p:txBody>
      </p:sp>
      <p:cxnSp>
        <p:nvCxnSpPr>
          <p:cNvPr id="16" name="Прямая соединительная линия 15"/>
          <p:cNvCxnSpPr/>
          <p:nvPr/>
        </p:nvCxnSpPr>
        <p:spPr>
          <a:xfrm>
            <a:off x="5853743" y="2272566"/>
            <a:ext cx="6938" cy="2258455"/>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5" name="TextBox 4"/>
          <p:cNvSpPr txBox="1"/>
          <p:nvPr/>
        </p:nvSpPr>
        <p:spPr>
          <a:xfrm>
            <a:off x="1724220" y="672346"/>
            <a:ext cx="6154505" cy="523220"/>
          </a:xfrm>
          <a:prstGeom prst="rect">
            <a:avLst/>
          </a:prstGeom>
          <a:noFill/>
        </p:spPr>
        <p:txBody>
          <a:bodyPr wrap="none" rtlCol="0">
            <a:spAutoFit/>
          </a:bodyPr>
          <a:lstStyle/>
          <a:p>
            <a:r>
              <a:rPr lang="uk-UA" sz="2800" dirty="0" smtClean="0">
                <a:solidFill>
                  <a:schemeClr val="bg1"/>
                </a:solidFill>
                <a:latin typeface="Times New Roman" panose="02020603050405020304" pitchFamily="18" charset="0"/>
                <a:cs typeface="Times New Roman" panose="02020603050405020304" pitchFamily="18" charset="0"/>
              </a:rPr>
              <a:t>Результати  діяльності ПОГ за </a:t>
            </a:r>
            <a:r>
              <a:rPr lang="uk-UA" sz="2800" dirty="0" smtClean="0">
                <a:solidFill>
                  <a:schemeClr val="bg1"/>
                </a:solidFill>
                <a:latin typeface="Times New Roman" panose="02020603050405020304" pitchFamily="18" charset="0"/>
                <a:cs typeface="Times New Roman" panose="02020603050405020304" pitchFamily="18" charset="0"/>
              </a:rPr>
              <a:t>2022 </a:t>
            </a:r>
            <a:r>
              <a:rPr lang="uk-UA" sz="2800" dirty="0" smtClean="0">
                <a:solidFill>
                  <a:schemeClr val="bg1"/>
                </a:solidFill>
                <a:latin typeface="Times New Roman" panose="02020603050405020304" pitchFamily="18" charset="0"/>
                <a:cs typeface="Times New Roman" panose="02020603050405020304" pitchFamily="18" charset="0"/>
              </a:rPr>
              <a:t>рік</a:t>
            </a:r>
            <a:endParaRPr lang="ru-RU" sz="28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88226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 y="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16163" y="1739900"/>
            <a:ext cx="6959600" cy="494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62769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6885" y="1663700"/>
            <a:ext cx="6718300" cy="4851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304105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 y="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4894" y="1689101"/>
            <a:ext cx="6642138" cy="500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473913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7686" y="1727201"/>
            <a:ext cx="6616700" cy="477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167145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4035" y="1676399"/>
            <a:ext cx="6604000" cy="5016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167145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692273"/>
            <a:ext cx="5130801" cy="50164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35" y="1692273"/>
            <a:ext cx="6095965" cy="50387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167145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251" y="1663700"/>
            <a:ext cx="9309100" cy="5194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167145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4" name="TextBox 3"/>
          <p:cNvSpPr txBox="1"/>
          <p:nvPr/>
        </p:nvSpPr>
        <p:spPr>
          <a:xfrm>
            <a:off x="3717033" y="3740266"/>
            <a:ext cx="4758034" cy="1015663"/>
          </a:xfrm>
          <a:prstGeom prst="rect">
            <a:avLst/>
          </a:prstGeom>
          <a:ln w="28575"/>
        </p:spPr>
        <p:style>
          <a:lnRef idx="2">
            <a:schemeClr val="accent4"/>
          </a:lnRef>
          <a:fillRef idx="1">
            <a:schemeClr val="lt1"/>
          </a:fillRef>
          <a:effectRef idx="0">
            <a:schemeClr val="accent4"/>
          </a:effectRef>
          <a:fontRef idx="minor">
            <a:schemeClr val="dk1"/>
          </a:fontRef>
        </p:style>
        <p:txBody>
          <a:bodyPr wrap="none" rtlCol="0">
            <a:spAutoFit/>
          </a:bodyPr>
          <a:lstStyle/>
          <a:p>
            <a:pPr algn="ctr"/>
            <a:r>
              <a:rPr lang="uk-UA" sz="6000" dirty="0" smtClean="0">
                <a:solidFill>
                  <a:srgbClr val="182947"/>
                </a:solidFill>
                <a:latin typeface="Proxima Nova Rg" panose="02000506030000020004" pitchFamily="2" charset="0"/>
              </a:rPr>
              <a:t>Дякую за увагу!</a:t>
            </a:r>
            <a:endParaRPr lang="uk-UA" sz="6000"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val="23226545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592" y="40"/>
            <a:ext cx="12258677" cy="6857960"/>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6133" y="2127741"/>
            <a:ext cx="753535" cy="753535"/>
          </a:xfrm>
          <a:prstGeom prst="rect">
            <a:avLst/>
          </a:prstGeom>
        </p:spPr>
      </p:pic>
      <p:pic>
        <p:nvPicPr>
          <p:cNvPr id="10" name="Рисунок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6133" y="5486464"/>
            <a:ext cx="812091" cy="757474"/>
          </a:xfrm>
          <a:prstGeom prst="rect">
            <a:avLst/>
          </a:prstGeom>
        </p:spPr>
      </p:pic>
      <p:sp>
        <p:nvSpPr>
          <p:cNvPr id="11" name="TextBox 10"/>
          <p:cNvSpPr txBox="1"/>
          <p:nvPr/>
        </p:nvSpPr>
        <p:spPr>
          <a:xfrm>
            <a:off x="2206710" y="5466277"/>
            <a:ext cx="1898277"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Проживає</a:t>
            </a:r>
            <a:endParaRPr lang="uk-UA" sz="2800" dirty="0">
              <a:solidFill>
                <a:srgbClr val="182947"/>
              </a:solidFill>
              <a:latin typeface="Proxima Nova Lt" panose="02000506030000020004" pitchFamily="2" charset="0"/>
            </a:endParaRPr>
          </a:p>
        </p:txBody>
      </p:sp>
      <p:sp>
        <p:nvSpPr>
          <p:cNvPr id="12" name="TextBox 11"/>
          <p:cNvSpPr txBox="1"/>
          <p:nvPr/>
        </p:nvSpPr>
        <p:spPr>
          <a:xfrm>
            <a:off x="4004320" y="5534803"/>
            <a:ext cx="915635" cy="523220"/>
          </a:xfrm>
          <a:prstGeom prst="rect">
            <a:avLst/>
          </a:prstGeom>
          <a:noFill/>
        </p:spPr>
        <p:txBody>
          <a:bodyPr wrap="none" rtlCol="0">
            <a:spAutoFit/>
          </a:bodyPr>
          <a:lstStyle/>
          <a:p>
            <a:r>
              <a:rPr lang="uk-UA" sz="2800" dirty="0" smtClean="0">
                <a:solidFill>
                  <a:srgbClr val="FF0000"/>
                </a:solidFill>
                <a:latin typeface="Proxima Nova Rg" panose="02000506030000020004" pitchFamily="2" charset="0"/>
              </a:rPr>
              <a:t>5343</a:t>
            </a:r>
            <a:endParaRPr lang="uk-UA" sz="2800" dirty="0">
              <a:solidFill>
                <a:srgbClr val="FF0000"/>
              </a:solidFill>
              <a:latin typeface="Proxima Nova Rg" panose="02000506030000020004" pitchFamily="2" charset="0"/>
            </a:endParaRPr>
          </a:p>
        </p:txBody>
      </p:sp>
      <p:sp>
        <p:nvSpPr>
          <p:cNvPr id="18" name="TextBox 17"/>
          <p:cNvSpPr txBox="1"/>
          <p:nvPr/>
        </p:nvSpPr>
        <p:spPr>
          <a:xfrm>
            <a:off x="509737" y="648292"/>
            <a:ext cx="7604192" cy="523220"/>
          </a:xfrm>
          <a:prstGeom prst="rect">
            <a:avLst/>
          </a:prstGeom>
          <a:noFill/>
        </p:spPr>
        <p:txBody>
          <a:bodyPr wrap="square" rtlCol="0">
            <a:spAutoFit/>
          </a:bodyPr>
          <a:lstStyle/>
          <a:p>
            <a:r>
              <a:rPr lang="uk-UA" sz="2800" dirty="0" smtClean="0">
                <a:solidFill>
                  <a:schemeClr val="bg1"/>
                </a:solidFill>
                <a:latin typeface="Proxima Nova Rg" panose="02000506030000020004" pitchFamily="2" charset="0"/>
              </a:rPr>
              <a:t> Дільниця № 3 Житомирської ТГ</a:t>
            </a:r>
            <a:endParaRPr lang="uk-UA" sz="2800" dirty="0">
              <a:solidFill>
                <a:schemeClr val="bg1"/>
              </a:solidFill>
              <a:latin typeface="Proxima Nova Rg" panose="02000506030000020004" pitchFamily="2" charset="0"/>
            </a:endParaRPr>
          </a:p>
        </p:txBody>
      </p:sp>
      <p:cxnSp>
        <p:nvCxnSpPr>
          <p:cNvPr id="19" name="Прямая соединительная линия 18"/>
          <p:cNvCxnSpPr/>
          <p:nvPr/>
        </p:nvCxnSpPr>
        <p:spPr>
          <a:xfrm flipH="1">
            <a:off x="1879251" y="1982579"/>
            <a:ext cx="17185" cy="3644023"/>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4" name="TextBox 3"/>
          <p:cNvSpPr txBox="1"/>
          <p:nvPr/>
        </p:nvSpPr>
        <p:spPr>
          <a:xfrm>
            <a:off x="5080000" y="5534803"/>
            <a:ext cx="2358027" cy="523220"/>
          </a:xfrm>
          <a:prstGeom prst="rect">
            <a:avLst/>
          </a:prstGeom>
          <a:noFill/>
        </p:spPr>
        <p:txBody>
          <a:bodyPr wrap="square" rtlCol="0">
            <a:spAutoFit/>
          </a:bodyPr>
          <a:lstStyle/>
          <a:p>
            <a:r>
              <a:rPr lang="uk-UA" sz="2800" dirty="0" smtClean="0">
                <a:solidFill>
                  <a:srgbClr val="182947"/>
                </a:solidFill>
                <a:latin typeface="Proxima Nova Lt" panose="02000506030000020004" pitchFamily="2" charset="0"/>
              </a:rPr>
              <a:t>мешканців</a:t>
            </a:r>
            <a:endParaRPr lang="uk-UA" sz="2800" dirty="0">
              <a:solidFill>
                <a:srgbClr val="182947"/>
              </a:solidFill>
              <a:latin typeface="Proxima Nova Lt" panose="02000506030000020004" pitchFamily="2" charset="0"/>
            </a:endParaRPr>
          </a:p>
        </p:txBody>
      </p:sp>
      <p:sp>
        <p:nvSpPr>
          <p:cNvPr id="21" name="TextBox 20"/>
          <p:cNvSpPr txBox="1"/>
          <p:nvPr/>
        </p:nvSpPr>
        <p:spPr>
          <a:xfrm>
            <a:off x="2603500" y="2127741"/>
            <a:ext cx="8445500" cy="1477328"/>
          </a:xfrm>
          <a:prstGeom prst="rect">
            <a:avLst/>
          </a:prstGeom>
          <a:noFill/>
        </p:spPr>
        <p:txBody>
          <a:bodyPr wrap="square" rtlCol="0">
            <a:spAutoFit/>
          </a:bodyPr>
          <a:lstStyle/>
          <a:p>
            <a:pPr algn="just"/>
            <a:r>
              <a:rPr lang="ru-RU" dirty="0" err="1">
                <a:latin typeface="Times New Roman" panose="02020603050405020304" pitchFamily="18" charset="0"/>
                <a:cs typeface="Times New Roman" panose="02020603050405020304" pitchFamily="18" charset="0"/>
              </a:rPr>
              <a:t>Вул.Богунська,вул.Свободи,вул.Вільський</a:t>
            </a:r>
            <a:r>
              <a:rPr lang="ru-RU" dirty="0">
                <a:latin typeface="Times New Roman" panose="02020603050405020304" pitchFamily="18" charset="0"/>
                <a:cs typeface="Times New Roman" panose="02020603050405020304" pitchFamily="18" charset="0"/>
              </a:rPr>
              <a:t> шлях, з буд. 33/2 по 181А,вул.Козацька,.вул.Павловська </a:t>
            </a:r>
            <a:r>
              <a:rPr lang="ru-RU" dirty="0" err="1">
                <a:latin typeface="Times New Roman" panose="02020603050405020304" pitchFamily="18" charset="0"/>
                <a:cs typeface="Times New Roman" panose="02020603050405020304" pitchFamily="18" charset="0"/>
              </a:rPr>
              <a:t>гора,вул.Василя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Максютова,провул</a:t>
            </a:r>
            <a:r>
              <a:rPr lang="ru-RU" dirty="0">
                <a:latin typeface="Times New Roman" panose="02020603050405020304" pitchFamily="18" charset="0"/>
                <a:cs typeface="Times New Roman" panose="02020603050405020304" pitchFamily="18" charset="0"/>
              </a:rPr>
              <a:t>. 1-й,2-й,3-й </a:t>
            </a:r>
            <a:r>
              <a:rPr lang="ru-RU" dirty="0" err="1">
                <a:latin typeface="Times New Roman" panose="02020603050405020304" pitchFamily="18" charset="0"/>
                <a:cs typeface="Times New Roman" panose="02020603050405020304" pitchFamily="18" charset="0"/>
              </a:rPr>
              <a:t>Соколовські</a:t>
            </a:r>
            <a:r>
              <a:rPr lang="ru-RU" dirty="0">
                <a:latin typeface="Times New Roman" panose="02020603050405020304" pitchFamily="18" charset="0"/>
                <a:cs typeface="Times New Roman" panose="02020603050405020304" pitchFamily="18" charset="0"/>
              </a:rPr>
              <a:t>, пров.1-й,2-й </a:t>
            </a:r>
            <a:r>
              <a:rPr lang="ru-RU" dirty="0" err="1">
                <a:latin typeface="Times New Roman" panose="02020603050405020304" pitchFamily="18" charset="0"/>
                <a:cs typeface="Times New Roman" panose="02020603050405020304" pitchFamily="18" charset="0"/>
              </a:rPr>
              <a:t>Богунський</a:t>
            </a:r>
            <a:r>
              <a:rPr lang="ru-RU" dirty="0">
                <a:latin typeface="Times New Roman" panose="02020603050405020304" pitchFamily="18" charset="0"/>
                <a:cs typeface="Times New Roman" panose="02020603050405020304" pitchFamily="18" charset="0"/>
              </a:rPr>
              <a:t>, пров.1-й </a:t>
            </a:r>
            <a:r>
              <a:rPr lang="ru-RU" dirty="0" err="1">
                <a:latin typeface="Times New Roman" panose="02020603050405020304" pitchFamily="18" charset="0"/>
                <a:cs typeface="Times New Roman" panose="02020603050405020304" pitchFamily="18" charset="0"/>
              </a:rPr>
              <a:t>Фабричний</a:t>
            </a:r>
            <a:r>
              <a:rPr lang="ru-RU" dirty="0">
                <a:latin typeface="Times New Roman" panose="02020603050405020304" pitchFamily="18" charset="0"/>
                <a:cs typeface="Times New Roman" panose="02020603050405020304" pitchFamily="18" charset="0"/>
              </a:rPr>
              <a:t>, пров.2-й </a:t>
            </a:r>
            <a:r>
              <a:rPr lang="ru-RU" dirty="0" err="1">
                <a:latin typeface="Times New Roman" panose="02020603050405020304" pitchFamily="18" charset="0"/>
                <a:cs typeface="Times New Roman" panose="02020603050405020304" pitchFamily="18" charset="0"/>
              </a:rPr>
              <a:t>Фабричний</a:t>
            </a:r>
            <a:r>
              <a:rPr lang="ru-RU" dirty="0">
                <a:latin typeface="Times New Roman" panose="02020603050405020304" pitchFamily="18" charset="0"/>
                <a:cs typeface="Times New Roman" panose="02020603050405020304" pitchFamily="18" charset="0"/>
              </a:rPr>
              <a:t>, з буд. 1 по 7, з 2 по 6,пров. </a:t>
            </a:r>
            <a:r>
              <a:rPr lang="ru-RU" dirty="0" err="1">
                <a:latin typeface="Times New Roman" panose="02020603050405020304" pitchFamily="18" charset="0"/>
                <a:cs typeface="Times New Roman" panose="02020603050405020304" pitchFamily="18" charset="0"/>
              </a:rPr>
              <a:t>Тайберів</a:t>
            </a:r>
            <a:r>
              <a:rPr lang="ru-RU" dirty="0">
                <a:latin typeface="Times New Roman" panose="02020603050405020304" pitchFamily="18" charset="0"/>
                <a:cs typeface="Times New Roman" panose="02020603050405020304" pitchFamily="18" charset="0"/>
              </a:rPr>
              <a:t>, з буд. 1 по 9, з 2 по12,пров.Друкарський, з буд.2-12, 1-11,пров.Луганський,.пров. </a:t>
            </a:r>
            <a:r>
              <a:rPr lang="ru-RU" dirty="0" err="1">
                <a:latin typeface="Times New Roman" panose="02020603050405020304" pitchFamily="18" charset="0"/>
                <a:cs typeface="Times New Roman" panose="02020603050405020304" pitchFamily="18" charset="0"/>
              </a:rPr>
              <a:t>Свободи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пров</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Вузький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пров</a:t>
            </a:r>
            <a:r>
              <a:rPr lang="ru-RU" dirty="0">
                <a:latin typeface="Times New Roman" panose="02020603050405020304" pitchFamily="18" charset="0"/>
                <a:cs typeface="Times New Roman" panose="02020603050405020304" pitchFamily="18" charset="0"/>
              </a:rPr>
              <a:t>. 1-й, 2-й </a:t>
            </a:r>
            <a:r>
              <a:rPr lang="ru-RU" dirty="0" err="1">
                <a:latin typeface="Times New Roman" panose="02020603050405020304" pitchFamily="18" charset="0"/>
                <a:cs typeface="Times New Roman" panose="02020603050405020304" pitchFamily="18" charset="0"/>
              </a:rPr>
              <a:t>Курганний</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396025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831" y="-172445"/>
            <a:ext cx="12192001" cy="6857960"/>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58822" y="2286000"/>
            <a:ext cx="629510" cy="629510"/>
          </a:xfrm>
          <a:prstGeom prst="rect">
            <a:avLst/>
          </a:prstGeom>
        </p:spPr>
      </p:pic>
      <p:pic>
        <p:nvPicPr>
          <p:cNvPr id="5" name="Рисунок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74270" y="2286000"/>
            <a:ext cx="608740" cy="608740"/>
          </a:xfrm>
          <a:prstGeom prst="rect">
            <a:avLst/>
          </a:prstGeom>
        </p:spPr>
      </p:pic>
      <p:sp>
        <p:nvSpPr>
          <p:cNvPr id="6" name="TextBox 5"/>
          <p:cNvSpPr txBox="1"/>
          <p:nvPr/>
        </p:nvSpPr>
        <p:spPr>
          <a:xfrm>
            <a:off x="1070535" y="2994925"/>
            <a:ext cx="3954929"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Обслугували викликів</a:t>
            </a:r>
            <a:endParaRPr lang="uk-UA" sz="2800" dirty="0">
              <a:solidFill>
                <a:srgbClr val="182947"/>
              </a:solidFill>
              <a:latin typeface="Proxima Nova Lt" panose="02000506030000020004" pitchFamily="2" charset="0"/>
            </a:endParaRPr>
          </a:p>
        </p:txBody>
      </p:sp>
      <p:sp>
        <p:nvSpPr>
          <p:cNvPr id="7" name="TextBox 6"/>
          <p:cNvSpPr txBox="1"/>
          <p:nvPr/>
        </p:nvSpPr>
        <p:spPr>
          <a:xfrm>
            <a:off x="7166535" y="2994925"/>
            <a:ext cx="4011034"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Розглянули матеріалів</a:t>
            </a:r>
            <a:endParaRPr lang="uk-UA" sz="2800" dirty="0">
              <a:solidFill>
                <a:srgbClr val="182947"/>
              </a:solidFill>
              <a:latin typeface="Proxima Nova Lt" panose="02000506030000020004" pitchFamily="2" charset="0"/>
            </a:endParaRPr>
          </a:p>
        </p:txBody>
      </p:sp>
      <p:sp>
        <p:nvSpPr>
          <p:cNvPr id="8" name="TextBox 7"/>
          <p:cNvSpPr txBox="1"/>
          <p:nvPr/>
        </p:nvSpPr>
        <p:spPr>
          <a:xfrm>
            <a:off x="2133026" y="4175116"/>
            <a:ext cx="970137" cy="1015663"/>
          </a:xfrm>
          <a:prstGeom prst="rect">
            <a:avLst/>
          </a:prstGeom>
          <a:noFill/>
        </p:spPr>
        <p:txBody>
          <a:bodyPr wrap="none" rtlCol="0">
            <a:spAutoFit/>
          </a:bodyPr>
          <a:lstStyle/>
          <a:p>
            <a:r>
              <a:rPr lang="uk-UA" sz="6000" dirty="0" smtClean="0">
                <a:solidFill>
                  <a:srgbClr val="182947"/>
                </a:solidFill>
                <a:latin typeface="Proxima Nova Rg" panose="02000506030000020004" pitchFamily="2" charset="0"/>
              </a:rPr>
              <a:t>59</a:t>
            </a:r>
            <a:endParaRPr lang="uk-UA" sz="6000" dirty="0">
              <a:solidFill>
                <a:srgbClr val="182947"/>
              </a:solidFill>
              <a:latin typeface="Proxima Nova Rg" panose="02000506030000020004" pitchFamily="2" charset="0"/>
            </a:endParaRPr>
          </a:p>
        </p:txBody>
      </p:sp>
      <p:cxnSp>
        <p:nvCxnSpPr>
          <p:cNvPr id="11" name="Прямая соединительная линия 10"/>
          <p:cNvCxnSpPr/>
          <p:nvPr/>
        </p:nvCxnSpPr>
        <p:spPr>
          <a:xfrm>
            <a:off x="6095999" y="2579985"/>
            <a:ext cx="0" cy="362079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518831" y="379319"/>
            <a:ext cx="4096314" cy="954107"/>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РЕЗУЛЬТАТИ ДІЯЛЬНОСТІ ПОГ</a:t>
            </a:r>
            <a:br>
              <a:rPr lang="uk-UA" sz="2800" dirty="0" smtClean="0">
                <a:solidFill>
                  <a:schemeClr val="bg1"/>
                </a:solidFill>
                <a:latin typeface="Proxima Nova Rg" panose="02000506030000020004" pitchFamily="2" charset="0"/>
              </a:rPr>
            </a:br>
            <a:r>
              <a:rPr lang="uk-UA" sz="2800" dirty="0" smtClean="0">
                <a:solidFill>
                  <a:schemeClr val="bg1"/>
                </a:solidFill>
                <a:latin typeface="Proxima Nova Rg" panose="02000506030000020004" pitchFamily="2" charset="0"/>
              </a:rPr>
              <a:t>2022 </a:t>
            </a:r>
            <a:r>
              <a:rPr lang="uk-UA" sz="2800" dirty="0" smtClean="0">
                <a:solidFill>
                  <a:schemeClr val="bg1"/>
                </a:solidFill>
                <a:latin typeface="Proxima Nova Rg" panose="02000506030000020004" pitchFamily="2" charset="0"/>
              </a:rPr>
              <a:t>рік </a:t>
            </a:r>
            <a:endParaRPr lang="uk-UA" sz="2800" dirty="0">
              <a:solidFill>
                <a:schemeClr val="bg1"/>
              </a:solidFill>
              <a:latin typeface="Proxima Nova Rg" panose="02000506030000020004" pitchFamily="2" charset="0"/>
            </a:endParaRPr>
          </a:p>
        </p:txBody>
      </p:sp>
      <p:sp>
        <p:nvSpPr>
          <p:cNvPr id="18" name="TextBox 17"/>
          <p:cNvSpPr txBox="1"/>
          <p:nvPr/>
        </p:nvSpPr>
        <p:spPr>
          <a:xfrm>
            <a:off x="8460276" y="4175115"/>
            <a:ext cx="939360" cy="1015663"/>
          </a:xfrm>
          <a:prstGeom prst="rect">
            <a:avLst/>
          </a:prstGeom>
          <a:noFill/>
        </p:spPr>
        <p:txBody>
          <a:bodyPr wrap="none" rtlCol="0">
            <a:spAutoFit/>
          </a:bodyPr>
          <a:lstStyle/>
          <a:p>
            <a:r>
              <a:rPr lang="uk-UA" sz="6000" dirty="0" smtClean="0">
                <a:solidFill>
                  <a:srgbClr val="182947"/>
                </a:solidFill>
                <a:latin typeface="Proxima Nova Rg" panose="02000506030000020004" pitchFamily="2" charset="0"/>
              </a:rPr>
              <a:t>14</a:t>
            </a:r>
            <a:endParaRPr lang="uk-UA" sz="6000"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val="14147733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9" y="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14" name="TextBox 13"/>
          <p:cNvSpPr txBox="1"/>
          <p:nvPr/>
        </p:nvSpPr>
        <p:spPr>
          <a:xfrm>
            <a:off x="1271926" y="2112638"/>
            <a:ext cx="958146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запобігання та протидії домашньому насильству</a:t>
            </a:r>
            <a:endParaRPr lang="uk-UA" sz="2800" dirty="0">
              <a:solidFill>
                <a:srgbClr val="182947"/>
              </a:solidFill>
              <a:latin typeface="Proxima Nova Lt" panose="02000506030000020004" pitchFamily="2" charset="0"/>
            </a:endParaRPr>
          </a:p>
        </p:txBody>
      </p:sp>
      <p:cxnSp>
        <p:nvCxnSpPr>
          <p:cNvPr id="9" name="Прямая соединительная линия 8"/>
          <p:cNvCxnSpPr/>
          <p:nvPr/>
        </p:nvCxnSpPr>
        <p:spPr>
          <a:xfrm>
            <a:off x="1271926" y="2635858"/>
            <a:ext cx="9581469" cy="0"/>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16" name="Рисунок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199" y="3151124"/>
            <a:ext cx="710002" cy="708615"/>
          </a:xfrm>
          <a:prstGeom prst="rect">
            <a:avLst/>
          </a:prstGeom>
        </p:spPr>
      </p:pic>
      <p:sp>
        <p:nvSpPr>
          <p:cNvPr id="17" name="TextBox 16"/>
          <p:cNvSpPr txBox="1"/>
          <p:nvPr/>
        </p:nvSpPr>
        <p:spPr>
          <a:xfrm>
            <a:off x="1370268" y="3279604"/>
            <a:ext cx="4362092" cy="707886"/>
          </a:xfrm>
          <a:prstGeom prst="rect">
            <a:avLst/>
          </a:prstGeom>
          <a:noFill/>
        </p:spPr>
        <p:txBody>
          <a:bodyPr wrap="none" rtlCol="0">
            <a:spAutoFit/>
          </a:bodyPr>
          <a:lstStyle/>
          <a:p>
            <a:r>
              <a:rPr lang="uk-UA" sz="2000" dirty="0" smtClean="0">
                <a:solidFill>
                  <a:srgbClr val="182947"/>
                </a:solidFill>
                <a:latin typeface="Proxima Nova Lt" panose="02000506030000020004" pitchFamily="2" charset="0"/>
              </a:rPr>
              <a:t>Перевірено осіб,</a:t>
            </a:r>
          </a:p>
          <a:p>
            <a:r>
              <a:rPr lang="uk-UA" sz="2000" dirty="0" smtClean="0">
                <a:solidFill>
                  <a:srgbClr val="182947"/>
                </a:solidFill>
                <a:latin typeface="Proxima Nova Lt" panose="02000506030000020004" pitchFamily="2" charset="0"/>
              </a:rPr>
              <a:t>що вчиняють домашнє насильство</a:t>
            </a:r>
            <a:endParaRPr lang="uk-UA" sz="2000" dirty="0">
              <a:solidFill>
                <a:srgbClr val="182947"/>
              </a:solidFill>
              <a:latin typeface="Proxima Nova Lt" panose="02000506030000020004" pitchFamily="2" charset="0"/>
            </a:endParaRPr>
          </a:p>
        </p:txBody>
      </p:sp>
      <p:sp>
        <p:nvSpPr>
          <p:cNvPr id="19" name="TextBox 18"/>
          <p:cNvSpPr txBox="1"/>
          <p:nvPr/>
        </p:nvSpPr>
        <p:spPr>
          <a:xfrm>
            <a:off x="1426373" y="5513618"/>
            <a:ext cx="4249881" cy="707886"/>
          </a:xfrm>
          <a:prstGeom prst="rect">
            <a:avLst/>
          </a:prstGeom>
          <a:noFill/>
        </p:spPr>
        <p:txBody>
          <a:bodyPr wrap="none" rtlCol="0">
            <a:spAutoFit/>
          </a:bodyPr>
          <a:lstStyle/>
          <a:p>
            <a:r>
              <a:rPr lang="uk-UA" sz="2000" dirty="0" smtClean="0">
                <a:solidFill>
                  <a:srgbClr val="182947"/>
                </a:solidFill>
                <a:latin typeface="Proxima Nova Lt" panose="02000506030000020004" pitchFamily="2" charset="0"/>
              </a:rPr>
              <a:t>Винесено термінових заборонних</a:t>
            </a:r>
          </a:p>
          <a:p>
            <a:r>
              <a:rPr lang="uk-UA" sz="2000" dirty="0" smtClean="0">
                <a:solidFill>
                  <a:srgbClr val="182947"/>
                </a:solidFill>
                <a:latin typeface="Proxima Nova Lt" panose="02000506030000020004" pitchFamily="2" charset="0"/>
              </a:rPr>
              <a:t>приписів стосовно кривдників</a:t>
            </a:r>
            <a:endParaRPr lang="uk-UA" sz="2000" dirty="0">
              <a:solidFill>
                <a:srgbClr val="182947"/>
              </a:solidFill>
              <a:latin typeface="Proxima Nova Lt" panose="02000506030000020004" pitchFamily="2" charset="0"/>
            </a:endParaRPr>
          </a:p>
        </p:txBody>
      </p:sp>
      <p:pic>
        <p:nvPicPr>
          <p:cNvPr id="20" name="Рисунок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232" y="5270932"/>
            <a:ext cx="614349" cy="614349"/>
          </a:xfrm>
          <a:prstGeom prst="rect">
            <a:avLst/>
          </a:prstGeom>
        </p:spPr>
      </p:pic>
      <p:pic>
        <p:nvPicPr>
          <p:cNvPr id="21" name="Рисунок 26"/>
          <p:cNvPicPr>
            <a:picLocks noChangeAspect="1"/>
          </p:cNvPicPr>
          <p:nvPr/>
        </p:nvPicPr>
        <p:blipFill>
          <a:blip r:embed="rId5" cstate="print">
            <a:duotone>
              <a:schemeClr val="accent5">
                <a:shade val="45000"/>
                <a:satMod val="135000"/>
              </a:schemeClr>
              <a:prstClr val="white"/>
            </a:duotone>
            <a:lum bright="-40000" contrast="-40000"/>
          </a:blip>
          <a:srcRect/>
          <a:stretch>
            <a:fillRect/>
          </a:stretch>
        </p:blipFill>
        <p:spPr bwMode="auto">
          <a:xfrm>
            <a:off x="6763218" y="3290654"/>
            <a:ext cx="619832" cy="624232"/>
          </a:xfrm>
          <a:prstGeom prst="rect">
            <a:avLst/>
          </a:prstGeom>
          <a:noFill/>
          <a:ln w="9525">
            <a:noFill/>
            <a:miter lim="800000"/>
            <a:headEnd/>
            <a:tailEnd/>
          </a:ln>
        </p:spPr>
      </p:pic>
      <p:sp>
        <p:nvSpPr>
          <p:cNvPr id="22" name="TextBox 21"/>
          <p:cNvSpPr txBox="1"/>
          <p:nvPr/>
        </p:nvSpPr>
        <p:spPr>
          <a:xfrm>
            <a:off x="7529117" y="3461189"/>
            <a:ext cx="3361818" cy="400110"/>
          </a:xfrm>
          <a:prstGeom prst="rect">
            <a:avLst/>
          </a:prstGeom>
          <a:noFill/>
        </p:spPr>
        <p:txBody>
          <a:bodyPr wrap="none" rtlCol="0">
            <a:spAutoFit/>
          </a:bodyPr>
          <a:lstStyle/>
          <a:p>
            <a:r>
              <a:rPr lang="uk-UA" sz="2000" dirty="0" smtClean="0">
                <a:solidFill>
                  <a:srgbClr val="182947"/>
                </a:solidFill>
                <a:latin typeface="Proxima Nova Lt" panose="02000506030000020004" pitchFamily="2" charset="0"/>
              </a:rPr>
              <a:t>Кривдників взято на облік</a:t>
            </a:r>
            <a:endParaRPr lang="uk-UA" sz="2000" dirty="0">
              <a:solidFill>
                <a:srgbClr val="182947"/>
              </a:solidFill>
              <a:latin typeface="Proxima Nova Lt" panose="02000506030000020004" pitchFamily="2" charset="0"/>
            </a:endParaRPr>
          </a:p>
        </p:txBody>
      </p:sp>
      <p:sp>
        <p:nvSpPr>
          <p:cNvPr id="23" name="TextBox 22"/>
          <p:cNvSpPr txBox="1"/>
          <p:nvPr/>
        </p:nvSpPr>
        <p:spPr>
          <a:xfrm>
            <a:off x="7528048" y="5405896"/>
            <a:ext cx="4419800" cy="923330"/>
          </a:xfrm>
          <a:prstGeom prst="rect">
            <a:avLst/>
          </a:prstGeom>
          <a:noFill/>
        </p:spPr>
        <p:txBody>
          <a:bodyPr wrap="none" rtlCol="0">
            <a:spAutoFit/>
          </a:bodyPr>
          <a:lstStyle/>
          <a:p>
            <a:r>
              <a:rPr lang="uk-UA" dirty="0" smtClean="0">
                <a:solidFill>
                  <a:srgbClr val="182947"/>
                </a:solidFill>
                <a:latin typeface="Proxima Nova Lt" panose="02000506030000020004" pitchFamily="2" charset="0"/>
              </a:rPr>
              <a:t>Складено адміністративних протоколів</a:t>
            </a:r>
          </a:p>
          <a:p>
            <a:r>
              <a:rPr lang="uk-UA" dirty="0">
                <a:solidFill>
                  <a:srgbClr val="182947"/>
                </a:solidFill>
                <a:latin typeface="Proxima Nova Lt" panose="02000506030000020004" pitchFamily="2" charset="0"/>
              </a:rPr>
              <a:t>з</a:t>
            </a:r>
            <a:r>
              <a:rPr lang="uk-UA" dirty="0" smtClean="0">
                <a:solidFill>
                  <a:srgbClr val="182947"/>
                </a:solidFill>
                <a:latin typeface="Proxima Nova Lt" panose="02000506030000020004" pitchFamily="2" charset="0"/>
              </a:rPr>
              <a:t>а порушення ст. 173-2 КУпАП</a:t>
            </a:r>
          </a:p>
          <a:p>
            <a:r>
              <a:rPr lang="uk-UA" dirty="0" smtClean="0">
                <a:solidFill>
                  <a:srgbClr val="182947"/>
                </a:solidFill>
                <a:latin typeface="Proxima Nova Lt" panose="02000506030000020004" pitchFamily="2" charset="0"/>
              </a:rPr>
              <a:t>«</a:t>
            </a:r>
            <a:r>
              <a:rPr lang="ru-RU" dirty="0" err="1">
                <a:solidFill>
                  <a:srgbClr val="182947"/>
                </a:solidFill>
                <a:latin typeface="Proxima Nova Lt" panose="02000506030000020004" pitchFamily="2" charset="0"/>
              </a:rPr>
              <a:t>Вчинення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домашнього</a:t>
            </a:r>
            <a:r>
              <a:rPr lang="ru-RU" dirty="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насильства</a:t>
            </a:r>
            <a:r>
              <a:rPr lang="ru-RU" dirty="0" smtClean="0">
                <a:solidFill>
                  <a:srgbClr val="182947"/>
                </a:solidFill>
                <a:latin typeface="Proxima Nova Lt" panose="02000506030000020004" pitchFamily="2" charset="0"/>
              </a:rPr>
              <a:t>» </a:t>
            </a:r>
            <a:endParaRPr lang="uk-UA" dirty="0">
              <a:solidFill>
                <a:srgbClr val="182947"/>
              </a:solidFill>
              <a:latin typeface="Proxima Nova Lt" panose="02000506030000020004" pitchFamily="2" charset="0"/>
            </a:endParaRPr>
          </a:p>
        </p:txBody>
      </p:sp>
      <p:pic>
        <p:nvPicPr>
          <p:cNvPr id="15" name="Рисунок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4245" y="5279098"/>
            <a:ext cx="797334" cy="797334"/>
          </a:xfrm>
          <a:prstGeom prst="rect">
            <a:avLst/>
          </a:prstGeom>
        </p:spPr>
      </p:pic>
      <p:sp>
        <p:nvSpPr>
          <p:cNvPr id="25" name="TextBox 24"/>
          <p:cNvSpPr txBox="1"/>
          <p:nvPr/>
        </p:nvSpPr>
        <p:spPr>
          <a:xfrm>
            <a:off x="6684245" y="3888310"/>
            <a:ext cx="367408"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2</a:t>
            </a:r>
            <a:endParaRPr lang="uk-UA" sz="2800" dirty="0">
              <a:solidFill>
                <a:srgbClr val="182947"/>
              </a:solidFill>
              <a:latin typeface="Proxima Nova Rg" panose="02000506030000020004" pitchFamily="2" charset="0"/>
            </a:endParaRPr>
          </a:p>
        </p:txBody>
      </p:sp>
      <p:sp>
        <p:nvSpPr>
          <p:cNvPr id="26" name="TextBox 25"/>
          <p:cNvSpPr txBox="1"/>
          <p:nvPr/>
        </p:nvSpPr>
        <p:spPr>
          <a:xfrm>
            <a:off x="526378" y="6006061"/>
            <a:ext cx="367408"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1</a:t>
            </a:r>
            <a:endParaRPr lang="uk-UA" sz="2800" dirty="0">
              <a:solidFill>
                <a:srgbClr val="182947"/>
              </a:solidFill>
              <a:latin typeface="Proxima Nova Rg" panose="02000506030000020004" pitchFamily="2" charset="0"/>
            </a:endParaRPr>
          </a:p>
        </p:txBody>
      </p:sp>
      <p:sp>
        <p:nvSpPr>
          <p:cNvPr id="27" name="TextBox 26"/>
          <p:cNvSpPr txBox="1"/>
          <p:nvPr/>
        </p:nvSpPr>
        <p:spPr>
          <a:xfrm>
            <a:off x="6684245" y="6006062"/>
            <a:ext cx="367408"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1</a:t>
            </a:r>
            <a:endParaRPr lang="uk-UA" sz="2800" dirty="0">
              <a:solidFill>
                <a:srgbClr val="182947"/>
              </a:solidFill>
              <a:latin typeface="Proxima Nova Rg" panose="02000506030000020004" pitchFamily="2" charset="0"/>
            </a:endParaRPr>
          </a:p>
        </p:txBody>
      </p:sp>
      <p:sp>
        <p:nvSpPr>
          <p:cNvPr id="28" name="TextBox 27"/>
          <p:cNvSpPr txBox="1"/>
          <p:nvPr/>
        </p:nvSpPr>
        <p:spPr>
          <a:xfrm>
            <a:off x="514199" y="3859739"/>
            <a:ext cx="367408"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2</a:t>
            </a:r>
            <a:endParaRPr lang="uk-UA" sz="2800" dirty="0">
              <a:solidFill>
                <a:srgbClr val="182947"/>
              </a:solidFill>
              <a:latin typeface="Proxima Nova Rg" panose="02000506030000020004" pitchFamily="2" charset="0"/>
            </a:endParaRPr>
          </a:p>
        </p:txBody>
      </p:sp>
      <p:pic>
        <p:nvPicPr>
          <p:cNvPr id="29" name="Рисунок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4245" y="5275801"/>
            <a:ext cx="797334" cy="797334"/>
          </a:xfrm>
          <a:prstGeom prst="rect">
            <a:avLst/>
          </a:prstGeom>
        </p:spPr>
      </p:pic>
    </p:spTree>
    <p:extLst>
      <p:ext uri="{BB962C8B-B14F-4D97-AF65-F5344CB8AC3E}">
        <p14:creationId xmlns:p14="http://schemas.microsoft.com/office/powerpoint/2010/main" val="32069124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23119"/>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14" name="TextBox 13"/>
          <p:cNvSpPr txBox="1"/>
          <p:nvPr/>
        </p:nvSpPr>
        <p:spPr>
          <a:xfrm>
            <a:off x="2751081" y="1868324"/>
            <a:ext cx="6566221"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охорони та захисту прав дітей</a:t>
            </a:r>
            <a:endParaRPr lang="uk-UA" sz="2800" dirty="0">
              <a:solidFill>
                <a:srgbClr val="182947"/>
              </a:solidFill>
              <a:latin typeface="Proxima Nova Lt" panose="02000506030000020004" pitchFamily="2" charset="0"/>
            </a:endParaRPr>
          </a:p>
        </p:txBody>
      </p:sp>
      <p:cxnSp>
        <p:nvCxnSpPr>
          <p:cNvPr id="9" name="Прямая соединительная линия 8"/>
          <p:cNvCxnSpPr/>
          <p:nvPr/>
        </p:nvCxnSpPr>
        <p:spPr>
          <a:xfrm flipV="1">
            <a:off x="2778400" y="2405019"/>
            <a:ext cx="6491885" cy="20091"/>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30" name="Рисунок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410" y="2734611"/>
            <a:ext cx="922018" cy="922018"/>
          </a:xfrm>
          <a:prstGeom prst="rect">
            <a:avLst/>
          </a:prstGeom>
        </p:spPr>
      </p:pic>
      <p:sp>
        <p:nvSpPr>
          <p:cNvPr id="31" name="TextBox 30"/>
          <p:cNvSpPr txBox="1"/>
          <p:nvPr/>
        </p:nvSpPr>
        <p:spPr>
          <a:xfrm>
            <a:off x="884425" y="3809623"/>
            <a:ext cx="4506362" cy="646331"/>
          </a:xfrm>
          <a:prstGeom prst="rect">
            <a:avLst/>
          </a:prstGeom>
          <a:noFill/>
        </p:spPr>
        <p:txBody>
          <a:bodyPr wrap="none" rtlCol="0">
            <a:spAutoFit/>
          </a:bodyPr>
          <a:lstStyle/>
          <a:p>
            <a:r>
              <a:rPr lang="uk-UA" dirty="0" smtClean="0">
                <a:solidFill>
                  <a:srgbClr val="182947"/>
                </a:solidFill>
                <a:latin typeface="Proxima Nova Lt" panose="02000506030000020004" pitchFamily="2" charset="0"/>
              </a:rPr>
              <a:t>Профілактично-роз’яснювальна робота</a:t>
            </a:r>
          </a:p>
          <a:p>
            <a:r>
              <a:rPr lang="uk-UA" dirty="0" smtClean="0">
                <a:solidFill>
                  <a:srgbClr val="182947"/>
                </a:solidFill>
                <a:latin typeface="Proxima Nova Lt" panose="02000506030000020004" pitchFamily="2" charset="0"/>
              </a:rPr>
              <a:t>у навчальних закладах</a:t>
            </a:r>
            <a:endParaRPr lang="uk-UA" dirty="0">
              <a:solidFill>
                <a:srgbClr val="182947"/>
              </a:solidFill>
              <a:latin typeface="Proxima Nova Lt" panose="02000506030000020004" pitchFamily="2" charset="0"/>
            </a:endParaRPr>
          </a:p>
        </p:txBody>
      </p:sp>
      <p:sp>
        <p:nvSpPr>
          <p:cNvPr id="41" name="TextBox 40"/>
          <p:cNvSpPr txBox="1"/>
          <p:nvPr/>
        </p:nvSpPr>
        <p:spPr>
          <a:xfrm>
            <a:off x="7090599" y="3809623"/>
            <a:ext cx="367408"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8</a:t>
            </a:r>
          </a:p>
        </p:txBody>
      </p:sp>
      <p:cxnSp>
        <p:nvCxnSpPr>
          <p:cNvPr id="11" name="Прямая со стрелкой 10"/>
          <p:cNvCxnSpPr/>
          <p:nvPr/>
        </p:nvCxnSpPr>
        <p:spPr>
          <a:xfrm>
            <a:off x="6008200" y="4969245"/>
            <a:ext cx="777777" cy="0"/>
          </a:xfrm>
          <a:prstGeom prst="straightConnector1">
            <a:avLst/>
          </a:prstGeom>
          <a:ln w="12700">
            <a:tailEnd type="triangle"/>
          </a:ln>
        </p:spPr>
        <p:style>
          <a:lnRef idx="1">
            <a:schemeClr val="accent4"/>
          </a:lnRef>
          <a:fillRef idx="0">
            <a:schemeClr val="accent4"/>
          </a:fillRef>
          <a:effectRef idx="0">
            <a:schemeClr val="accent4"/>
          </a:effectRef>
          <a:fontRef idx="minor">
            <a:schemeClr val="tx1"/>
          </a:fontRef>
        </p:style>
      </p:cxnSp>
      <p:sp>
        <p:nvSpPr>
          <p:cNvPr id="48" name="TextBox 47"/>
          <p:cNvSpPr txBox="1"/>
          <p:nvPr/>
        </p:nvSpPr>
        <p:spPr>
          <a:xfrm>
            <a:off x="8103872" y="4807662"/>
            <a:ext cx="1654620" cy="369332"/>
          </a:xfrm>
          <a:prstGeom prst="rect">
            <a:avLst/>
          </a:prstGeom>
          <a:noFill/>
        </p:spPr>
        <p:txBody>
          <a:bodyPr wrap="none" rtlCol="0">
            <a:spAutoFit/>
          </a:bodyPr>
          <a:lstStyle/>
          <a:p>
            <a:r>
              <a:rPr lang="uk-UA" dirty="0" smtClean="0">
                <a:solidFill>
                  <a:srgbClr val="182947"/>
                </a:solidFill>
                <a:latin typeface="Proxima Nova Lt" panose="02000506030000020004" pitchFamily="2" charset="0"/>
              </a:rPr>
              <a:t>Дошкільні НЗ</a:t>
            </a:r>
            <a:endParaRPr lang="uk-UA" dirty="0">
              <a:solidFill>
                <a:srgbClr val="182947"/>
              </a:solidFill>
              <a:latin typeface="Proxima Nova Lt" panose="02000506030000020004" pitchFamily="2" charset="0"/>
            </a:endParaRPr>
          </a:p>
        </p:txBody>
      </p:sp>
      <p:sp>
        <p:nvSpPr>
          <p:cNvPr id="49" name="Прямоугольник 48"/>
          <p:cNvSpPr/>
          <p:nvPr/>
        </p:nvSpPr>
        <p:spPr>
          <a:xfrm>
            <a:off x="8103872" y="5485789"/>
            <a:ext cx="2278188" cy="369332"/>
          </a:xfrm>
          <a:prstGeom prst="rect">
            <a:avLst/>
          </a:prstGeom>
        </p:spPr>
        <p:txBody>
          <a:bodyPr wrap="none">
            <a:spAutoFit/>
          </a:bodyPr>
          <a:lstStyle/>
          <a:p>
            <a:r>
              <a:rPr lang="uk-UA" dirty="0" smtClean="0">
                <a:solidFill>
                  <a:srgbClr val="182947"/>
                </a:solidFill>
                <a:latin typeface="Proxima Nova Lt" panose="02000506030000020004" pitchFamily="2" charset="0"/>
              </a:rPr>
              <a:t>Загальноосвітні НЗ</a:t>
            </a:r>
            <a:endParaRPr lang="uk-UA" dirty="0">
              <a:solidFill>
                <a:srgbClr val="182947"/>
              </a:solidFill>
              <a:latin typeface="Proxima Nova Lt" panose="02000506030000020004" pitchFamily="2" charset="0"/>
            </a:endParaRPr>
          </a:p>
        </p:txBody>
      </p:sp>
      <p:cxnSp>
        <p:nvCxnSpPr>
          <p:cNvPr id="52" name="Прямая со стрелкой 51"/>
          <p:cNvCxnSpPr/>
          <p:nvPr/>
        </p:nvCxnSpPr>
        <p:spPr>
          <a:xfrm>
            <a:off x="6024343" y="5670455"/>
            <a:ext cx="777777" cy="0"/>
          </a:xfrm>
          <a:prstGeom prst="straightConnector1">
            <a:avLst/>
          </a:prstGeom>
          <a:ln w="12700">
            <a:tailEnd type="triangle"/>
          </a:ln>
        </p:spPr>
        <p:style>
          <a:lnRef idx="1">
            <a:schemeClr val="accent4"/>
          </a:lnRef>
          <a:fillRef idx="0">
            <a:schemeClr val="accent4"/>
          </a:fillRef>
          <a:effectRef idx="0">
            <a:schemeClr val="accent4"/>
          </a:effectRef>
          <a:fontRef idx="minor">
            <a:schemeClr val="tx1"/>
          </a:fontRef>
        </p:style>
      </p:cxnSp>
      <p:sp>
        <p:nvSpPr>
          <p:cNvPr id="56" name="TextBox 55"/>
          <p:cNvSpPr txBox="1"/>
          <p:nvPr/>
        </p:nvSpPr>
        <p:spPr>
          <a:xfrm>
            <a:off x="7190489" y="5408845"/>
            <a:ext cx="367408" cy="523220"/>
          </a:xfrm>
          <a:prstGeom prst="rect">
            <a:avLst/>
          </a:prstGeom>
          <a:noFill/>
        </p:spPr>
        <p:txBody>
          <a:bodyPr wrap="none" rtlCol="0">
            <a:spAutoFit/>
          </a:bodyPr>
          <a:lstStyle/>
          <a:p>
            <a:r>
              <a:rPr lang="uk-UA" sz="2800" b="1" dirty="0" smtClean="0">
                <a:solidFill>
                  <a:srgbClr val="182947"/>
                </a:solidFill>
                <a:latin typeface="Proxima Nova Rg" panose="02000506030000020004" pitchFamily="2" charset="0"/>
              </a:rPr>
              <a:t>6</a:t>
            </a:r>
            <a:endParaRPr lang="uk-UA" sz="2800" b="1" dirty="0">
              <a:solidFill>
                <a:srgbClr val="182947"/>
              </a:solidFill>
              <a:latin typeface="Proxima Nova Rg" panose="02000506030000020004" pitchFamily="2" charset="0"/>
            </a:endParaRPr>
          </a:p>
        </p:txBody>
      </p:sp>
      <p:sp>
        <p:nvSpPr>
          <p:cNvPr id="3" name="TextBox 2"/>
          <p:cNvSpPr txBox="1"/>
          <p:nvPr/>
        </p:nvSpPr>
        <p:spPr>
          <a:xfrm>
            <a:off x="7166119" y="4673754"/>
            <a:ext cx="367408" cy="523220"/>
          </a:xfrm>
          <a:prstGeom prst="rect">
            <a:avLst/>
          </a:prstGeom>
          <a:noFill/>
        </p:spPr>
        <p:txBody>
          <a:bodyPr wrap="none" rtlCol="0">
            <a:spAutoFit/>
          </a:bodyPr>
          <a:lstStyle/>
          <a:p>
            <a:r>
              <a:rPr lang="uk-UA" sz="2800" b="1" dirty="0"/>
              <a:t>2</a:t>
            </a:r>
            <a:endParaRPr lang="ru-RU" sz="2800" b="1" dirty="0"/>
          </a:p>
        </p:txBody>
      </p:sp>
    </p:spTree>
    <p:extLst>
      <p:ext uri="{BB962C8B-B14F-4D97-AF65-F5344CB8AC3E}">
        <p14:creationId xmlns:p14="http://schemas.microsoft.com/office/powerpoint/2010/main" val="38959745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8885"/>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992042" y="1868585"/>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громадської безпеки</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flipV="1">
            <a:off x="1044022" y="2358643"/>
            <a:ext cx="5471455" cy="2131"/>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60272" y="2568951"/>
            <a:ext cx="6855338" cy="923330"/>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44 КУпАП </a:t>
            </a:r>
          </a:p>
          <a:p>
            <a:r>
              <a:rPr lang="uk-UA" b="1" dirty="0" smtClean="0">
                <a:solidFill>
                  <a:srgbClr val="182947"/>
                </a:solidFill>
                <a:latin typeface="Proxima Nova Lt" panose="02000506030000020004" pitchFamily="2" charset="0"/>
              </a:rPr>
              <a:t>Незаконні виробництво, придбання, зберігання, перевезення, пересилання</a:t>
            </a:r>
          </a:p>
          <a:p>
            <a:r>
              <a:rPr lang="uk-UA" b="1" dirty="0" smtClean="0">
                <a:solidFill>
                  <a:srgbClr val="182947"/>
                </a:solidFill>
                <a:latin typeface="Proxima Nova Lt" panose="02000506030000020004" pitchFamily="2" charset="0"/>
              </a:rPr>
              <a:t>наркотичних засобів без мети збуту в невеликих розмірів</a:t>
            </a:r>
            <a:endParaRPr lang="uk-UA" b="1" dirty="0">
              <a:solidFill>
                <a:srgbClr val="182947"/>
              </a:solidFill>
              <a:latin typeface="Proxima Nova Lt" panose="02000506030000020004" pitchFamily="2" charset="0"/>
            </a:endParaRPr>
          </a:p>
        </p:txBody>
      </p:sp>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272" y="1833434"/>
            <a:ext cx="578684" cy="634350"/>
          </a:xfrm>
          <a:prstGeom prst="rect">
            <a:avLst/>
          </a:prstGeom>
        </p:spPr>
      </p:pic>
      <p:sp>
        <p:nvSpPr>
          <p:cNvPr id="9" name="TextBox 8"/>
          <p:cNvSpPr txBox="1"/>
          <p:nvPr/>
        </p:nvSpPr>
        <p:spPr>
          <a:xfrm>
            <a:off x="11155680" y="3030616"/>
            <a:ext cx="301686" cy="369332"/>
          </a:xfrm>
          <a:prstGeom prst="rect">
            <a:avLst/>
          </a:prstGeom>
          <a:noFill/>
        </p:spPr>
        <p:txBody>
          <a:bodyPr wrap="none" rtlCol="0">
            <a:spAutoFit/>
          </a:bodyPr>
          <a:lstStyle/>
          <a:p>
            <a:r>
              <a:rPr lang="uk-UA" b="1" dirty="0"/>
              <a:t>1</a:t>
            </a:r>
            <a:endParaRPr lang="ru-RU" b="1" dirty="0"/>
          </a:p>
        </p:txBody>
      </p:sp>
    </p:spTree>
    <p:extLst>
      <p:ext uri="{BB962C8B-B14F-4D97-AF65-F5344CB8AC3E}">
        <p14:creationId xmlns:p14="http://schemas.microsoft.com/office/powerpoint/2010/main" val="3446117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9223" y="57874"/>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260272" y="1834599"/>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громадської безпеки</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flipV="1">
            <a:off x="260272" y="2357819"/>
            <a:ext cx="6912117" cy="2129"/>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255523" y="2716342"/>
            <a:ext cx="1801712" cy="646331"/>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173 КУпАП</a:t>
            </a:r>
          </a:p>
          <a:p>
            <a:r>
              <a:rPr lang="uk-UA" b="1" dirty="0" smtClean="0">
                <a:solidFill>
                  <a:srgbClr val="182947"/>
                </a:solidFill>
                <a:latin typeface="Proxima Nova Lt" panose="02000506030000020004" pitchFamily="2" charset="0"/>
              </a:rPr>
              <a:t>Дрібне хуліганство</a:t>
            </a:r>
            <a:endParaRPr lang="uk-UA" b="1" dirty="0" smtClean="0">
              <a:solidFill>
                <a:srgbClr val="182947"/>
              </a:solidFill>
              <a:latin typeface="Proxima Nova Lt" panose="02000506030000020004" pitchFamily="2" charset="0"/>
            </a:endParaRPr>
          </a:p>
        </p:txBody>
      </p:sp>
      <p:sp>
        <p:nvSpPr>
          <p:cNvPr id="12" name="TextBox 11"/>
          <p:cNvSpPr txBox="1"/>
          <p:nvPr/>
        </p:nvSpPr>
        <p:spPr>
          <a:xfrm>
            <a:off x="255523" y="4202270"/>
            <a:ext cx="4531497" cy="646331"/>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175-1 КУпАП</a:t>
            </a:r>
          </a:p>
          <a:p>
            <a:r>
              <a:rPr lang="ru-RU" b="1" dirty="0" err="1">
                <a:solidFill>
                  <a:srgbClr val="182947"/>
                </a:solidFill>
                <a:latin typeface="Proxima Nova Lt" panose="02000506030000020004" pitchFamily="2" charset="0"/>
              </a:rPr>
              <a:t>Куріння</a:t>
            </a:r>
            <a:r>
              <a:rPr lang="ru-RU" b="1" dirty="0">
                <a:solidFill>
                  <a:srgbClr val="182947"/>
                </a:solidFill>
                <a:latin typeface="Proxima Nova Lt" panose="02000506030000020004" pitchFamily="2" charset="0"/>
              </a:rPr>
              <a:t> </a:t>
            </a:r>
            <a:r>
              <a:rPr lang="ru-RU" b="1" dirty="0" err="1">
                <a:solidFill>
                  <a:srgbClr val="182947"/>
                </a:solidFill>
                <a:latin typeface="Proxima Nova Lt" panose="02000506030000020004" pitchFamily="2" charset="0"/>
              </a:rPr>
              <a:t>тютюнових</a:t>
            </a:r>
            <a:r>
              <a:rPr lang="ru-RU" b="1" dirty="0">
                <a:solidFill>
                  <a:srgbClr val="182947"/>
                </a:solidFill>
                <a:latin typeface="Proxima Nova Lt" panose="02000506030000020004" pitchFamily="2" charset="0"/>
              </a:rPr>
              <a:t> </a:t>
            </a:r>
            <a:r>
              <a:rPr lang="ru-RU" b="1" dirty="0" err="1">
                <a:solidFill>
                  <a:srgbClr val="182947"/>
                </a:solidFill>
                <a:latin typeface="Proxima Nova Lt" panose="02000506030000020004" pitchFamily="2" charset="0"/>
              </a:rPr>
              <a:t>виробів</a:t>
            </a:r>
            <a:r>
              <a:rPr lang="ru-RU" b="1" dirty="0">
                <a:solidFill>
                  <a:srgbClr val="182947"/>
                </a:solidFill>
                <a:latin typeface="Proxima Nova Lt" panose="02000506030000020004" pitchFamily="2" charset="0"/>
              </a:rPr>
              <a:t> у </a:t>
            </a:r>
            <a:r>
              <a:rPr lang="ru-RU" b="1" dirty="0" err="1">
                <a:solidFill>
                  <a:srgbClr val="182947"/>
                </a:solidFill>
                <a:latin typeface="Proxima Nova Lt" panose="02000506030000020004" pitchFamily="2" charset="0"/>
              </a:rPr>
              <a:t>заборонених</a:t>
            </a:r>
            <a:r>
              <a:rPr lang="ru-RU" b="1" dirty="0">
                <a:solidFill>
                  <a:srgbClr val="182947"/>
                </a:solidFill>
                <a:latin typeface="Proxima Nova Lt" panose="02000506030000020004" pitchFamily="2" charset="0"/>
              </a:rPr>
              <a:t> </a:t>
            </a:r>
            <a:r>
              <a:rPr lang="ru-RU" b="1" dirty="0" err="1" smtClean="0">
                <a:solidFill>
                  <a:srgbClr val="182947"/>
                </a:solidFill>
                <a:latin typeface="Proxima Nova Lt" panose="02000506030000020004" pitchFamily="2" charset="0"/>
              </a:rPr>
              <a:t>місцях</a:t>
            </a:r>
            <a:endParaRPr lang="ru-RU" b="1" dirty="0">
              <a:solidFill>
                <a:srgbClr val="182947"/>
              </a:solidFill>
              <a:latin typeface="Proxima Nova Lt" panose="02000506030000020004" pitchFamily="2" charset="0"/>
            </a:endParaRPr>
          </a:p>
        </p:txBody>
      </p:sp>
      <p:sp>
        <p:nvSpPr>
          <p:cNvPr id="14" name="TextBox 13"/>
          <p:cNvSpPr txBox="1"/>
          <p:nvPr/>
        </p:nvSpPr>
        <p:spPr>
          <a:xfrm>
            <a:off x="255523" y="5655157"/>
            <a:ext cx="6194901" cy="646331"/>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176 КУпАП</a:t>
            </a:r>
          </a:p>
          <a:p>
            <a:r>
              <a:rPr lang="ru-RU" b="1" dirty="0" err="1">
                <a:solidFill>
                  <a:srgbClr val="182947"/>
                </a:solidFill>
                <a:latin typeface="Proxima Nova Lt" panose="02000506030000020004" pitchFamily="2" charset="0"/>
              </a:rPr>
              <a:t>Виготовлення</a:t>
            </a:r>
            <a:r>
              <a:rPr lang="ru-RU" b="1" dirty="0">
                <a:solidFill>
                  <a:srgbClr val="182947"/>
                </a:solidFill>
                <a:latin typeface="Proxima Nova Lt" panose="02000506030000020004" pitchFamily="2" charset="0"/>
              </a:rPr>
              <a:t>, </a:t>
            </a:r>
            <a:r>
              <a:rPr lang="ru-RU" b="1" dirty="0" err="1">
                <a:solidFill>
                  <a:srgbClr val="182947"/>
                </a:solidFill>
                <a:latin typeface="Proxima Nova Lt" panose="02000506030000020004" pitchFamily="2" charset="0"/>
              </a:rPr>
              <a:t>зберігання</a:t>
            </a:r>
            <a:r>
              <a:rPr lang="ru-RU" b="1" dirty="0">
                <a:solidFill>
                  <a:srgbClr val="182947"/>
                </a:solidFill>
                <a:latin typeface="Proxima Nova Lt" panose="02000506030000020004" pitchFamily="2" charset="0"/>
              </a:rPr>
              <a:t> самогону та </a:t>
            </a:r>
            <a:r>
              <a:rPr lang="ru-RU" b="1" dirty="0" err="1">
                <a:solidFill>
                  <a:srgbClr val="182947"/>
                </a:solidFill>
                <a:latin typeface="Proxima Nova Lt" panose="02000506030000020004" pitchFamily="2" charset="0"/>
              </a:rPr>
              <a:t>апаратів</a:t>
            </a:r>
            <a:r>
              <a:rPr lang="ru-RU" b="1" dirty="0">
                <a:solidFill>
                  <a:srgbClr val="182947"/>
                </a:solidFill>
                <a:latin typeface="Proxima Nova Lt" panose="02000506030000020004" pitchFamily="2" charset="0"/>
              </a:rPr>
              <a:t> для </a:t>
            </a:r>
            <a:r>
              <a:rPr lang="ru-RU" b="1" dirty="0" err="1">
                <a:solidFill>
                  <a:srgbClr val="182947"/>
                </a:solidFill>
                <a:latin typeface="Proxima Nova Lt" panose="02000506030000020004" pitchFamily="2" charset="0"/>
              </a:rPr>
              <a:t>його</a:t>
            </a:r>
            <a:r>
              <a:rPr lang="ru-RU" b="1" dirty="0">
                <a:solidFill>
                  <a:srgbClr val="182947"/>
                </a:solidFill>
                <a:latin typeface="Proxima Nova Lt" panose="02000506030000020004" pitchFamily="2" charset="0"/>
              </a:rPr>
              <a:t> </a:t>
            </a:r>
            <a:r>
              <a:rPr lang="ru-RU" b="1" dirty="0" err="1">
                <a:solidFill>
                  <a:srgbClr val="182947"/>
                </a:solidFill>
                <a:latin typeface="Proxima Nova Lt" panose="02000506030000020004" pitchFamily="2" charset="0"/>
              </a:rPr>
              <a:t>вироблення</a:t>
            </a:r>
            <a:endParaRPr lang="uk-UA" b="1" dirty="0" smtClean="0">
              <a:solidFill>
                <a:srgbClr val="182947"/>
              </a:solidFill>
              <a:latin typeface="Proxima Nova Lt" panose="02000506030000020004" pitchFamily="2" charset="0"/>
            </a:endParaRPr>
          </a:p>
        </p:txBody>
      </p:sp>
      <p:sp>
        <p:nvSpPr>
          <p:cNvPr id="9" name="TextBox 8"/>
          <p:cNvSpPr txBox="1"/>
          <p:nvPr/>
        </p:nvSpPr>
        <p:spPr>
          <a:xfrm>
            <a:off x="11313655" y="2694015"/>
            <a:ext cx="301686" cy="369332"/>
          </a:xfrm>
          <a:prstGeom prst="rect">
            <a:avLst/>
          </a:prstGeom>
          <a:noFill/>
        </p:spPr>
        <p:txBody>
          <a:bodyPr wrap="none" rtlCol="0">
            <a:spAutoFit/>
          </a:bodyPr>
          <a:lstStyle/>
          <a:p>
            <a:r>
              <a:rPr lang="uk-UA" b="1" dirty="0" smtClean="0"/>
              <a:t>1</a:t>
            </a:r>
            <a:endParaRPr lang="ru-RU" b="1" dirty="0"/>
          </a:p>
        </p:txBody>
      </p:sp>
      <p:sp>
        <p:nvSpPr>
          <p:cNvPr id="16" name="TextBox 15"/>
          <p:cNvSpPr txBox="1"/>
          <p:nvPr/>
        </p:nvSpPr>
        <p:spPr>
          <a:xfrm>
            <a:off x="11347543" y="4213928"/>
            <a:ext cx="418704" cy="369332"/>
          </a:xfrm>
          <a:prstGeom prst="rect">
            <a:avLst/>
          </a:prstGeom>
          <a:noFill/>
        </p:spPr>
        <p:txBody>
          <a:bodyPr wrap="none" rtlCol="0">
            <a:spAutoFit/>
          </a:bodyPr>
          <a:lstStyle/>
          <a:p>
            <a:r>
              <a:rPr lang="uk-UA" b="1" dirty="0" smtClean="0"/>
              <a:t>28</a:t>
            </a:r>
            <a:endParaRPr lang="ru-RU" b="1" dirty="0"/>
          </a:p>
        </p:txBody>
      </p:sp>
      <p:sp>
        <p:nvSpPr>
          <p:cNvPr id="17" name="TextBox 16"/>
          <p:cNvSpPr txBox="1"/>
          <p:nvPr/>
        </p:nvSpPr>
        <p:spPr>
          <a:xfrm>
            <a:off x="11456863" y="6181856"/>
            <a:ext cx="301686" cy="369332"/>
          </a:xfrm>
          <a:prstGeom prst="rect">
            <a:avLst/>
          </a:prstGeom>
          <a:noFill/>
        </p:spPr>
        <p:txBody>
          <a:bodyPr wrap="none" rtlCol="0">
            <a:spAutoFit/>
          </a:bodyPr>
          <a:lstStyle/>
          <a:p>
            <a:r>
              <a:rPr lang="uk-UA" b="1" dirty="0"/>
              <a:t>2</a:t>
            </a:r>
            <a:endParaRPr lang="ru-RU" b="1" dirty="0"/>
          </a:p>
        </p:txBody>
      </p:sp>
    </p:spTree>
    <p:extLst>
      <p:ext uri="{BB962C8B-B14F-4D97-AF65-F5344CB8AC3E}">
        <p14:creationId xmlns:p14="http://schemas.microsoft.com/office/powerpoint/2010/main" val="14163591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260272" y="1834599"/>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громадської безпеки</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flipV="1">
            <a:off x="260272" y="2357819"/>
            <a:ext cx="6912117" cy="2129"/>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255523" y="2698549"/>
            <a:ext cx="7868308" cy="923330"/>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178 КУпАП</a:t>
            </a:r>
          </a:p>
          <a:p>
            <a:r>
              <a:rPr lang="ru-RU" b="1" dirty="0" err="1">
                <a:solidFill>
                  <a:srgbClr val="182947"/>
                </a:solidFill>
                <a:latin typeface="Proxima Nova Lt" panose="02000506030000020004" pitchFamily="2" charset="0"/>
              </a:rPr>
              <a:t>Розпивання</a:t>
            </a:r>
            <a:r>
              <a:rPr lang="ru-RU" b="1" dirty="0">
                <a:solidFill>
                  <a:srgbClr val="182947"/>
                </a:solidFill>
                <a:latin typeface="Proxima Nova Lt" panose="02000506030000020004" pitchFamily="2" charset="0"/>
              </a:rPr>
              <a:t> пива, </a:t>
            </a:r>
            <a:r>
              <a:rPr lang="ru-RU" b="1" dirty="0" err="1">
                <a:solidFill>
                  <a:srgbClr val="182947"/>
                </a:solidFill>
                <a:latin typeface="Proxima Nova Lt" panose="02000506030000020004" pitchFamily="2" charset="0"/>
              </a:rPr>
              <a:t>алкогольних</a:t>
            </a:r>
            <a:r>
              <a:rPr lang="ru-RU" b="1" dirty="0">
                <a:solidFill>
                  <a:srgbClr val="182947"/>
                </a:solidFill>
                <a:latin typeface="Proxima Nova Lt" panose="02000506030000020004" pitchFamily="2" charset="0"/>
              </a:rPr>
              <a:t>, </a:t>
            </a:r>
            <a:r>
              <a:rPr lang="ru-RU" b="1" dirty="0" err="1">
                <a:solidFill>
                  <a:srgbClr val="182947"/>
                </a:solidFill>
                <a:latin typeface="Proxima Nova Lt" panose="02000506030000020004" pitchFamily="2" charset="0"/>
              </a:rPr>
              <a:t>слабоалкогольних</a:t>
            </a:r>
            <a:r>
              <a:rPr lang="ru-RU" b="1" dirty="0">
                <a:solidFill>
                  <a:srgbClr val="182947"/>
                </a:solidFill>
                <a:latin typeface="Proxima Nova Lt" panose="02000506030000020004" pitchFamily="2" charset="0"/>
              </a:rPr>
              <a:t> </a:t>
            </a:r>
            <a:r>
              <a:rPr lang="ru-RU" b="1" dirty="0" err="1">
                <a:solidFill>
                  <a:srgbClr val="182947"/>
                </a:solidFill>
                <a:latin typeface="Proxima Nova Lt" panose="02000506030000020004" pitchFamily="2" charset="0"/>
              </a:rPr>
              <a:t>напоїв</a:t>
            </a:r>
            <a:r>
              <a:rPr lang="ru-RU" b="1" dirty="0">
                <a:solidFill>
                  <a:srgbClr val="182947"/>
                </a:solidFill>
                <a:latin typeface="Proxima Nova Lt" panose="02000506030000020004" pitchFamily="2" charset="0"/>
              </a:rPr>
              <a:t> у </a:t>
            </a:r>
            <a:r>
              <a:rPr lang="ru-RU" b="1" dirty="0" err="1">
                <a:solidFill>
                  <a:srgbClr val="182947"/>
                </a:solidFill>
                <a:latin typeface="Proxima Nova Lt" panose="02000506030000020004" pitchFamily="2" charset="0"/>
              </a:rPr>
              <a:t>заборонених</a:t>
            </a:r>
            <a:r>
              <a:rPr lang="ru-RU" b="1" dirty="0">
                <a:solidFill>
                  <a:srgbClr val="182947"/>
                </a:solidFill>
                <a:latin typeface="Proxima Nova Lt" panose="02000506030000020004" pitchFamily="2" charset="0"/>
              </a:rPr>
              <a:t> законом </a:t>
            </a:r>
            <a:r>
              <a:rPr lang="ru-RU" b="1" dirty="0" err="1" smtClean="0">
                <a:solidFill>
                  <a:srgbClr val="182947"/>
                </a:solidFill>
                <a:latin typeface="Proxima Nova Lt" panose="02000506030000020004" pitchFamily="2" charset="0"/>
              </a:rPr>
              <a:t>місцях</a:t>
            </a:r>
            <a:endParaRPr lang="ru-RU" b="1" dirty="0" smtClean="0">
              <a:solidFill>
                <a:srgbClr val="182947"/>
              </a:solidFill>
              <a:latin typeface="Proxima Nova Lt" panose="02000506030000020004" pitchFamily="2" charset="0"/>
            </a:endParaRPr>
          </a:p>
          <a:p>
            <a:r>
              <a:rPr lang="ru-RU" b="1" dirty="0" err="1" smtClean="0">
                <a:solidFill>
                  <a:srgbClr val="182947"/>
                </a:solidFill>
                <a:latin typeface="Proxima Nova Lt" panose="02000506030000020004" pitchFamily="2" charset="0"/>
              </a:rPr>
              <a:t>або</a:t>
            </a:r>
            <a:r>
              <a:rPr lang="ru-RU" b="1" dirty="0" smtClean="0">
                <a:solidFill>
                  <a:srgbClr val="182947"/>
                </a:solidFill>
                <a:latin typeface="Proxima Nova Lt" panose="02000506030000020004" pitchFamily="2" charset="0"/>
              </a:rPr>
              <a:t> </a:t>
            </a:r>
            <a:r>
              <a:rPr lang="ru-RU" b="1" dirty="0" err="1">
                <a:solidFill>
                  <a:srgbClr val="182947"/>
                </a:solidFill>
                <a:latin typeface="Proxima Nova Lt" panose="02000506030000020004" pitchFamily="2" charset="0"/>
              </a:rPr>
              <a:t>поява</a:t>
            </a:r>
            <a:r>
              <a:rPr lang="ru-RU" b="1" dirty="0">
                <a:solidFill>
                  <a:srgbClr val="182947"/>
                </a:solidFill>
                <a:latin typeface="Proxima Nova Lt" panose="02000506030000020004" pitchFamily="2" charset="0"/>
              </a:rPr>
              <a:t> у </a:t>
            </a:r>
            <a:r>
              <a:rPr lang="ru-RU" b="1" dirty="0" err="1">
                <a:solidFill>
                  <a:srgbClr val="182947"/>
                </a:solidFill>
                <a:latin typeface="Proxima Nova Lt" panose="02000506030000020004" pitchFamily="2" charset="0"/>
              </a:rPr>
              <a:t>громадських</a:t>
            </a:r>
            <a:r>
              <a:rPr lang="ru-RU" b="1" dirty="0">
                <a:solidFill>
                  <a:srgbClr val="182947"/>
                </a:solidFill>
                <a:latin typeface="Proxima Nova Lt" panose="02000506030000020004" pitchFamily="2" charset="0"/>
              </a:rPr>
              <a:t> </a:t>
            </a:r>
            <a:r>
              <a:rPr lang="ru-RU" b="1" dirty="0" err="1">
                <a:solidFill>
                  <a:srgbClr val="182947"/>
                </a:solidFill>
                <a:latin typeface="Proxima Nova Lt" panose="02000506030000020004" pitchFamily="2" charset="0"/>
              </a:rPr>
              <a:t>місцях</a:t>
            </a:r>
            <a:r>
              <a:rPr lang="ru-RU" b="1" dirty="0">
                <a:solidFill>
                  <a:srgbClr val="182947"/>
                </a:solidFill>
                <a:latin typeface="Proxima Nova Lt" panose="02000506030000020004" pitchFamily="2" charset="0"/>
              </a:rPr>
              <a:t> у </a:t>
            </a:r>
            <a:r>
              <a:rPr lang="ru-RU" b="1" dirty="0" err="1">
                <a:solidFill>
                  <a:srgbClr val="182947"/>
                </a:solidFill>
                <a:latin typeface="Proxima Nova Lt" panose="02000506030000020004" pitchFamily="2" charset="0"/>
              </a:rPr>
              <a:t>п'яному</a:t>
            </a:r>
            <a:r>
              <a:rPr lang="ru-RU" b="1" dirty="0">
                <a:solidFill>
                  <a:srgbClr val="182947"/>
                </a:solidFill>
                <a:latin typeface="Proxima Nova Lt" panose="02000506030000020004" pitchFamily="2" charset="0"/>
              </a:rPr>
              <a:t> </a:t>
            </a:r>
            <a:r>
              <a:rPr lang="ru-RU" b="1" dirty="0" err="1">
                <a:solidFill>
                  <a:srgbClr val="182947"/>
                </a:solidFill>
                <a:latin typeface="Proxima Nova Lt" panose="02000506030000020004" pitchFamily="2" charset="0"/>
              </a:rPr>
              <a:t>вигляді</a:t>
            </a:r>
            <a:endParaRPr lang="uk-UA" b="1" dirty="0" smtClean="0">
              <a:solidFill>
                <a:srgbClr val="182947"/>
              </a:solidFill>
              <a:latin typeface="Proxima Nova Lt" panose="02000506030000020004" pitchFamily="2" charset="0"/>
            </a:endParaRPr>
          </a:p>
        </p:txBody>
      </p:sp>
      <p:sp>
        <p:nvSpPr>
          <p:cNvPr id="12" name="TextBox 11"/>
          <p:cNvSpPr txBox="1"/>
          <p:nvPr/>
        </p:nvSpPr>
        <p:spPr>
          <a:xfrm>
            <a:off x="255523" y="5482284"/>
            <a:ext cx="184731" cy="646331"/>
          </a:xfrm>
          <a:prstGeom prst="rect">
            <a:avLst/>
          </a:prstGeom>
          <a:noFill/>
        </p:spPr>
        <p:txBody>
          <a:bodyPr wrap="none" rtlCol="0">
            <a:spAutoFit/>
          </a:bodyPr>
          <a:lstStyle/>
          <a:p>
            <a:endParaRPr lang="uk-UA" b="1" dirty="0">
              <a:solidFill>
                <a:srgbClr val="182947"/>
              </a:solidFill>
              <a:latin typeface="Proxima Nova Lt" panose="02000506030000020004" pitchFamily="2" charset="0"/>
            </a:endParaRPr>
          </a:p>
          <a:p>
            <a:endParaRPr lang="uk-UA" b="1" dirty="0" smtClean="0">
              <a:solidFill>
                <a:srgbClr val="182947"/>
              </a:solidFill>
              <a:latin typeface="Proxima Nova Rg" panose="02000506030000020004" pitchFamily="2" charset="0"/>
            </a:endParaRPr>
          </a:p>
        </p:txBody>
      </p:sp>
      <p:sp>
        <p:nvSpPr>
          <p:cNvPr id="8" name="TextBox 7"/>
          <p:cNvSpPr txBox="1"/>
          <p:nvPr/>
        </p:nvSpPr>
        <p:spPr>
          <a:xfrm>
            <a:off x="11153299" y="2979089"/>
            <a:ext cx="418704" cy="369332"/>
          </a:xfrm>
          <a:prstGeom prst="rect">
            <a:avLst/>
          </a:prstGeom>
          <a:noFill/>
        </p:spPr>
        <p:txBody>
          <a:bodyPr wrap="none" rtlCol="0">
            <a:spAutoFit/>
          </a:bodyPr>
          <a:lstStyle/>
          <a:p>
            <a:r>
              <a:rPr lang="uk-UA" b="1" dirty="0" smtClean="0"/>
              <a:t>54</a:t>
            </a:r>
            <a:endParaRPr lang="ru-RU" b="1" dirty="0"/>
          </a:p>
        </p:txBody>
      </p:sp>
    </p:spTree>
    <p:extLst>
      <p:ext uri="{BB962C8B-B14F-4D97-AF65-F5344CB8AC3E}">
        <p14:creationId xmlns:p14="http://schemas.microsoft.com/office/powerpoint/2010/main" val="14235349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175087"/>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5064862" y="1945420"/>
            <a:ext cx="5897768"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безпеки дорожнього руху</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a:off x="5064862" y="2514810"/>
            <a:ext cx="5769694" cy="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60272" y="2865403"/>
            <a:ext cx="5105437" cy="1477328"/>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122 КУпАП </a:t>
            </a:r>
          </a:p>
          <a:p>
            <a:r>
              <a:rPr lang="ru-RU" dirty="0" err="1">
                <a:solidFill>
                  <a:srgbClr val="182947"/>
                </a:solidFill>
                <a:latin typeface="Proxima Nova Lt" panose="02000506030000020004" pitchFamily="2" charset="0"/>
              </a:rPr>
              <a:t>Порушення</a:t>
            </a:r>
            <a:r>
              <a:rPr lang="ru-RU" dirty="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встановлених</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обмежень</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швидкості</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руху</a:t>
            </a:r>
            <a:r>
              <a:rPr lang="ru-RU" dirty="0" smtClean="0">
                <a:solidFill>
                  <a:srgbClr val="182947"/>
                </a:solidFill>
                <a:latin typeface="Proxima Nova Lt" panose="02000506030000020004" pitchFamily="2" charset="0"/>
              </a:rPr>
              <a:t>, </a:t>
            </a:r>
          </a:p>
          <a:p>
            <a:r>
              <a:rPr lang="ru-RU" dirty="0" err="1" smtClean="0">
                <a:solidFill>
                  <a:srgbClr val="182947"/>
                </a:solidFill>
                <a:latin typeface="Proxima Nova Lt" panose="02000506030000020004" pitchFamily="2" charset="0"/>
              </a:rPr>
              <a:t>проїзд</a:t>
            </a:r>
            <a:r>
              <a:rPr lang="ru-RU" dirty="0" smtClean="0">
                <a:solidFill>
                  <a:srgbClr val="182947"/>
                </a:solidFill>
                <a:latin typeface="Proxima Nova Lt" panose="02000506030000020004" pitchFamily="2" charset="0"/>
              </a:rPr>
              <a:t> на </a:t>
            </a:r>
            <a:r>
              <a:rPr lang="ru-RU" dirty="0" err="1" smtClean="0">
                <a:solidFill>
                  <a:srgbClr val="182947"/>
                </a:solidFill>
                <a:latin typeface="Proxima Nova Lt" panose="02000506030000020004" pitchFamily="2" charset="0"/>
              </a:rPr>
              <a:t>заборонений</a:t>
            </a:r>
            <a:r>
              <a:rPr lang="ru-RU" dirty="0" smtClean="0">
                <a:solidFill>
                  <a:srgbClr val="182947"/>
                </a:solidFill>
                <a:latin typeface="Proxima Nova Lt" panose="02000506030000020004" pitchFamily="2" charset="0"/>
              </a:rPr>
              <a:t> сигнал </a:t>
            </a:r>
            <a:r>
              <a:rPr lang="ru-RU" dirty="0" err="1" smtClean="0">
                <a:solidFill>
                  <a:srgbClr val="182947"/>
                </a:solidFill>
                <a:latin typeface="Proxima Nova Lt" panose="02000506030000020004" pitchFamily="2" charset="0"/>
              </a:rPr>
              <a:t>регулювання</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дорожнього</a:t>
            </a:r>
            <a:endParaRPr lang="ru-RU" dirty="0" smtClean="0">
              <a:solidFill>
                <a:srgbClr val="182947"/>
              </a:solidFill>
              <a:latin typeface="Proxima Nova Lt" panose="02000506030000020004" pitchFamily="2" charset="0"/>
            </a:endParaRPr>
          </a:p>
          <a:p>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руху</a:t>
            </a:r>
            <a:r>
              <a:rPr lang="ru-RU" dirty="0" smtClean="0">
                <a:solidFill>
                  <a:srgbClr val="182947"/>
                </a:solidFill>
                <a:latin typeface="Proxima Nova Lt" panose="02000506030000020004" pitchFamily="2" charset="0"/>
              </a:rPr>
              <a:t> та </a:t>
            </a:r>
            <a:r>
              <a:rPr lang="ru-RU" dirty="0" err="1" smtClean="0">
                <a:solidFill>
                  <a:srgbClr val="182947"/>
                </a:solidFill>
                <a:latin typeface="Proxima Nova Lt" panose="02000506030000020004" pitchFamily="2" charset="0"/>
              </a:rPr>
              <a:t>порушення</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інших</a:t>
            </a:r>
            <a:r>
              <a:rPr lang="ru-RU" dirty="0" smtClean="0">
                <a:solidFill>
                  <a:srgbClr val="182947"/>
                </a:solidFill>
                <a:latin typeface="Proxima Nova Lt" panose="02000506030000020004" pitchFamily="2" charset="0"/>
              </a:rPr>
              <a:t> правил </a:t>
            </a:r>
            <a:r>
              <a:rPr lang="ru-RU" dirty="0" err="1" smtClean="0">
                <a:solidFill>
                  <a:srgbClr val="182947"/>
                </a:solidFill>
                <a:latin typeface="Proxima Nova Lt" panose="02000506030000020004" pitchFamily="2" charset="0"/>
              </a:rPr>
              <a:t>дорожнього</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руху</a:t>
            </a:r>
            <a:endParaRPr lang="ru-RU" dirty="0">
              <a:solidFill>
                <a:srgbClr val="182947"/>
              </a:solidFill>
              <a:latin typeface="Proxima Nova Lt" panose="02000506030000020004" pitchFamily="2" charset="0"/>
            </a:endParaRPr>
          </a:p>
          <a:p>
            <a:endParaRPr lang="uk-UA" b="1" dirty="0" smtClean="0">
              <a:solidFill>
                <a:srgbClr val="182947"/>
              </a:solidFill>
              <a:latin typeface="Proxima Nova Rg" panose="02000506030000020004" pitchFamily="2" charset="0"/>
            </a:endParaRPr>
          </a:p>
        </p:txBody>
      </p:sp>
      <p:sp>
        <p:nvSpPr>
          <p:cNvPr id="14" name="TextBox 13"/>
          <p:cNvSpPr txBox="1"/>
          <p:nvPr/>
        </p:nvSpPr>
        <p:spPr>
          <a:xfrm>
            <a:off x="260271" y="5166454"/>
            <a:ext cx="5668539" cy="369332"/>
          </a:xfrm>
          <a:prstGeom prst="rect">
            <a:avLst/>
          </a:prstGeom>
          <a:noFill/>
        </p:spPr>
        <p:txBody>
          <a:bodyPr wrap="none" rtlCol="0">
            <a:spAutoFit/>
          </a:bodyPr>
          <a:lstStyle/>
          <a:p>
            <a:r>
              <a:rPr lang="ru-RU" dirty="0" smtClean="0">
                <a:solidFill>
                  <a:srgbClr val="182947"/>
                </a:solidFill>
                <a:latin typeface="Proxima Nova Rg" panose="02000506030000020004" pitchFamily="2" charset="0"/>
              </a:rPr>
              <a:t>ІНШІ ПОРУШЕННЯ ПРАВИЛ ДОРОЖНЬОГО РУХУ</a:t>
            </a: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89637" y="1855302"/>
            <a:ext cx="722816" cy="722816"/>
          </a:xfrm>
          <a:prstGeom prst="rect">
            <a:avLst/>
          </a:prstGeom>
        </p:spPr>
      </p:pic>
      <p:sp>
        <p:nvSpPr>
          <p:cNvPr id="9" name="TextBox 8"/>
          <p:cNvSpPr txBox="1"/>
          <p:nvPr/>
        </p:nvSpPr>
        <p:spPr>
          <a:xfrm>
            <a:off x="11343616" y="3557900"/>
            <a:ext cx="418704" cy="369332"/>
          </a:xfrm>
          <a:prstGeom prst="rect">
            <a:avLst/>
          </a:prstGeom>
          <a:noFill/>
        </p:spPr>
        <p:txBody>
          <a:bodyPr wrap="none" rtlCol="0">
            <a:spAutoFit/>
          </a:bodyPr>
          <a:lstStyle/>
          <a:p>
            <a:r>
              <a:rPr lang="uk-UA" dirty="0" smtClean="0"/>
              <a:t>46</a:t>
            </a:r>
            <a:endParaRPr lang="ru-RU" dirty="0"/>
          </a:p>
        </p:txBody>
      </p:sp>
      <p:sp>
        <p:nvSpPr>
          <p:cNvPr id="10" name="TextBox 9"/>
          <p:cNvSpPr txBox="1"/>
          <p:nvPr/>
        </p:nvSpPr>
        <p:spPr>
          <a:xfrm>
            <a:off x="11369975" y="5166454"/>
            <a:ext cx="418704" cy="369332"/>
          </a:xfrm>
          <a:prstGeom prst="rect">
            <a:avLst/>
          </a:prstGeom>
          <a:noFill/>
        </p:spPr>
        <p:txBody>
          <a:bodyPr wrap="none" rtlCol="0">
            <a:spAutoFit/>
          </a:bodyPr>
          <a:lstStyle/>
          <a:p>
            <a:r>
              <a:rPr lang="uk-UA" dirty="0" smtClean="0"/>
              <a:t>20</a:t>
            </a:r>
            <a:endParaRPr lang="ru-RU" dirty="0"/>
          </a:p>
        </p:txBody>
      </p:sp>
    </p:spTree>
    <p:extLst>
      <p:ext uri="{BB962C8B-B14F-4D97-AF65-F5344CB8AC3E}">
        <p14:creationId xmlns:p14="http://schemas.microsoft.com/office/powerpoint/2010/main" val="622796856"/>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1988</TotalTime>
  <Words>405</Words>
  <Application>Microsoft Office PowerPoint</Application>
  <PresentationFormat>Произвольный</PresentationFormat>
  <Paragraphs>98</Paragraphs>
  <Slides>19</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TCPO</dc:creator>
  <cp:lastModifiedBy>user</cp:lastModifiedBy>
  <cp:revision>111</cp:revision>
  <dcterms:created xsi:type="dcterms:W3CDTF">2020-12-03T09:33:15Z</dcterms:created>
  <dcterms:modified xsi:type="dcterms:W3CDTF">2022-12-19T10:33:08Z</dcterms:modified>
</cp:coreProperties>
</file>