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2" r:id="rId5"/>
    <p:sldId id="261" r:id="rId6"/>
    <p:sldId id="264" r:id="rId7"/>
    <p:sldId id="263" r:id="rId8"/>
    <p:sldId id="271" r:id="rId9"/>
    <p:sldId id="259" r:id="rId10"/>
    <p:sldId id="257" r:id="rId11"/>
    <p:sldId id="265" r:id="rId12"/>
    <p:sldId id="272" r:id="rId13"/>
    <p:sldId id="267" r:id="rId14"/>
    <p:sldId id="273" r:id="rId15"/>
    <p:sldId id="268" r:id="rId16"/>
  </p:sldIdLst>
  <p:sldSz cx="12192000" cy="6858000"/>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F5C"/>
    <a:srgbClr val="001746"/>
    <a:srgbClr val="121F36"/>
    <a:srgbClr val="06011D"/>
    <a:srgbClr val="152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Светлый стиль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1263050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1718730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4128843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2632917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31074913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E3B1CEAA-301C-4BE3-9602-9E31C62967DC}" type="datetimeFigureOut">
              <a:rPr lang="ru-RU" smtClean="0"/>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307129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E3B1CEAA-301C-4BE3-9602-9E31C62967DC}" type="datetimeFigureOut">
              <a:rPr lang="ru-RU" smtClean="0"/>
              <a:t>11.05.2022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1459811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E3B1CEAA-301C-4BE3-9602-9E31C62967DC}" type="datetimeFigureOut">
              <a:rPr lang="ru-RU" smtClean="0"/>
              <a:t>11.05.2022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2875356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B1CEAA-301C-4BE3-9602-9E31C62967DC}" type="datetimeFigureOut">
              <a:rPr lang="ru-RU" smtClean="0"/>
              <a:t>11.05.2022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3029252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3B1CEAA-301C-4BE3-9602-9E31C62967DC}" type="datetimeFigureOut">
              <a:rPr lang="ru-RU" smtClean="0"/>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42817042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E3B1CEAA-301C-4BE3-9602-9E31C62967DC}" type="datetimeFigureOut">
              <a:rPr lang="ru-RU" smtClean="0"/>
              <a:t>11.05.2022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5A473D-B3B5-479C-A1BD-A693DD6553D8}" type="slidenum">
              <a:rPr lang="ru-RU" smtClean="0"/>
              <a:t>‹#›</a:t>
            </a:fld>
            <a:endParaRPr lang="ru-RU"/>
          </a:p>
        </p:txBody>
      </p:sp>
    </p:spTree>
    <p:extLst>
      <p:ext uri="{BB962C8B-B14F-4D97-AF65-F5344CB8AC3E}">
        <p14:creationId xmlns:p14="http://schemas.microsoft.com/office/powerpoint/2010/main" val="247626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6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B1CEAA-301C-4BE3-9602-9E31C62967DC}" type="datetimeFigureOut">
              <a:rPr lang="ru-RU" smtClean="0"/>
              <a:t>11.05.2022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5A473D-B3B5-479C-A1BD-A693DD6553D8}" type="slidenum">
              <a:rPr lang="ru-RU" smtClean="0"/>
              <a:t>‹#›</a:t>
            </a:fld>
            <a:endParaRPr lang="ru-RU"/>
          </a:p>
        </p:txBody>
      </p:sp>
    </p:spTree>
    <p:extLst>
      <p:ext uri="{BB962C8B-B14F-4D97-AF65-F5344CB8AC3E}">
        <p14:creationId xmlns:p14="http://schemas.microsoft.com/office/powerpoint/2010/main" val="11725512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zt-rada.gov.u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65760" y="1211237"/>
            <a:ext cx="11490960" cy="4610443"/>
          </a:xfrm>
          <a:scene3d>
            <a:camera prst="orthographicFront"/>
            <a:lightRig rig="threePt" dir="t"/>
          </a:scene3d>
          <a:sp3d>
            <a:bevelT/>
          </a:sp3d>
        </p:spPr>
        <p:txBody>
          <a:bodyPr>
            <a:noAutofit/>
          </a:bodyPr>
          <a:lstStyle/>
          <a:p>
            <a: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ЗВІТ</a:t>
            </a:r>
            <a:b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br>
            <a: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управління охорони здоров’я</a:t>
            </a:r>
            <a:b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br>
            <a: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Житомирської міської ради про</a:t>
            </a:r>
            <a:b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br>
            <a: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виконання бюджетних програм </a:t>
            </a:r>
            <a:b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br>
            <a:r>
              <a:rPr lang="uk-UA" sz="6600" dirty="0">
                <a:ln w="0"/>
                <a:solidFill>
                  <a:srgbClr val="00206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за 2021 рік </a:t>
            </a:r>
            <a:endParaRPr lang="ru-RU" sz="6600" dirty="0">
              <a:ln w="0"/>
              <a:solidFill>
                <a:srgbClr val="002060"/>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3602415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6313" y="1309730"/>
            <a:ext cx="10515600" cy="3753589"/>
          </a:xfrm>
          <a:solidFill>
            <a:schemeClr val="bg1">
              <a:alpha val="75000"/>
            </a:schemeClr>
          </a:solidFill>
        </p:spPr>
        <p:txBody>
          <a:bodyPr>
            <a:noAutofit/>
          </a:bodyPr>
          <a:lstStyle/>
          <a:p>
            <a:pPr marL="0" indent="0" algn="just">
              <a:buNone/>
            </a:pPr>
            <a:r>
              <a:rPr lang="uk-UA" sz="3200" dirty="0">
                <a:solidFill>
                  <a:srgbClr val="001F5C"/>
                </a:solidFill>
                <a:latin typeface="Times New Roman" panose="02020603050405020304" pitchFamily="18" charset="0"/>
                <a:cs typeface="Times New Roman" panose="02020603050405020304" pitchFamily="18" charset="0"/>
              </a:rPr>
              <a:t>	Основна діяльність управління охорони здоров’я Житомирської міської ради була спрямована на реалізацію заходів Цільової програми розвитку охорони здоров’я Житомирської міської територіальної громади на 2021-2023 роки, а саме: на підвищення якості та доступності надання медичних послуг особам різних вікових та соціальних груп населення, формування у населення прихильності до здорового способу життя тощо.</a:t>
            </a:r>
          </a:p>
          <a:p>
            <a:pPr marL="0" indent="0" algn="just">
              <a:buNone/>
            </a:pPr>
            <a:r>
              <a:rPr lang="uk-UA" sz="3200" dirty="0">
                <a:solidFill>
                  <a:srgbClr val="001746"/>
                </a:solidFill>
                <a:latin typeface="Times New Roman" panose="02020603050405020304" pitchFamily="18" charset="0"/>
                <a:cs typeface="Times New Roman" panose="02020603050405020304" pitchFamily="18" charset="0"/>
              </a:rPr>
              <a:t>	</a:t>
            </a:r>
            <a:endParaRPr lang="ru-RU" sz="32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0569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69543" y="313899"/>
            <a:ext cx="11412941" cy="6168788"/>
          </a:xfrm>
          <a:solidFill>
            <a:schemeClr val="bg1">
              <a:alpha val="75000"/>
            </a:schemeClr>
          </a:solidFill>
        </p:spPr>
        <p:txBody>
          <a:bodyPr>
            <a:noAutofit/>
          </a:bodyPr>
          <a:lstStyle/>
          <a:p>
            <a:pPr marL="0" indent="0" algn="ctr">
              <a:buNone/>
            </a:pPr>
            <a:r>
              <a:rPr lang="uk-UA" sz="2600" b="1" dirty="0">
                <a:solidFill>
                  <a:srgbClr val="001F5C"/>
                </a:solidFill>
                <a:latin typeface="Times New Roman" panose="02020603050405020304" pitchFamily="18" charset="0"/>
                <a:cs typeface="Times New Roman" panose="02020603050405020304" pitchFamily="18" charset="0"/>
              </a:rPr>
              <a:t>Основні завдання Цільової програми розвитку охорони здоров’я, які були заплановані на 2021 рік та виконані завдяки реалізації бюджетних програм</a:t>
            </a:r>
            <a:r>
              <a:rPr lang="uk-UA" sz="3200" b="1" dirty="0">
                <a:solidFill>
                  <a:srgbClr val="001F5C"/>
                </a:solidFill>
                <a:latin typeface="Times New Roman" panose="02020603050405020304" pitchFamily="18" charset="0"/>
                <a:cs typeface="Times New Roman" panose="02020603050405020304" pitchFamily="18" charset="0"/>
              </a:rPr>
              <a:t>:</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оплата комунальних послуг та енергоносіїв комунальних закладів охорони здоров’я</a:t>
            </a:r>
            <a:r>
              <a:rPr lang="ru-RU" sz="2400" dirty="0">
                <a:solidFill>
                  <a:srgbClr val="001F5C"/>
                </a:solidFill>
                <a:latin typeface="Times New Roman" panose="02020603050405020304" pitchFamily="18" charset="0"/>
                <a:cs typeface="Times New Roman" panose="02020603050405020304" pitchFamily="18" charset="0"/>
              </a:rPr>
              <a:t>, для забезпечення надання медичних послуг за програмою державних гарантій медичного обслуговування населення</a:t>
            </a:r>
            <a:r>
              <a:rPr lang="uk-UA" sz="2400" dirty="0">
                <a:solidFill>
                  <a:srgbClr val="001F5C"/>
                </a:solidFill>
                <a:latin typeface="Times New Roman" panose="02020603050405020304" pitchFamily="18" charset="0"/>
                <a:cs typeface="Times New Roman" panose="02020603050405020304" pitchFamily="18" charset="0"/>
              </a:rPr>
              <a:t>;</a:t>
            </a:r>
          </a:p>
          <a:p>
            <a:pPr algn="just">
              <a:lnSpc>
                <a:spcPct val="100000"/>
              </a:lnSpc>
              <a:buClr>
                <a:srgbClr val="001746"/>
              </a:buClr>
              <a:buFont typeface="Wingdings" panose="05000000000000000000" pitchFamily="2" charset="2"/>
              <a:buChar char="ü"/>
            </a:pPr>
            <a:r>
              <a:rPr lang="uk-UA" sz="2400" b="1" dirty="0">
                <a:solidFill>
                  <a:srgbClr val="001F5C"/>
                </a:solidFill>
                <a:latin typeface="Times New Roman" panose="02020603050405020304" pitchFamily="18" charset="0"/>
                <a:cs typeface="Times New Roman" panose="02020603050405020304" pitchFamily="18" charset="0"/>
              </a:rPr>
              <a:t> </a:t>
            </a:r>
            <a:r>
              <a:rPr lang="uk-UA" sz="2400" dirty="0">
                <a:solidFill>
                  <a:srgbClr val="001F5C"/>
                </a:solidFill>
                <a:latin typeface="Times New Roman" panose="02020603050405020304" pitchFamily="18" charset="0"/>
                <a:cs typeface="Times New Roman" panose="02020603050405020304" pitchFamily="18" charset="0"/>
              </a:rPr>
              <a:t>забезпечення дітей віком від 3 до 14 років, хворих на фенілкетонурію, харчовими продуктами для спеціального дієтичного споживання, хворих на цукровий діабет препаратами інсуліну, реципієнтів органів імунодепресантами, хворих орфанними захворюваннями, інших пільгових категорій населення лікарськими засобами безоплатно або за 50% вартості відповідно до Постанови КМУ від 19.08.1998 №1303 (із змінами), технічними засобами реабілітації, лікування пацієнтів з числа учасників ліквідації наслідків аварії на Чорнобильській АЕС у спеціалізованих палатах КП «Лікарня №1» ЖМР, за рахунок коштів з бюджету Житомирської міської територіальної громади сприяло стабільному стану здоров’я пацієнтів та підвищенню якості їх життя;</a:t>
            </a:r>
          </a:p>
          <a:p>
            <a:pPr marL="0" indent="0" algn="just">
              <a:lnSpc>
                <a:spcPct val="100000"/>
              </a:lnSpc>
              <a:buClr>
                <a:srgbClr val="001746"/>
              </a:buClr>
              <a:buNone/>
            </a:pPr>
            <a:endParaRPr lang="uk-UA" sz="24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9722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4009" y="130563"/>
            <a:ext cx="11726839" cy="6584135"/>
          </a:xfrm>
          <a:solidFill>
            <a:schemeClr val="bg1">
              <a:alpha val="75000"/>
            </a:schemeClr>
          </a:solidFill>
        </p:spPr>
        <p:txBody>
          <a:bodyPr>
            <a:noAutofit/>
          </a:bodyPr>
          <a:lstStyle/>
          <a:p>
            <a:pPr algn="just">
              <a:lnSpc>
                <a:spcPct val="100000"/>
              </a:lnSpc>
              <a:buClr>
                <a:srgbClr val="001746"/>
              </a:buClr>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проведення туберкулінодіагностики дитячому населенню з метою профілактики та протидії туберкульозу. Упродовж 2021 року проведено проби </a:t>
            </a:r>
            <a:r>
              <a:rPr lang="uk-UA" sz="2400" dirty="0" err="1">
                <a:solidFill>
                  <a:srgbClr val="001F5C"/>
                </a:solidFill>
                <a:latin typeface="Times New Roman" panose="02020603050405020304" pitchFamily="18" charset="0"/>
                <a:cs typeface="Times New Roman" panose="02020603050405020304" pitchFamily="18" charset="0"/>
              </a:rPr>
              <a:t>Манту</a:t>
            </a:r>
            <a:r>
              <a:rPr lang="uk-UA" sz="2400" dirty="0">
                <a:solidFill>
                  <a:srgbClr val="001F5C"/>
                </a:solidFill>
                <a:latin typeface="Times New Roman" panose="02020603050405020304" pitchFamily="18" charset="0"/>
                <a:cs typeface="Times New Roman" panose="02020603050405020304" pitchFamily="18" charset="0"/>
              </a:rPr>
              <a:t> 5026 дітям;</a:t>
            </a:r>
          </a:p>
          <a:p>
            <a:pPr algn="just">
              <a:lnSpc>
                <a:spcPct val="100000"/>
              </a:lnSpc>
              <a:buClr>
                <a:srgbClr val="001746"/>
              </a:buClr>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вакцинація проти вірусу папіломи людини </a:t>
            </a:r>
            <a:r>
              <a:rPr lang="uk-UA" sz="2400" dirty="0" err="1">
                <a:solidFill>
                  <a:srgbClr val="001F5C"/>
                </a:solidFill>
                <a:latin typeface="Times New Roman" panose="02020603050405020304" pitchFamily="18" charset="0"/>
                <a:cs typeface="Times New Roman" panose="02020603050405020304" pitchFamily="18" charset="0"/>
              </a:rPr>
              <a:t>дівчаток</a:t>
            </a:r>
            <a:r>
              <a:rPr lang="uk-UA" sz="2400" dirty="0">
                <a:solidFill>
                  <a:srgbClr val="001F5C"/>
                </a:solidFill>
                <a:latin typeface="Times New Roman" panose="02020603050405020304" pitchFamily="18" charset="0"/>
                <a:cs typeface="Times New Roman" panose="02020603050405020304" pitchFamily="18" charset="0"/>
              </a:rPr>
              <a:t> вікової групи 9-14 років за згодою батьків з метою профілактики захворювань на рак шийки матки. Вакциновано 109 </a:t>
            </a:r>
            <a:r>
              <a:rPr lang="uk-UA" sz="2400" dirty="0" err="1">
                <a:solidFill>
                  <a:srgbClr val="001F5C"/>
                </a:solidFill>
                <a:latin typeface="Times New Roman" panose="02020603050405020304" pitchFamily="18" charset="0"/>
                <a:cs typeface="Times New Roman" panose="02020603050405020304" pitchFamily="18" charset="0"/>
              </a:rPr>
              <a:t>дівчаток</a:t>
            </a:r>
            <a:r>
              <a:rPr lang="uk-UA" sz="2400" dirty="0">
                <a:solidFill>
                  <a:srgbClr val="001F5C"/>
                </a:solidFill>
                <a:latin typeface="Times New Roman" panose="02020603050405020304" pitchFamily="18" charset="0"/>
                <a:cs typeface="Times New Roman" panose="02020603050405020304" pitchFamily="18" charset="0"/>
              </a:rPr>
              <a:t>, з яких 93 отримали 2 дози;</a:t>
            </a:r>
          </a:p>
          <a:p>
            <a:pPr algn="just">
              <a:lnSpc>
                <a:spcPct val="100000"/>
              </a:lnSpc>
              <a:buClr>
                <a:srgbClr val="001746"/>
              </a:buClr>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з метою запобігання поширенню </a:t>
            </a:r>
            <a:r>
              <a:rPr lang="uk-UA" sz="2400" dirty="0" err="1">
                <a:solidFill>
                  <a:srgbClr val="001F5C"/>
                </a:solidFill>
                <a:latin typeface="Times New Roman" panose="02020603050405020304" pitchFamily="18" charset="0"/>
                <a:cs typeface="Times New Roman" panose="02020603050405020304" pitchFamily="18" charset="0"/>
              </a:rPr>
              <a:t>коронавірусної</a:t>
            </a:r>
            <a:r>
              <a:rPr lang="uk-UA" sz="2400" dirty="0">
                <a:solidFill>
                  <a:srgbClr val="001F5C"/>
                </a:solidFill>
                <a:latin typeface="Times New Roman" panose="02020603050405020304" pitchFamily="18" charset="0"/>
                <a:cs typeface="Times New Roman" panose="02020603050405020304" pitchFamily="18" charset="0"/>
              </a:rPr>
              <a:t> інфекції закуплено лікарські засоби та медичні вироби для лікування хворих на </a:t>
            </a:r>
            <a:r>
              <a:rPr lang="en-US" sz="2400" dirty="0">
                <a:solidFill>
                  <a:srgbClr val="001F5C"/>
                </a:solidFill>
                <a:latin typeface="Times New Roman" panose="02020603050405020304" pitchFamily="18" charset="0"/>
                <a:cs typeface="Times New Roman" panose="02020603050405020304" pitchFamily="18" charset="0"/>
              </a:rPr>
              <a:t>COVID-19</a:t>
            </a:r>
            <a:r>
              <a:rPr lang="uk-UA" sz="2400" dirty="0">
                <a:solidFill>
                  <a:srgbClr val="001F5C"/>
                </a:solidFill>
                <a:latin typeface="Times New Roman" panose="02020603050405020304" pitchFamily="18" charset="0"/>
                <a:cs typeface="Times New Roman" panose="02020603050405020304" pitchFamily="18" charset="0"/>
              </a:rPr>
              <a:t>. Для забезпечення ліжкового фонду централізованою подачею кисню, в КП «Дитяча лікарня ім. </a:t>
            </a:r>
            <a:r>
              <a:rPr lang="uk-UA" sz="2400" dirty="0" err="1">
                <a:solidFill>
                  <a:srgbClr val="001F5C"/>
                </a:solidFill>
                <a:latin typeface="Times New Roman" panose="02020603050405020304" pitchFamily="18" charset="0"/>
                <a:cs typeface="Times New Roman" panose="02020603050405020304" pitchFamily="18" charset="0"/>
              </a:rPr>
              <a:t>В.Й.Башека</a:t>
            </a:r>
            <a:r>
              <a:rPr lang="uk-UA" sz="2400" dirty="0">
                <a:solidFill>
                  <a:srgbClr val="001F5C"/>
                </a:solidFill>
                <a:latin typeface="Times New Roman" panose="02020603050405020304" pitchFamily="18" charset="0"/>
                <a:cs typeface="Times New Roman" panose="02020603050405020304" pitchFamily="18" charset="0"/>
              </a:rPr>
              <a:t>» ЖМР додатково облаштовано 18 кисневих точок, КП «Лікарня №1» ЖМР закуплено генератор кисню та кріогенну ємність. Проведено добровільне страхування 546 працівників міських лікарень, які працюють в умовах підвищеного ризику інфікування гострою респіраторною хворобою </a:t>
            </a:r>
            <a:r>
              <a:rPr lang="en-US" sz="2400" dirty="0">
                <a:solidFill>
                  <a:srgbClr val="001F5C"/>
                </a:solidFill>
                <a:latin typeface="Times New Roman" panose="02020603050405020304" pitchFamily="18" charset="0"/>
                <a:cs typeface="Times New Roman" panose="02020603050405020304" pitchFamily="18" charset="0"/>
              </a:rPr>
              <a:t>COVID-19</a:t>
            </a:r>
            <a:r>
              <a:rPr lang="uk-UA" sz="2400" dirty="0">
                <a:solidFill>
                  <a:srgbClr val="001F5C"/>
                </a:solidFill>
                <a:latin typeface="Times New Roman" panose="02020603050405020304" pitchFamily="18" charset="0"/>
                <a:cs typeface="Times New Roman" panose="02020603050405020304" pitchFamily="18" charset="0"/>
              </a:rPr>
              <a:t> під час виконання ними професійних обов’язків. Спрямовано видатки на створення, оснащення та функціонування центру вакцинації населення від </a:t>
            </a:r>
            <a:r>
              <a:rPr lang="en-US" sz="2400" dirty="0">
                <a:solidFill>
                  <a:srgbClr val="001F5C"/>
                </a:solidFill>
                <a:latin typeface="Times New Roman" panose="02020603050405020304" pitchFamily="18" charset="0"/>
                <a:cs typeface="Times New Roman" panose="02020603050405020304" pitchFamily="18" charset="0"/>
              </a:rPr>
              <a:t>COVID-19</a:t>
            </a:r>
            <a:r>
              <a:rPr lang="uk-UA" sz="2400" dirty="0">
                <a:solidFill>
                  <a:srgbClr val="001F5C"/>
                </a:solidFill>
                <a:latin typeface="Times New Roman" panose="02020603050405020304" pitchFamily="18" charset="0"/>
                <a:cs typeface="Times New Roman" panose="02020603050405020304" pitchFamily="18" charset="0"/>
              </a:rPr>
              <a:t>. Станом на 31.12.2021 у Центрі вакцинації, 6 пунктах вакцинації та виїзними мобільними бригадами зроблено 192297 щеплень від </a:t>
            </a:r>
            <a:r>
              <a:rPr lang="en-US" sz="2400" dirty="0">
                <a:solidFill>
                  <a:srgbClr val="001F5C"/>
                </a:solidFill>
                <a:latin typeface="Times New Roman" panose="02020603050405020304" pitchFamily="18" charset="0"/>
                <a:cs typeface="Times New Roman" panose="02020603050405020304" pitchFamily="18" charset="0"/>
              </a:rPr>
              <a:t>COVID-19</a:t>
            </a:r>
            <a:r>
              <a:rPr lang="uk-UA" sz="2400" dirty="0">
                <a:solidFill>
                  <a:srgbClr val="001F5C"/>
                </a:solidFill>
                <a:latin typeface="Times New Roman" panose="02020603050405020304" pitchFamily="18" charset="0"/>
                <a:cs typeface="Times New Roman" panose="02020603050405020304" pitchFamily="18" charset="0"/>
              </a:rPr>
              <a:t>, отримали дві дози (повний курс вакцинації) 95058 осіб, що становить 44,7 % дорослого населення.</a:t>
            </a:r>
          </a:p>
          <a:p>
            <a:pPr algn="just">
              <a:lnSpc>
                <a:spcPct val="100000"/>
              </a:lnSpc>
              <a:buClr>
                <a:srgbClr val="001746"/>
              </a:buClr>
              <a:buFont typeface="Wingdings" panose="05000000000000000000" pitchFamily="2" charset="2"/>
              <a:buChar char="ü"/>
            </a:pPr>
            <a:endParaRPr lang="uk-UA" sz="24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8012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4952" y="594589"/>
            <a:ext cx="11726839" cy="5656086"/>
          </a:xfrm>
          <a:solidFill>
            <a:schemeClr val="bg1">
              <a:alpha val="75000"/>
            </a:schemeClr>
          </a:solidFill>
        </p:spPr>
        <p:txBody>
          <a:bodyPr>
            <a:noAutofit/>
          </a:bodyPr>
          <a:lstStyle/>
          <a:p>
            <a:pPr algn="just">
              <a:buFont typeface="Wingdings" panose="05000000000000000000" pitchFamily="2" charset="2"/>
              <a:buChar char="ü"/>
            </a:pPr>
            <a:r>
              <a:rPr lang="uk-UA" sz="2700" dirty="0">
                <a:solidFill>
                  <a:srgbClr val="001F5C"/>
                </a:solidFill>
                <a:latin typeface="Times New Roman" panose="02020603050405020304" pitchFamily="18" charset="0"/>
                <a:cs typeface="Times New Roman" panose="02020603050405020304" pitchFamily="18" charset="0"/>
              </a:rPr>
              <a:t> </a:t>
            </a:r>
            <a:r>
              <a:rPr lang="uk-UA" sz="2400" dirty="0">
                <a:solidFill>
                  <a:srgbClr val="001F5C"/>
                </a:solidFill>
                <a:latin typeface="Times New Roman" panose="02020603050405020304" pitchFamily="18" charset="0"/>
                <a:cs typeface="Times New Roman" panose="02020603050405020304" pitchFamily="18" charset="0"/>
              </a:rPr>
              <a:t>у 2021 році проведено остаточний розрахунок за </a:t>
            </a:r>
            <a:r>
              <a:rPr lang="uk-UA" sz="2400" dirty="0" err="1">
                <a:solidFill>
                  <a:srgbClr val="001F5C"/>
                </a:solidFill>
                <a:latin typeface="Times New Roman" panose="02020603050405020304" pitchFamily="18" charset="0"/>
                <a:cs typeface="Times New Roman" panose="02020603050405020304" pitchFamily="18" charset="0"/>
              </a:rPr>
              <a:t>мамографічний</a:t>
            </a:r>
            <a:r>
              <a:rPr lang="uk-UA" sz="2400" dirty="0">
                <a:solidFill>
                  <a:srgbClr val="001F5C"/>
                </a:solidFill>
                <a:latin typeface="Times New Roman" panose="02020603050405020304" pitchFamily="18" charset="0"/>
                <a:cs typeface="Times New Roman" panose="02020603050405020304" pitchFamily="18" charset="0"/>
              </a:rPr>
              <a:t> комплекс з </a:t>
            </a:r>
            <a:r>
              <a:rPr lang="uk-UA" sz="2400" dirty="0" err="1">
                <a:solidFill>
                  <a:srgbClr val="001F5C"/>
                </a:solidFill>
                <a:latin typeface="Times New Roman" panose="02020603050405020304" pitchFamily="18" charset="0"/>
                <a:cs typeface="Times New Roman" panose="02020603050405020304" pitchFamily="18" charset="0"/>
              </a:rPr>
              <a:t>томосинтезом</a:t>
            </a:r>
            <a:r>
              <a:rPr lang="uk-UA" sz="2400" dirty="0">
                <a:solidFill>
                  <a:srgbClr val="001F5C"/>
                </a:solidFill>
                <a:latin typeface="Times New Roman" panose="02020603050405020304" pitchFamily="18" charset="0"/>
                <a:cs typeface="Times New Roman" panose="02020603050405020304" pitchFamily="18" charset="0"/>
              </a:rPr>
              <a:t> у сумі 6,9 млн грн (загальна вартість 9,0 млн грн). Обладнання встановлено й успішно функціонує на базі </a:t>
            </a:r>
            <a:r>
              <a:rPr lang="uk-UA" sz="2400" dirty="0" err="1">
                <a:solidFill>
                  <a:srgbClr val="001F5C"/>
                </a:solidFill>
                <a:latin typeface="Times New Roman" panose="02020603050405020304" pitchFamily="18" charset="0"/>
                <a:cs typeface="Times New Roman" panose="02020603050405020304" pitchFamily="18" charset="0"/>
              </a:rPr>
              <a:t>мамологічного</a:t>
            </a:r>
            <a:r>
              <a:rPr lang="uk-UA" sz="2400" dirty="0">
                <a:solidFill>
                  <a:srgbClr val="001F5C"/>
                </a:solidFill>
                <a:latin typeface="Times New Roman" panose="02020603050405020304" pitchFamily="18" charset="0"/>
                <a:cs typeface="Times New Roman" panose="02020603050405020304" pitchFamily="18" charset="0"/>
              </a:rPr>
              <a:t> центру в КП «Лікарня №1» ЖМР. Регулярне проведення </a:t>
            </a:r>
            <a:r>
              <a:rPr lang="uk-UA" sz="2400" dirty="0" err="1">
                <a:solidFill>
                  <a:srgbClr val="001F5C"/>
                </a:solidFill>
                <a:latin typeface="Times New Roman" panose="02020603050405020304" pitchFamily="18" charset="0"/>
                <a:cs typeface="Times New Roman" panose="02020603050405020304" pitchFamily="18" charset="0"/>
              </a:rPr>
              <a:t>мамографії</a:t>
            </a:r>
            <a:r>
              <a:rPr lang="uk-UA" sz="2400" dirty="0">
                <a:solidFill>
                  <a:srgbClr val="001F5C"/>
                </a:solidFill>
                <a:latin typeface="Times New Roman" panose="02020603050405020304" pitchFamily="18" charset="0"/>
                <a:cs typeface="Times New Roman" panose="02020603050405020304" pitchFamily="18" charset="0"/>
              </a:rPr>
              <a:t> скорочує ризик смертності від онкологічних захворювань молочних залоз на 30%, тому це дуже цінний діагностичний метод. Упродовж 2021 року пройшли обстеження на </a:t>
            </a:r>
            <a:r>
              <a:rPr lang="uk-UA" sz="2400" dirty="0" err="1">
                <a:solidFill>
                  <a:srgbClr val="001F5C"/>
                </a:solidFill>
                <a:latin typeface="Times New Roman" panose="02020603050405020304" pitchFamily="18" charset="0"/>
                <a:cs typeface="Times New Roman" panose="02020603050405020304" pitchFamily="18" charset="0"/>
              </a:rPr>
              <a:t>мамографі</a:t>
            </a:r>
            <a:r>
              <a:rPr lang="uk-UA" sz="2400" dirty="0">
                <a:solidFill>
                  <a:srgbClr val="001F5C"/>
                </a:solidFill>
                <a:latin typeface="Times New Roman" panose="02020603050405020304" pitchFamily="18" charset="0"/>
                <a:cs typeface="Times New Roman" panose="02020603050405020304" pitchFamily="18" charset="0"/>
              </a:rPr>
              <a:t> 3835 жінок; з них у 207 пацієнток (більше 5 %) виявлено патологічні стани, які є підозрілими на злоякісні процеси;</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продовжено виконання умов договору лізингу на закупівлю </a:t>
            </a:r>
            <a:r>
              <a:rPr lang="uk-UA" sz="2400" dirty="0" err="1">
                <a:solidFill>
                  <a:srgbClr val="001F5C"/>
                </a:solidFill>
                <a:latin typeface="Times New Roman" panose="02020603050405020304" pitchFamily="18" charset="0"/>
                <a:cs typeface="Times New Roman" panose="02020603050405020304" pitchFamily="18" charset="0"/>
              </a:rPr>
              <a:t>ангіографічного</a:t>
            </a:r>
            <a:r>
              <a:rPr lang="uk-UA" sz="2400" dirty="0">
                <a:solidFill>
                  <a:srgbClr val="001F5C"/>
                </a:solidFill>
                <a:latin typeface="Times New Roman" panose="02020603050405020304" pitchFamily="18" charset="0"/>
                <a:cs typeface="Times New Roman" panose="02020603050405020304" pitchFamily="18" charset="0"/>
              </a:rPr>
              <a:t> обладнання для КП «Лікарня №2 ім. </a:t>
            </a:r>
            <a:r>
              <a:rPr lang="uk-UA" sz="2400" dirty="0" err="1">
                <a:solidFill>
                  <a:srgbClr val="001F5C"/>
                </a:solidFill>
                <a:latin typeface="Times New Roman" panose="02020603050405020304" pitchFamily="18" charset="0"/>
                <a:cs typeface="Times New Roman" panose="02020603050405020304" pitchFamily="18" charset="0"/>
              </a:rPr>
              <a:t>В.П.Павлусенка</a:t>
            </a:r>
            <a:r>
              <a:rPr lang="uk-UA" sz="2400" dirty="0">
                <a:solidFill>
                  <a:srgbClr val="001F5C"/>
                </a:solidFill>
                <a:latin typeface="Times New Roman" panose="02020603050405020304" pitchFamily="18" charset="0"/>
                <a:cs typeface="Times New Roman" panose="02020603050405020304" pitchFamily="18" charset="0"/>
              </a:rPr>
              <a:t>» ЖМР. </a:t>
            </a:r>
            <a:r>
              <a:rPr lang="ru-RU" sz="2400" dirty="0">
                <a:solidFill>
                  <a:srgbClr val="001F5C"/>
                </a:solidFill>
                <a:latin typeface="Times New Roman" panose="02020603050405020304" pitchFamily="18" charset="0"/>
                <a:cs typeface="Times New Roman" panose="02020603050405020304" pitchFamily="18" charset="0"/>
              </a:rPr>
              <a:t>У 2021 </a:t>
            </a:r>
            <a:r>
              <a:rPr lang="ru-RU" sz="2400" dirty="0" err="1">
                <a:solidFill>
                  <a:srgbClr val="001F5C"/>
                </a:solidFill>
                <a:latin typeface="Times New Roman" panose="02020603050405020304" pitchFamily="18" charset="0"/>
                <a:cs typeface="Times New Roman" panose="02020603050405020304" pitchFamily="18" charset="0"/>
              </a:rPr>
              <a:t>році</a:t>
            </a:r>
            <a:r>
              <a:rPr lang="ru-RU" sz="2400" dirty="0">
                <a:solidFill>
                  <a:srgbClr val="001F5C"/>
                </a:solidFill>
                <a:latin typeface="Times New Roman" panose="02020603050405020304" pitchFamily="18" charset="0"/>
                <a:cs typeface="Times New Roman" panose="02020603050405020304" pitchFamily="18" charset="0"/>
              </a:rPr>
              <a:t> </a:t>
            </a:r>
            <a:r>
              <a:rPr lang="ru-RU" sz="2400" dirty="0" err="1">
                <a:solidFill>
                  <a:srgbClr val="001F5C"/>
                </a:solidFill>
                <a:latin typeface="Times New Roman" panose="02020603050405020304" pitchFamily="18" charset="0"/>
                <a:cs typeface="Times New Roman" panose="02020603050405020304" pitchFamily="18" charset="0"/>
              </a:rPr>
              <a:t>перераховано</a:t>
            </a:r>
            <a:r>
              <a:rPr lang="ru-RU" sz="2400" dirty="0">
                <a:solidFill>
                  <a:srgbClr val="001F5C"/>
                </a:solidFill>
                <a:latin typeface="Times New Roman" panose="02020603050405020304" pitchFamily="18" charset="0"/>
                <a:cs typeface="Times New Roman" panose="02020603050405020304" pitchFamily="18" charset="0"/>
              </a:rPr>
              <a:t> </a:t>
            </a:r>
            <a:r>
              <a:rPr lang="ru-RU" sz="2400" dirty="0" err="1">
                <a:solidFill>
                  <a:srgbClr val="001F5C"/>
                </a:solidFill>
                <a:latin typeface="Times New Roman" panose="02020603050405020304" pitchFamily="18" charset="0"/>
                <a:cs typeface="Times New Roman" panose="02020603050405020304" pitchFamily="18" charset="0"/>
              </a:rPr>
              <a:t>лізингових</a:t>
            </a:r>
            <a:r>
              <a:rPr lang="ru-RU" sz="2400" dirty="0">
                <a:solidFill>
                  <a:srgbClr val="001F5C"/>
                </a:solidFill>
                <a:latin typeface="Times New Roman" panose="02020603050405020304" pitchFamily="18" charset="0"/>
                <a:cs typeface="Times New Roman" panose="02020603050405020304" pitchFamily="18" charset="0"/>
              </a:rPr>
              <a:t> </a:t>
            </a:r>
            <a:r>
              <a:rPr lang="ru-RU" sz="2400" dirty="0" err="1">
                <a:solidFill>
                  <a:srgbClr val="001F5C"/>
                </a:solidFill>
                <a:latin typeface="Times New Roman" panose="02020603050405020304" pitchFamily="18" charset="0"/>
                <a:cs typeface="Times New Roman" panose="02020603050405020304" pitchFamily="18" charset="0"/>
              </a:rPr>
              <a:t>платежів</a:t>
            </a:r>
            <a:r>
              <a:rPr lang="ru-RU" sz="2400" dirty="0">
                <a:solidFill>
                  <a:srgbClr val="001F5C"/>
                </a:solidFill>
                <a:latin typeface="Times New Roman" panose="02020603050405020304" pitchFamily="18" charset="0"/>
                <a:cs typeface="Times New Roman" panose="02020603050405020304" pitchFamily="18" charset="0"/>
              </a:rPr>
              <a:t> на суму 18,0 млн грн. Завершено</a:t>
            </a:r>
            <a:r>
              <a:rPr lang="uk-UA" sz="2400" dirty="0">
                <a:solidFill>
                  <a:srgbClr val="001F5C"/>
                </a:solidFill>
                <a:latin typeface="Times New Roman" panose="02020603050405020304" pitchFamily="18" charset="0"/>
                <a:cs typeface="Times New Roman" panose="02020603050405020304" pitchFamily="18" charset="0"/>
              </a:rPr>
              <a:t> монтаж </a:t>
            </a:r>
            <a:r>
              <a:rPr lang="uk-UA" sz="2400" dirty="0" err="1">
                <a:solidFill>
                  <a:srgbClr val="001F5C"/>
                </a:solidFill>
                <a:latin typeface="Times New Roman" panose="02020603050405020304" pitchFamily="18" charset="0"/>
                <a:cs typeface="Times New Roman" panose="02020603050405020304" pitchFamily="18" charset="0"/>
              </a:rPr>
              <a:t>ангіографічного</a:t>
            </a:r>
            <a:r>
              <a:rPr lang="uk-UA" sz="2400" dirty="0">
                <a:solidFill>
                  <a:srgbClr val="001F5C"/>
                </a:solidFill>
                <a:latin typeface="Times New Roman" panose="02020603050405020304" pitchFamily="18" charset="0"/>
                <a:cs typeface="Times New Roman" panose="02020603050405020304" pitchFamily="18" charset="0"/>
              </a:rPr>
              <a:t> обладнання, отримано всі необхідні висновки та розпочато його експлуатацію. За період експлуатації проведено 128 </a:t>
            </a:r>
            <a:r>
              <a:rPr lang="uk-UA" sz="2400" dirty="0" err="1">
                <a:solidFill>
                  <a:srgbClr val="001F5C"/>
                </a:solidFill>
                <a:latin typeface="Times New Roman" panose="02020603050405020304" pitchFamily="18" charset="0"/>
                <a:cs typeface="Times New Roman" panose="02020603050405020304" pitchFamily="18" charset="0"/>
              </a:rPr>
              <a:t>коронарографій</a:t>
            </a:r>
            <a:r>
              <a:rPr lang="uk-UA" sz="2400" dirty="0">
                <a:solidFill>
                  <a:srgbClr val="001F5C"/>
                </a:solidFill>
                <a:latin typeface="Times New Roman" panose="02020603050405020304" pitchFamily="18" charset="0"/>
                <a:cs typeface="Times New Roman" panose="02020603050405020304" pitchFamily="18" charset="0"/>
              </a:rPr>
              <a:t>. Це метод дослідження артерій серця, який дозволяє забезпечити своєчасне виявлення патології судин та провести ефективне лікування пацієнтів з гострим інфарктом міокарда. Остаточний розрахунок за обладнання буде проведено у 2022 році;</a:t>
            </a:r>
          </a:p>
          <a:p>
            <a:pPr marL="0" indent="0" algn="just">
              <a:buNone/>
            </a:pPr>
            <a:endParaRPr lang="uk-UA" sz="27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4065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8600" y="348929"/>
            <a:ext cx="11726839" cy="6147406"/>
          </a:xfrm>
          <a:solidFill>
            <a:schemeClr val="bg1">
              <a:alpha val="75000"/>
            </a:schemeClr>
          </a:solidFill>
        </p:spPr>
        <p:txBody>
          <a:bodyPr>
            <a:noAutofit/>
          </a:bodyPr>
          <a:lstStyle/>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за рахунок коштів, передбачених на захід «Реалізація </a:t>
            </a:r>
            <a:r>
              <a:rPr lang="uk-UA" sz="2400" dirty="0" err="1">
                <a:solidFill>
                  <a:srgbClr val="001F5C"/>
                </a:solidFill>
                <a:latin typeface="Times New Roman" panose="02020603050405020304" pitchFamily="18" charset="0"/>
                <a:cs typeface="Times New Roman" panose="02020603050405020304" pitchFamily="18" charset="0"/>
              </a:rPr>
              <a:t>проєктів</a:t>
            </a:r>
            <a:r>
              <a:rPr lang="uk-UA" sz="2400" dirty="0">
                <a:solidFill>
                  <a:srgbClr val="001F5C"/>
                </a:solidFill>
                <a:latin typeface="Times New Roman" panose="02020603050405020304" pitchFamily="18" charset="0"/>
                <a:cs typeface="Times New Roman" panose="02020603050405020304" pitchFamily="18" charset="0"/>
              </a:rPr>
              <a:t> соціально економічного і культурного розвитку території Житомирської міської об’єднаної територіальної громади на 2021 рік» у сумі 0,3 млн грн закуплено обладнання для Міського центру ішемічної хвороби та </a:t>
            </a:r>
            <a:r>
              <a:rPr lang="uk-UA" sz="2400" dirty="0" err="1">
                <a:solidFill>
                  <a:srgbClr val="001F5C"/>
                </a:solidFill>
                <a:latin typeface="Times New Roman" panose="02020603050405020304" pitchFamily="18" charset="0"/>
                <a:cs typeface="Times New Roman" panose="02020603050405020304" pitchFamily="18" charset="0"/>
              </a:rPr>
              <a:t>некоронарогенних</a:t>
            </a:r>
            <a:r>
              <a:rPr lang="uk-UA" sz="2400" dirty="0">
                <a:solidFill>
                  <a:srgbClr val="001F5C"/>
                </a:solidFill>
                <a:latin typeface="Times New Roman" panose="02020603050405020304" pitchFamily="18" charset="0"/>
                <a:cs typeface="Times New Roman" panose="02020603050405020304" pitchFamily="18" charset="0"/>
              </a:rPr>
              <a:t> захворювань серця КП «Лікарня №2 ім. </a:t>
            </a:r>
            <a:r>
              <a:rPr lang="uk-UA" sz="2400" dirty="0" err="1">
                <a:solidFill>
                  <a:srgbClr val="001F5C"/>
                </a:solidFill>
                <a:latin typeface="Times New Roman" panose="02020603050405020304" pitchFamily="18" charset="0"/>
                <a:cs typeface="Times New Roman" panose="02020603050405020304" pitchFamily="18" charset="0"/>
              </a:rPr>
              <a:t>В.П.Павлусенка</a:t>
            </a:r>
            <a:r>
              <a:rPr lang="uk-UA" sz="2400" dirty="0">
                <a:solidFill>
                  <a:srgbClr val="001F5C"/>
                </a:solidFill>
                <a:latin typeface="Times New Roman" panose="02020603050405020304" pitchFamily="18" charset="0"/>
                <a:cs typeface="Times New Roman" panose="02020603050405020304" pitchFamily="18" charset="0"/>
              </a:rPr>
              <a:t>» ЖМР (апарати ЕКГ та шприцеві дозатори);</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за рахунок розподіленої субвенції з державного бюджету у 2021 році для міських лікарень придбано спеціальний автомобіль швидкої медичної допомоги та медичне обладнання (УЗД апарат портативний, систему рентгенівську діагностичну С-подібну, дві системи ультразвукові та систему для гемодіалізу) на загальну суму 11,0 млн грн;</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для забезпечення комфортних умов перебування пацієнтів, відвідувачів та працівників на території КП «Дитяча лікарня ім. </a:t>
            </a:r>
            <a:r>
              <a:rPr lang="uk-UA" sz="2400" dirty="0" err="1">
                <a:solidFill>
                  <a:srgbClr val="001F5C"/>
                </a:solidFill>
                <a:latin typeface="Times New Roman" panose="02020603050405020304" pitchFamily="18" charset="0"/>
                <a:cs typeface="Times New Roman" panose="02020603050405020304" pitchFamily="18" charset="0"/>
              </a:rPr>
              <a:t>В.Й.Башека</a:t>
            </a:r>
            <a:r>
              <a:rPr lang="uk-UA" sz="2400" dirty="0">
                <a:solidFill>
                  <a:srgbClr val="001F5C"/>
                </a:solidFill>
                <a:latin typeface="Times New Roman" panose="02020603050405020304" pitchFamily="18" charset="0"/>
                <a:cs typeface="Times New Roman" panose="02020603050405020304" pitchFamily="18" charset="0"/>
              </a:rPr>
              <a:t>» ЖМР проведено поточний ремонт системи освітлення на території стаціонару закладу;</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з метою забезпечення безперешкодного доступу маломобільних груп населення, в </a:t>
            </a:r>
            <a:r>
              <a:rPr lang="uk-UA" sz="2400" dirty="0" err="1">
                <a:solidFill>
                  <a:srgbClr val="001F5C"/>
                </a:solidFill>
                <a:latin typeface="Times New Roman" panose="02020603050405020304" pitchFamily="18" charset="0"/>
                <a:cs typeface="Times New Roman" panose="02020603050405020304" pitchFamily="18" charset="0"/>
              </a:rPr>
              <a:t>т.ч</a:t>
            </a:r>
            <a:r>
              <a:rPr lang="uk-UA" sz="2400" dirty="0">
                <a:solidFill>
                  <a:srgbClr val="001F5C"/>
                </a:solidFill>
                <a:latin typeface="Times New Roman" panose="02020603050405020304" pitchFamily="18" charset="0"/>
                <a:cs typeface="Times New Roman" panose="02020603050405020304" pitchFamily="18" charset="0"/>
              </a:rPr>
              <a:t>. осіб, які пересуваються за допомогою крісла колісного, до приміщень КП «Лікарня №1» ЖМР, проведено поточний ремонт пандусів у пологовому, урологічному корпусах стаціонару та в поліклініці №2. Облаштовано поручнями туалети відділень терапевтичного корпусу, травматологічного відділення та поліклініки №2;</a:t>
            </a:r>
          </a:p>
          <a:p>
            <a:pPr algn="just">
              <a:buFont typeface="Wingdings" panose="05000000000000000000" pitchFamily="2" charset="2"/>
              <a:buChar char="ü"/>
            </a:pPr>
            <a:endParaRPr lang="uk-UA" sz="24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8294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4135" y="1181440"/>
            <a:ext cx="11522122" cy="4304960"/>
          </a:xfrm>
          <a:solidFill>
            <a:schemeClr val="bg1">
              <a:alpha val="75000"/>
            </a:schemeClr>
          </a:solidFill>
        </p:spPr>
        <p:txBody>
          <a:bodyPr>
            <a:noAutofit/>
          </a:bodyPr>
          <a:lstStyle/>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здійснено </a:t>
            </a:r>
            <a:r>
              <a:rPr lang="uk-UA" sz="2400" dirty="0" err="1">
                <a:solidFill>
                  <a:srgbClr val="001F5C"/>
                </a:solidFill>
                <a:latin typeface="Times New Roman" panose="02020603050405020304" pitchFamily="18" charset="0"/>
                <a:cs typeface="Times New Roman" panose="02020603050405020304" pitchFamily="18" charset="0"/>
              </a:rPr>
              <a:t>співфінансування</a:t>
            </a:r>
            <a:r>
              <a:rPr lang="uk-UA" sz="2400" dirty="0">
                <a:solidFill>
                  <a:srgbClr val="001F5C"/>
                </a:solidFill>
                <a:latin typeface="Times New Roman" panose="02020603050405020304" pitchFamily="18" charset="0"/>
                <a:cs typeface="Times New Roman" panose="02020603050405020304" pitchFamily="18" charset="0"/>
              </a:rPr>
              <a:t> робіт з капітального ремонту </a:t>
            </a:r>
            <a:r>
              <a:rPr lang="uk-UA" sz="2400" dirty="0" err="1">
                <a:solidFill>
                  <a:srgbClr val="001F5C"/>
                </a:solidFill>
                <a:latin typeface="Times New Roman" panose="02020603050405020304" pitchFamily="18" charset="0"/>
                <a:cs typeface="Times New Roman" panose="02020603050405020304" pitchFamily="18" charset="0"/>
              </a:rPr>
              <a:t>каналізаційно</a:t>
            </a:r>
            <a:r>
              <a:rPr lang="uk-UA" sz="2400" dirty="0">
                <a:solidFill>
                  <a:srgbClr val="001F5C"/>
                </a:solidFill>
                <a:latin typeface="Times New Roman" panose="02020603050405020304" pitchFamily="18" charset="0"/>
                <a:cs typeface="Times New Roman" panose="02020603050405020304" pitchFamily="18" charset="0"/>
              </a:rPr>
              <a:t>-насосної станції в КП «Дитяча лікарня ім. </a:t>
            </a:r>
            <a:r>
              <a:rPr lang="uk-UA" sz="2400" dirty="0" err="1">
                <a:solidFill>
                  <a:srgbClr val="001F5C"/>
                </a:solidFill>
                <a:latin typeface="Times New Roman" panose="02020603050405020304" pitchFamily="18" charset="0"/>
                <a:cs typeface="Times New Roman" panose="02020603050405020304" pitchFamily="18" charset="0"/>
              </a:rPr>
              <a:t>В.Й.Башека</a:t>
            </a:r>
            <a:r>
              <a:rPr lang="uk-UA" sz="2400" dirty="0">
                <a:solidFill>
                  <a:srgbClr val="001F5C"/>
                </a:solidFill>
                <a:latin typeface="Times New Roman" panose="02020603050405020304" pitchFamily="18" charset="0"/>
                <a:cs typeface="Times New Roman" panose="02020603050405020304" pitchFamily="18" charset="0"/>
              </a:rPr>
              <a:t>» ЖМР у сумі 1,0 млн грн;</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в рамках програми «Велике будівництво», ініційованої Президентом України, у 2020 році розпочато роботи з «Реконструкції приміщень для розміщення відділення невідкладної (екстреної) медичної допомоги КП «Лікарня №1» за </a:t>
            </a:r>
            <a:r>
              <a:rPr lang="uk-UA" sz="2400" dirty="0" err="1">
                <a:solidFill>
                  <a:srgbClr val="001F5C"/>
                </a:solidFill>
                <a:latin typeface="Times New Roman" panose="02020603050405020304" pitchFamily="18" charset="0"/>
                <a:cs typeface="Times New Roman" panose="02020603050405020304" pitchFamily="18" charset="0"/>
              </a:rPr>
              <a:t>адресою</a:t>
            </a:r>
            <a:r>
              <a:rPr lang="uk-UA" sz="2400" dirty="0">
                <a:solidFill>
                  <a:srgbClr val="001F5C"/>
                </a:solidFill>
                <a:latin typeface="Times New Roman" panose="02020603050405020304" pitchFamily="18" charset="0"/>
                <a:cs typeface="Times New Roman" panose="02020603050405020304" pitchFamily="18" charset="0"/>
              </a:rPr>
              <a:t>: </a:t>
            </a:r>
            <a:r>
              <a:rPr lang="uk-UA" sz="2400" dirty="0" err="1">
                <a:solidFill>
                  <a:srgbClr val="001F5C"/>
                </a:solidFill>
                <a:latin typeface="Times New Roman" panose="02020603050405020304" pitchFamily="18" charset="0"/>
                <a:cs typeface="Times New Roman" panose="02020603050405020304" pitchFamily="18" charset="0"/>
              </a:rPr>
              <a:t>м.Житомир</a:t>
            </a:r>
            <a:r>
              <a:rPr lang="uk-UA" sz="2400" dirty="0">
                <a:solidFill>
                  <a:srgbClr val="001F5C"/>
                </a:solidFill>
                <a:latin typeface="Times New Roman" panose="02020603050405020304" pitchFamily="18" charset="0"/>
                <a:cs typeface="Times New Roman" panose="02020603050405020304" pitchFamily="18" charset="0"/>
              </a:rPr>
              <a:t>, </a:t>
            </a:r>
            <a:r>
              <a:rPr lang="uk-UA" sz="2400" dirty="0" err="1">
                <a:solidFill>
                  <a:srgbClr val="001F5C"/>
                </a:solidFill>
                <a:latin typeface="Times New Roman" panose="02020603050405020304" pitchFamily="18" charset="0"/>
                <a:cs typeface="Times New Roman" panose="02020603050405020304" pitchFamily="18" charset="0"/>
              </a:rPr>
              <a:t>вул.В.Бердичівська</a:t>
            </a:r>
            <a:r>
              <a:rPr lang="uk-UA" sz="2400" dirty="0">
                <a:solidFill>
                  <a:srgbClr val="001F5C"/>
                </a:solidFill>
                <a:latin typeface="Times New Roman" panose="02020603050405020304" pitchFamily="18" charset="0"/>
                <a:cs typeface="Times New Roman" panose="02020603050405020304" pitchFamily="18" charset="0"/>
              </a:rPr>
              <a:t>, 70». У 2021 році здійснено співфінансування даного об’єкту з місцевого бюджету у сумі 1,9 млн грн;</a:t>
            </a:r>
          </a:p>
          <a:p>
            <a:pPr algn="just">
              <a:buFont typeface="Wingdings" panose="05000000000000000000" pitchFamily="2" charset="2"/>
              <a:buChar char="ü"/>
            </a:pPr>
            <a:r>
              <a:rPr lang="uk-UA" sz="2400" dirty="0">
                <a:solidFill>
                  <a:srgbClr val="001F5C"/>
                </a:solidFill>
                <a:latin typeface="Times New Roman" panose="02020603050405020304" pitchFamily="18" charset="0"/>
                <a:cs typeface="Times New Roman" panose="02020603050405020304" pitchFamily="18" charset="0"/>
              </a:rPr>
              <a:t> наприкінці 2021 року розпочато роботи з капітального ремонту хірургічного відділення стаціонару, розташованого на ІІІ-му поверсі лікувального корпусу № 1 КП «Дитяча лікарня ім. </a:t>
            </a:r>
            <a:r>
              <a:rPr lang="uk-UA" sz="2400" dirty="0" err="1">
                <a:solidFill>
                  <a:srgbClr val="001F5C"/>
                </a:solidFill>
                <a:latin typeface="Times New Roman" panose="02020603050405020304" pitchFamily="18" charset="0"/>
                <a:cs typeface="Times New Roman" panose="02020603050405020304" pitchFamily="18" charset="0"/>
              </a:rPr>
              <a:t>В.Й.Башека</a:t>
            </a:r>
            <a:r>
              <a:rPr lang="uk-UA" sz="2400" dirty="0">
                <a:solidFill>
                  <a:srgbClr val="001F5C"/>
                </a:solidFill>
                <a:latin typeface="Times New Roman" panose="02020603050405020304" pitchFamily="18" charset="0"/>
                <a:cs typeface="Times New Roman" panose="02020603050405020304" pitchFamily="18" charset="0"/>
              </a:rPr>
              <a:t>» ЖМР. Для реалізації об’єкту у поточному році отримано цільову субвенцію з державного бюджету  в сумі 3,0 млн грн (перехідний об’єкт на 2022 рік).</a:t>
            </a:r>
            <a:endParaRPr lang="uk-UA" sz="2700" dirty="0">
              <a:solidFill>
                <a:srgbClr val="001F5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60462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10904" y="420123"/>
            <a:ext cx="10515600" cy="5912437"/>
          </a:xfrm>
          <a:solidFill>
            <a:schemeClr val="bg1">
              <a:alpha val="75000"/>
            </a:schemeClr>
          </a:solidFill>
        </p:spPr>
        <p:txBody>
          <a:bodyPr>
            <a:noAutofit/>
          </a:bodyPr>
          <a:lstStyle/>
          <a:p>
            <a:pPr marL="0" indent="0" algn="ctr">
              <a:buNone/>
            </a:pPr>
            <a:r>
              <a:rPr lang="uk-UA" sz="3600" dirty="0">
                <a:solidFill>
                  <a:srgbClr val="001F5C"/>
                </a:solidFill>
                <a:latin typeface="Times New Roman" panose="02020603050405020304" pitchFamily="18" charset="0"/>
                <a:cs typeface="Times New Roman" panose="02020603050405020304" pitchFamily="18" charset="0"/>
              </a:rPr>
              <a:t>Загальна інформація</a:t>
            </a:r>
          </a:p>
          <a:p>
            <a:pPr marL="0" indent="0" algn="just">
              <a:buNone/>
            </a:pPr>
            <a:r>
              <a:rPr lang="uk-UA" sz="3200" dirty="0">
                <a:solidFill>
                  <a:srgbClr val="001F5C"/>
                </a:solidFill>
                <a:latin typeface="Times New Roman" panose="02020603050405020304" pitchFamily="18" charset="0"/>
                <a:cs typeface="Times New Roman" panose="02020603050405020304" pitchFamily="18" charset="0"/>
              </a:rPr>
              <a:t>	</a:t>
            </a:r>
            <a:r>
              <a:rPr lang="uk-UA" dirty="0">
                <a:solidFill>
                  <a:srgbClr val="001F5C"/>
                </a:solidFill>
                <a:latin typeface="Times New Roman" panose="02020603050405020304" pitchFamily="18" charset="0"/>
                <a:cs typeface="Times New Roman" panose="02020603050405020304" pitchFamily="18" charset="0"/>
              </a:rPr>
              <a:t>Наказ</a:t>
            </a:r>
            <a:r>
              <a:rPr lang="ru-RU" dirty="0">
                <a:solidFill>
                  <a:srgbClr val="001F5C"/>
                </a:solidFill>
                <a:latin typeface="Times New Roman" panose="02020603050405020304" pitchFamily="18" charset="0"/>
                <a:cs typeface="Times New Roman" panose="02020603050405020304" pitchFamily="18" charset="0"/>
              </a:rPr>
              <a:t>ом</a:t>
            </a:r>
            <a:r>
              <a:rPr lang="uk-UA" dirty="0">
                <a:solidFill>
                  <a:srgbClr val="001F5C"/>
                </a:solidFill>
                <a:latin typeface="Times New Roman" panose="02020603050405020304" pitchFamily="18" charset="0"/>
                <a:cs typeface="Times New Roman" panose="02020603050405020304" pitchFamily="18" charset="0"/>
              </a:rPr>
              <a:t> управління охорони здоров’я Житомирської міської ради від 04.02.2022 року № 4-ОД було затверджено 5 паспортів бюджетних програм за кодами програмної класифікації видатків та кредитування місцевих бюджетів.</a:t>
            </a:r>
          </a:p>
          <a:p>
            <a:pPr marL="0" indent="0" algn="just">
              <a:buNone/>
            </a:pPr>
            <a:r>
              <a:rPr lang="uk-UA" dirty="0">
                <a:solidFill>
                  <a:srgbClr val="001F5C"/>
                </a:solidFill>
                <a:latin typeface="Times New Roman" panose="02020603050405020304" pitchFamily="18" charset="0"/>
                <a:cs typeface="Times New Roman" panose="02020603050405020304" pitchFamily="18" charset="0"/>
              </a:rPr>
              <a:t>	Упродовж 2021 року кількість паспортів бюджетних програм у сфері охорони здоров’я збільшилася до 7.</a:t>
            </a:r>
          </a:p>
          <a:p>
            <a:pPr marL="0" indent="0">
              <a:buNone/>
            </a:pPr>
            <a:r>
              <a:rPr lang="uk-UA" dirty="0">
                <a:solidFill>
                  <a:srgbClr val="001F5C"/>
                </a:solidFill>
                <a:latin typeface="Times New Roman" panose="02020603050405020304" pitchFamily="18" charset="0"/>
                <a:cs typeface="Times New Roman" panose="02020603050405020304" pitchFamily="18" charset="0"/>
              </a:rPr>
              <a:t>	Усі програми успішно реалізовані.</a:t>
            </a:r>
          </a:p>
          <a:p>
            <a:pPr marL="0" indent="0" algn="just">
              <a:buNone/>
            </a:pPr>
            <a:r>
              <a:rPr lang="uk-UA" dirty="0">
                <a:solidFill>
                  <a:srgbClr val="001F5C"/>
                </a:solidFill>
                <a:latin typeface="Times New Roman" panose="02020603050405020304" pitchFamily="18" charset="0"/>
                <a:cs typeface="Times New Roman" panose="02020603050405020304" pitchFamily="18" charset="0"/>
              </a:rPr>
              <a:t>	Паспорти бюджетних програм, звіти про їх виконання та результати оцінки ефективності бюджетних програм відповідно до вимог чинного законодавства України (частина 5 статті 28 БКУ) оприлюднені на офіційному сайті Житомирської міської ради - </a:t>
            </a:r>
            <a:r>
              <a:rPr lang="en-US" dirty="0">
                <a:solidFill>
                  <a:srgbClr val="001746"/>
                </a:solidFill>
                <a:latin typeface="Times New Roman" panose="02020603050405020304" pitchFamily="18" charset="0"/>
                <a:cs typeface="Times New Roman" panose="02020603050405020304" pitchFamily="18" charset="0"/>
                <a:hlinkClick r:id="rId2"/>
              </a:rPr>
              <a:t>https://zt-rada.gov.ua/</a:t>
            </a:r>
            <a:r>
              <a:rPr lang="uk-UA" dirty="0">
                <a:solidFill>
                  <a:srgbClr val="001746"/>
                </a:solidFill>
                <a:latin typeface="Times New Roman" panose="02020603050405020304" pitchFamily="18" charset="0"/>
                <a:cs typeface="Times New Roman" panose="02020603050405020304" pitchFamily="18" charset="0"/>
              </a:rPr>
              <a:t>.</a:t>
            </a:r>
          </a:p>
          <a:p>
            <a:pPr marL="0" indent="0">
              <a:buNone/>
            </a:pPr>
            <a:endParaRPr lang="uk-UA" sz="3200" dirty="0">
              <a:solidFill>
                <a:srgbClr val="001746"/>
              </a:solidFill>
              <a:latin typeface="Times New Roman" panose="02020603050405020304" pitchFamily="18" charset="0"/>
              <a:cs typeface="Times New Roman" panose="02020603050405020304" pitchFamily="18" charset="0"/>
            </a:endParaRPr>
          </a:p>
          <a:p>
            <a:pPr marL="0" indent="0">
              <a:buNone/>
            </a:pPr>
            <a:endParaRPr lang="uk-UA" sz="3200" dirty="0">
              <a:solidFill>
                <a:srgbClr val="00174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6087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idx="1"/>
            <p:extLst>
              <p:ext uri="{D42A27DB-BD31-4B8C-83A1-F6EECF244321}">
                <p14:modId xmlns:p14="http://schemas.microsoft.com/office/powerpoint/2010/main" val="4160649197"/>
              </p:ext>
            </p:extLst>
          </p:nvPr>
        </p:nvGraphicFramePr>
        <p:xfrm>
          <a:off x="640080" y="380999"/>
          <a:ext cx="10927080" cy="6059805"/>
        </p:xfrm>
        <a:graphic>
          <a:graphicData uri="http://schemas.openxmlformats.org/drawingml/2006/table">
            <a:tbl>
              <a:tblPr firstRow="1" bandRow="1">
                <a:tableStyleId>{5C22544A-7EE6-4342-B048-85BDC9FD1C3A}</a:tableStyleId>
              </a:tblPr>
              <a:tblGrid>
                <a:gridCol w="1630680">
                  <a:extLst>
                    <a:ext uri="{9D8B030D-6E8A-4147-A177-3AD203B41FA5}">
                      <a16:colId xmlns:a16="http://schemas.microsoft.com/office/drawing/2014/main" xmlns="" val="20000"/>
                    </a:ext>
                  </a:extLst>
                </a:gridCol>
                <a:gridCol w="9296400">
                  <a:extLst>
                    <a:ext uri="{9D8B030D-6E8A-4147-A177-3AD203B41FA5}">
                      <a16:colId xmlns:a16="http://schemas.microsoft.com/office/drawing/2014/main" xmlns="" val="20001"/>
                    </a:ext>
                  </a:extLst>
                </a:gridCol>
              </a:tblGrid>
              <a:tr h="718185">
                <a:tc gridSpan="2">
                  <a:txBody>
                    <a:bodyPr/>
                    <a:lstStyle/>
                    <a:p>
                      <a:pPr algn="ctr"/>
                      <a:r>
                        <a:rPr lang="uk-UA" sz="4000" b="0" dirty="0">
                          <a:solidFill>
                            <a:srgbClr val="001F5C"/>
                          </a:solidFill>
                          <a:latin typeface="Times New Roman" panose="02020603050405020304" pitchFamily="18" charset="0"/>
                          <a:cs typeface="Times New Roman" panose="02020603050405020304" pitchFamily="18" charset="0"/>
                        </a:rPr>
                        <a:t>Перелік</a:t>
                      </a:r>
                      <a:r>
                        <a:rPr lang="uk-UA" sz="4000" b="0" baseline="0" dirty="0">
                          <a:solidFill>
                            <a:srgbClr val="001F5C"/>
                          </a:solidFill>
                          <a:latin typeface="Times New Roman" panose="02020603050405020304" pitchFamily="18" charset="0"/>
                          <a:cs typeface="Times New Roman" panose="02020603050405020304" pitchFamily="18" charset="0"/>
                        </a:rPr>
                        <a:t> бюджетних програм</a:t>
                      </a:r>
                      <a:endParaRPr lang="ru-RU" sz="4000" b="0" dirty="0">
                        <a:solidFill>
                          <a:srgbClr val="001F5C"/>
                        </a:solidFill>
                        <a:latin typeface="Times New Roman" panose="02020603050405020304" pitchFamily="18" charset="0"/>
                        <a:cs typeface="Times New Roman" panose="02020603050405020304" pitchFamily="18" charset="0"/>
                      </a:endParaRPr>
                    </a:p>
                  </a:txBody>
                  <a:tcPr>
                    <a:solidFill>
                      <a:schemeClr val="bg1">
                        <a:alpha val="75000"/>
                      </a:schemeClr>
                    </a:solidFill>
                  </a:tcPr>
                </a:tc>
                <a:tc hMerge="1">
                  <a:txBody>
                    <a:bodyPr/>
                    <a:lstStyle/>
                    <a:p>
                      <a:endParaRPr lang="ru-RU" dirty="0"/>
                    </a:p>
                  </a:txBody>
                  <a:tcPr/>
                </a:tc>
                <a:extLst>
                  <a:ext uri="{0D108BD9-81ED-4DB2-BD59-A6C34878D82A}">
                    <a16:rowId xmlns:a16="http://schemas.microsoft.com/office/drawing/2014/main" xmlns="" val="10000"/>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0710160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Керівництво і управління у відповідній сфері у містах (місті Києві), селищах, селах, об’єднаних територіальних</a:t>
                      </a:r>
                      <a:r>
                        <a:rPr lang="uk-UA" sz="2400" baseline="0" dirty="0">
                          <a:solidFill>
                            <a:srgbClr val="001F5C"/>
                          </a:solidFill>
                          <a:latin typeface="Times New Roman" panose="02020603050405020304" pitchFamily="18" charset="0"/>
                          <a:cs typeface="Times New Roman" panose="02020603050405020304" pitchFamily="18" charset="0"/>
                        </a:rPr>
                        <a:t> громад</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1"/>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0712144</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Централізовані</a:t>
                      </a:r>
                      <a:r>
                        <a:rPr lang="uk-UA" sz="2400" baseline="0" dirty="0">
                          <a:solidFill>
                            <a:srgbClr val="001F5C"/>
                          </a:solidFill>
                          <a:latin typeface="Times New Roman" panose="02020603050405020304" pitchFamily="18" charset="0"/>
                          <a:cs typeface="Times New Roman" panose="02020603050405020304" pitchFamily="18" charset="0"/>
                        </a:rPr>
                        <a:t> заходи з лікування хворих на цукровий та нецукровий діабет</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2"/>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0712151</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Забезпечення діяльності інших закладів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3"/>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0712152</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Інші програми та заходи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4"/>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0716090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Інша діяльність у сфері житлово-комунального господарства</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5"/>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0717670</a:t>
                      </a: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Внески до статутного</a:t>
                      </a:r>
                      <a:r>
                        <a:rPr lang="uk-UA" sz="2400" baseline="0" dirty="0">
                          <a:solidFill>
                            <a:srgbClr val="001F5C"/>
                          </a:solidFill>
                          <a:latin typeface="Times New Roman" panose="02020603050405020304" pitchFamily="18" charset="0"/>
                          <a:cs typeface="Times New Roman" panose="02020603050405020304" pitchFamily="18" charset="0"/>
                        </a:rPr>
                        <a:t> капіталу суб’єктів господарювання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6"/>
                  </a:ext>
                </a:extLst>
              </a:tr>
              <a:tr h="718185">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0717363</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Виконання інвестиційних</a:t>
                      </a:r>
                      <a:r>
                        <a:rPr lang="uk-UA" sz="2400" baseline="0" dirty="0">
                          <a:solidFill>
                            <a:srgbClr val="001F5C"/>
                          </a:solidFill>
                          <a:latin typeface="Times New Roman" panose="02020603050405020304" pitchFamily="18" charset="0"/>
                          <a:cs typeface="Times New Roman" panose="02020603050405020304" pitchFamily="18" charset="0"/>
                        </a:rPr>
                        <a:t> проектів в рамках здійснення заходів щодо соціально-економічного розвитку окремих територій</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75000"/>
                      </a:schemeClr>
                    </a:solidFill>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4141489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77240" y="649861"/>
            <a:ext cx="10683240" cy="5436358"/>
          </a:xfrm>
          <a:solidFill>
            <a:schemeClr val="bg1">
              <a:alpha val="75000"/>
            </a:schemeClr>
          </a:solidFill>
        </p:spPr>
        <p:txBody>
          <a:bodyPr>
            <a:noAutofit/>
          </a:bodyPr>
          <a:lstStyle/>
          <a:p>
            <a:pPr marL="0" indent="0" algn="ctr">
              <a:buNone/>
            </a:pPr>
            <a:r>
              <a:rPr lang="uk-UA" sz="3600" dirty="0">
                <a:solidFill>
                  <a:srgbClr val="001F5C"/>
                </a:solidFill>
                <a:latin typeface="Times New Roman" panose="02020603050405020304" pitchFamily="18" charset="0"/>
                <a:cs typeface="Times New Roman" panose="02020603050405020304" pitchFamily="18" charset="0"/>
              </a:rPr>
              <a:t>Оцінка ефективності виконання бюджетних програм здійснювалася відповідно до наступних документів</a:t>
            </a:r>
          </a:p>
          <a:p>
            <a:pPr marL="0" indent="0" algn="ctr">
              <a:buNone/>
            </a:pPr>
            <a:endParaRPr lang="uk-UA" sz="3200" dirty="0">
              <a:solidFill>
                <a:srgbClr val="001746"/>
              </a:solidFill>
              <a:latin typeface="Times New Roman" panose="02020603050405020304" pitchFamily="18" charset="0"/>
              <a:cs typeface="Times New Roman" panose="02020603050405020304" pitchFamily="18" charset="0"/>
            </a:endParaRPr>
          </a:p>
          <a:p>
            <a:pPr marL="0" indent="0" algn="ctr">
              <a:buNone/>
            </a:pPr>
            <a:endParaRPr lang="uk-UA" sz="3200" dirty="0">
              <a:solidFill>
                <a:srgbClr val="001746"/>
              </a:solidFill>
              <a:latin typeface="Times New Roman" panose="02020603050405020304" pitchFamily="18" charset="0"/>
              <a:cs typeface="Times New Roman" panose="02020603050405020304" pitchFamily="18" charset="0"/>
            </a:endParaRPr>
          </a:p>
          <a:p>
            <a:pPr marL="0" indent="0">
              <a:buNone/>
            </a:pPr>
            <a:endParaRPr lang="uk-UA" sz="3200" dirty="0">
              <a:solidFill>
                <a:srgbClr val="001746"/>
              </a:solidFill>
              <a:latin typeface="Times New Roman" panose="02020603050405020304" pitchFamily="18" charset="0"/>
              <a:cs typeface="Times New Roman" panose="02020603050405020304"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792129562"/>
              </p:ext>
            </p:extLst>
          </p:nvPr>
        </p:nvGraphicFramePr>
        <p:xfrm>
          <a:off x="1564640" y="1844040"/>
          <a:ext cx="9240520" cy="1524000"/>
        </p:xfrm>
        <a:graphic>
          <a:graphicData uri="http://schemas.openxmlformats.org/drawingml/2006/table">
            <a:tbl>
              <a:tblPr firstRow="1" bandRow="1">
                <a:tableStyleId>{5C22544A-7EE6-4342-B048-85BDC9FD1C3A}</a:tableStyleId>
              </a:tblPr>
              <a:tblGrid>
                <a:gridCol w="9240520">
                  <a:extLst>
                    <a:ext uri="{9D8B030D-6E8A-4147-A177-3AD203B41FA5}">
                      <a16:colId xmlns:a16="http://schemas.microsoft.com/office/drawing/2014/main" xmlns="" val="20000"/>
                    </a:ext>
                  </a:extLst>
                </a:gridCol>
              </a:tblGrid>
              <a:tr h="370840">
                <a:tc>
                  <a:txBody>
                    <a:bodyPr/>
                    <a:lstStyle/>
                    <a:p>
                      <a:r>
                        <a:rPr lang="uk-UA" sz="3200" b="0" dirty="0">
                          <a:solidFill>
                            <a:srgbClr val="001746"/>
                          </a:solidFill>
                          <a:latin typeface="Times New Roman" panose="02020603050405020304" pitchFamily="18" charset="0"/>
                          <a:cs typeface="Times New Roman" panose="02020603050405020304" pitchFamily="18" charset="0"/>
                        </a:rPr>
                        <a:t>Методичні рекомендації щодо здійснення оцінки ефективності бюджетних програм</a:t>
                      </a:r>
                      <a:endParaRPr lang="ru-RU" sz="3200" b="0" dirty="0">
                        <a:solidFill>
                          <a:srgbClr val="001746"/>
                        </a:solidFill>
                        <a:latin typeface="Times New Roman" panose="02020603050405020304" pitchFamily="18" charset="0"/>
                        <a:cs typeface="Times New Roman" panose="02020603050405020304" pitchFamily="18" charset="0"/>
                      </a:endParaRPr>
                    </a:p>
                  </a:txBody>
                  <a:tcPr>
                    <a:solidFill>
                      <a:schemeClr val="tx2">
                        <a:lumMod val="20000"/>
                        <a:lumOff val="80000"/>
                        <a:alpha val="70000"/>
                      </a:schemeClr>
                    </a:solidFill>
                  </a:tcPr>
                </a:tc>
                <a:extLst>
                  <a:ext uri="{0D108BD9-81ED-4DB2-BD59-A6C34878D82A}">
                    <a16:rowId xmlns:a16="http://schemas.microsoft.com/office/drawing/2014/main" xmlns="" val="10000"/>
                  </a:ext>
                </a:extLst>
              </a:tr>
              <a:tr h="370840">
                <a:tc>
                  <a:txBody>
                    <a:bodyPr/>
                    <a:lstStyle/>
                    <a:p>
                      <a:r>
                        <a:rPr lang="uk-UA" sz="2400" dirty="0">
                          <a:solidFill>
                            <a:srgbClr val="001746"/>
                          </a:solidFill>
                          <a:latin typeface="Times New Roman" panose="02020603050405020304" pitchFamily="18" charset="0"/>
                          <a:cs typeface="Times New Roman" panose="02020603050405020304" pitchFamily="18" charset="0"/>
                        </a:rPr>
                        <a:t>Наказ Міністерства фінансів України</a:t>
                      </a:r>
                      <a:r>
                        <a:rPr lang="uk-UA" sz="2400" baseline="0" dirty="0">
                          <a:solidFill>
                            <a:srgbClr val="001746"/>
                          </a:solidFill>
                          <a:latin typeface="Times New Roman" panose="02020603050405020304" pitchFamily="18" charset="0"/>
                          <a:cs typeface="Times New Roman" panose="02020603050405020304" pitchFamily="18" charset="0"/>
                        </a:rPr>
                        <a:t> від 17.05.2011 №608</a:t>
                      </a:r>
                      <a:endParaRPr lang="ru-RU" sz="2400" dirty="0">
                        <a:solidFill>
                          <a:srgbClr val="001746"/>
                        </a:solidFill>
                        <a:latin typeface="Times New Roman" panose="02020603050405020304" pitchFamily="18" charset="0"/>
                        <a:cs typeface="Times New Roman" panose="02020603050405020304" pitchFamily="18" charset="0"/>
                      </a:endParaRPr>
                    </a:p>
                  </a:txBody>
                  <a:tcPr>
                    <a:solidFill>
                      <a:schemeClr val="accent1">
                        <a:lumMod val="20000"/>
                        <a:lumOff val="80000"/>
                        <a:alpha val="30000"/>
                      </a:schemeClr>
                    </a:solidFill>
                  </a:tcPr>
                </a:tc>
                <a:extLst>
                  <a:ext uri="{0D108BD9-81ED-4DB2-BD59-A6C34878D82A}">
                    <a16:rowId xmlns:a16="http://schemas.microsoft.com/office/drawing/2014/main" xmlns="" val="10001"/>
                  </a:ext>
                </a:extLst>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val="3623442721"/>
              </p:ext>
            </p:extLst>
          </p:nvPr>
        </p:nvGraphicFramePr>
        <p:xfrm>
          <a:off x="1564640" y="3431963"/>
          <a:ext cx="9240520" cy="2377440"/>
        </p:xfrm>
        <a:graphic>
          <a:graphicData uri="http://schemas.openxmlformats.org/drawingml/2006/table">
            <a:tbl>
              <a:tblPr firstRow="1" bandRow="1">
                <a:tableStyleId>{5C22544A-7EE6-4342-B048-85BDC9FD1C3A}</a:tableStyleId>
              </a:tblPr>
              <a:tblGrid>
                <a:gridCol w="9240520">
                  <a:extLst>
                    <a:ext uri="{9D8B030D-6E8A-4147-A177-3AD203B41FA5}">
                      <a16:colId xmlns:a16="http://schemas.microsoft.com/office/drawing/2014/main" xmlns="" val="20000"/>
                    </a:ext>
                  </a:extLst>
                </a:gridCol>
              </a:tblGrid>
              <a:tr h="370840">
                <a:tc>
                  <a:txBody>
                    <a:bodyPr/>
                    <a:lstStyle/>
                    <a:p>
                      <a:r>
                        <a:rPr lang="uk-UA" sz="3200" b="0" dirty="0">
                          <a:solidFill>
                            <a:srgbClr val="001746"/>
                          </a:solidFill>
                          <a:latin typeface="Times New Roman" panose="02020603050405020304" pitchFamily="18" charset="0"/>
                          <a:cs typeface="Times New Roman" panose="02020603050405020304" pitchFamily="18" charset="0"/>
                        </a:rPr>
                        <a:t>Удосконалена Методика</a:t>
                      </a:r>
                      <a:r>
                        <a:rPr lang="uk-UA" sz="3200" b="0" baseline="0" dirty="0">
                          <a:solidFill>
                            <a:srgbClr val="001746"/>
                          </a:solidFill>
                          <a:latin typeface="Times New Roman" panose="02020603050405020304" pitchFamily="18" charset="0"/>
                          <a:cs typeface="Times New Roman" panose="02020603050405020304" pitchFamily="18" charset="0"/>
                        </a:rPr>
                        <a:t> здійснення порівняльного аналізу ефективності бюджетних програм, які виконуються розпорядниками місцевих коштів</a:t>
                      </a:r>
                      <a:endParaRPr lang="ru-RU" sz="3200" b="0" dirty="0">
                        <a:solidFill>
                          <a:srgbClr val="001746"/>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extLst>
                  <a:ext uri="{0D108BD9-81ED-4DB2-BD59-A6C34878D82A}">
                    <a16:rowId xmlns:a16="http://schemas.microsoft.com/office/drawing/2014/main" xmlns="" val="10000"/>
                  </a:ext>
                </a:extLst>
              </a:tr>
              <a:tr h="370840">
                <a:tc>
                  <a:txBody>
                    <a:bodyPr/>
                    <a:lstStyle/>
                    <a:p>
                      <a:r>
                        <a:rPr lang="uk-UA" sz="2400" dirty="0">
                          <a:solidFill>
                            <a:srgbClr val="001746"/>
                          </a:solidFill>
                          <a:latin typeface="Times New Roman" panose="02020603050405020304" pitchFamily="18" charset="0"/>
                          <a:cs typeface="Times New Roman" panose="02020603050405020304" pitchFamily="18" charset="0"/>
                        </a:rPr>
                        <a:t>Лист Міністерства фінансів України від 19.09.2013</a:t>
                      </a:r>
                      <a:r>
                        <a:rPr lang="uk-UA" sz="2400" baseline="0" dirty="0">
                          <a:solidFill>
                            <a:srgbClr val="001746"/>
                          </a:solidFill>
                          <a:latin typeface="Times New Roman" panose="02020603050405020304" pitchFamily="18" charset="0"/>
                          <a:cs typeface="Times New Roman" panose="02020603050405020304" pitchFamily="18" charset="0"/>
                        </a:rPr>
                        <a:t> року </a:t>
                      </a:r>
                    </a:p>
                    <a:p>
                      <a:r>
                        <a:rPr lang="uk-UA" sz="2400" baseline="0" dirty="0">
                          <a:solidFill>
                            <a:srgbClr val="001746"/>
                          </a:solidFill>
                          <a:latin typeface="Times New Roman" panose="02020603050405020304" pitchFamily="18" charset="0"/>
                          <a:cs typeface="Times New Roman" panose="02020603050405020304" pitchFamily="18" charset="0"/>
                        </a:rPr>
                        <a:t>№31-05110-14-5/27486</a:t>
                      </a:r>
                      <a:endParaRPr lang="ru-RU" sz="2400" dirty="0">
                        <a:solidFill>
                          <a:srgbClr val="001746"/>
                        </a:solidFill>
                        <a:latin typeface="Times New Roman" panose="02020603050405020304" pitchFamily="18" charset="0"/>
                        <a:cs typeface="Times New Roman" panose="02020603050405020304" pitchFamily="18" charset="0"/>
                      </a:endParaRPr>
                    </a:p>
                  </a:txBody>
                  <a:tcPr>
                    <a:solidFill>
                      <a:schemeClr val="accent1">
                        <a:lumMod val="20000"/>
                        <a:lumOff val="80000"/>
                        <a:alpha val="30000"/>
                      </a:schemeClr>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692791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idx="1"/>
            <p:extLst>
              <p:ext uri="{D42A27DB-BD31-4B8C-83A1-F6EECF244321}">
                <p14:modId xmlns:p14="http://schemas.microsoft.com/office/powerpoint/2010/main" val="1627460954"/>
              </p:ext>
            </p:extLst>
          </p:nvPr>
        </p:nvGraphicFramePr>
        <p:xfrm>
          <a:off x="609600" y="203096"/>
          <a:ext cx="10927079" cy="6447258"/>
        </p:xfrm>
        <a:graphic>
          <a:graphicData uri="http://schemas.openxmlformats.org/drawingml/2006/table">
            <a:tbl>
              <a:tblPr firstRow="1" bandRow="1">
                <a:tableStyleId>{616DA210-FB5B-4158-B5E0-FEB733F419BA}</a:tableStyleId>
              </a:tblPr>
              <a:tblGrid>
                <a:gridCol w="1630680">
                  <a:extLst>
                    <a:ext uri="{9D8B030D-6E8A-4147-A177-3AD203B41FA5}">
                      <a16:colId xmlns:a16="http://schemas.microsoft.com/office/drawing/2014/main" xmlns="" val="20000"/>
                    </a:ext>
                  </a:extLst>
                </a:gridCol>
                <a:gridCol w="8549640">
                  <a:extLst>
                    <a:ext uri="{9D8B030D-6E8A-4147-A177-3AD203B41FA5}">
                      <a16:colId xmlns:a16="http://schemas.microsoft.com/office/drawing/2014/main" xmlns="" val="20001"/>
                    </a:ext>
                  </a:extLst>
                </a:gridCol>
                <a:gridCol w="746759">
                  <a:extLst>
                    <a:ext uri="{9D8B030D-6E8A-4147-A177-3AD203B41FA5}">
                      <a16:colId xmlns:a16="http://schemas.microsoft.com/office/drawing/2014/main" xmlns="" val="20002"/>
                    </a:ext>
                  </a:extLst>
                </a:gridCol>
              </a:tblGrid>
              <a:tr h="569590">
                <a:tc gridSpan="3">
                  <a:txBody>
                    <a:bodyPr/>
                    <a:lstStyle/>
                    <a:p>
                      <a:pPr algn="ctr"/>
                      <a:r>
                        <a:rPr lang="uk-UA" sz="3200" b="0" dirty="0">
                          <a:solidFill>
                            <a:srgbClr val="001F5C"/>
                          </a:solidFill>
                          <a:latin typeface="Times New Roman" panose="02020603050405020304" pitchFamily="18" charset="0"/>
                          <a:cs typeface="Times New Roman" panose="02020603050405020304" pitchFamily="18" charset="0"/>
                        </a:rPr>
                        <a:t>Стан використання коштів за бюджетними програмами </a:t>
                      </a:r>
                      <a:endParaRPr lang="ru-RU" sz="32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60000"/>
                        <a:lumOff val="40000"/>
                        <a:alpha val="65000"/>
                      </a:schemeClr>
                    </a:solidFill>
                  </a:tcPr>
                </a:tc>
                <a:tc hMerge="1">
                  <a:txBody>
                    <a:bodyPr/>
                    <a:lstStyle/>
                    <a:p>
                      <a:endParaRPr lang="ru-RU"/>
                    </a:p>
                  </a:txBody>
                  <a:tcPr/>
                </a:tc>
                <a:tc hMerge="1">
                  <a:txBody>
                    <a:bodyPr/>
                    <a:lstStyle/>
                    <a:p>
                      <a:pPr algn="ctr"/>
                      <a:endParaRPr lang="ru-RU" sz="4000" b="0" dirty="0">
                        <a:solidFill>
                          <a:srgbClr val="001746"/>
                        </a:solidFill>
                        <a:latin typeface="Times New Roman" panose="02020603050405020304" pitchFamily="18" charset="0"/>
                        <a:cs typeface="Times New Roman" panose="02020603050405020304" pitchFamily="18" charset="0"/>
                      </a:endParaRPr>
                    </a:p>
                  </a:txBody>
                  <a:tcPr>
                    <a:solidFill>
                      <a:schemeClr val="bg1">
                        <a:alpha val="75000"/>
                      </a:schemeClr>
                    </a:solidFill>
                  </a:tcPr>
                </a:tc>
                <a:extLst>
                  <a:ext uri="{0D108BD9-81ED-4DB2-BD59-A6C34878D82A}">
                    <a16:rowId xmlns:a16="http://schemas.microsoft.com/office/drawing/2014/main" xmlns="" val="10000"/>
                  </a:ext>
                </a:extLst>
              </a:tr>
              <a:tr h="449676">
                <a:tc>
                  <a:txBody>
                    <a:bodyPr/>
                    <a:lstStyle/>
                    <a:p>
                      <a:pPr algn="ctr"/>
                      <a:r>
                        <a:rPr lang="uk-UA" sz="2000" dirty="0">
                          <a:solidFill>
                            <a:srgbClr val="001F5C"/>
                          </a:solidFill>
                          <a:latin typeface="Times New Roman" panose="02020603050405020304" pitchFamily="18" charset="0"/>
                          <a:cs typeface="Times New Roman" panose="02020603050405020304" pitchFamily="18" charset="0"/>
                        </a:rPr>
                        <a:t>КПКВК МБ</a:t>
                      </a:r>
                      <a:endParaRPr lang="ru-RU" sz="20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tc>
                  <a:txBody>
                    <a:bodyPr/>
                    <a:lstStyle/>
                    <a:p>
                      <a:pPr algn="ctr"/>
                      <a:r>
                        <a:rPr lang="ru-RU" sz="2400" dirty="0">
                          <a:solidFill>
                            <a:srgbClr val="001F5C"/>
                          </a:solidFill>
                          <a:latin typeface="Times New Roman" panose="02020603050405020304" pitchFamily="18" charset="0"/>
                          <a:cs typeface="Times New Roman" panose="02020603050405020304" pitchFamily="18" charset="0"/>
                        </a:rPr>
                        <a:t>Назва бюджетної програми</a:t>
                      </a:r>
                      <a:endParaRPr lang="ru-RU" sz="24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a:t>
                      </a:r>
                      <a:endParaRPr lang="ru-RU" sz="24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extLst>
                  <a:ext uri="{0D108BD9-81ED-4DB2-BD59-A6C34878D82A}">
                    <a16:rowId xmlns:a16="http://schemas.microsoft.com/office/drawing/2014/main" xmlns="" val="10001"/>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0710160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Керівництво і управління у відповідній сфері у містах (місті Києві), селищах, селах, об’єднаних територіальних</a:t>
                      </a:r>
                      <a:r>
                        <a:rPr lang="uk-UA" sz="2400" baseline="0" dirty="0">
                          <a:solidFill>
                            <a:srgbClr val="001F5C"/>
                          </a:solidFill>
                          <a:latin typeface="Times New Roman" panose="02020603050405020304" pitchFamily="18" charset="0"/>
                          <a:cs typeface="Times New Roman" panose="02020603050405020304" pitchFamily="18" charset="0"/>
                        </a:rPr>
                        <a:t> громад</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94</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2"/>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0712144</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Централізовані</a:t>
                      </a:r>
                      <a:r>
                        <a:rPr lang="uk-UA" sz="2400" baseline="0" dirty="0">
                          <a:solidFill>
                            <a:srgbClr val="001F5C"/>
                          </a:solidFill>
                          <a:latin typeface="Times New Roman" panose="02020603050405020304" pitchFamily="18" charset="0"/>
                          <a:cs typeface="Times New Roman" panose="02020603050405020304" pitchFamily="18" charset="0"/>
                        </a:rPr>
                        <a:t> заходи з лікування хворих на цукровий та нецукровий діабет</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100</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3"/>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0712151</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Забезпечення діяльності інших закладів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100</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4"/>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0712152</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Інші програми та заходи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95</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5"/>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0716090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Інша діяльність у сфері житлово-комунального господарства</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100</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6"/>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0717670</a:t>
                      </a: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Внески до статутного</a:t>
                      </a:r>
                      <a:r>
                        <a:rPr lang="uk-UA" sz="2400" baseline="0" dirty="0">
                          <a:solidFill>
                            <a:srgbClr val="001F5C"/>
                          </a:solidFill>
                          <a:latin typeface="Times New Roman" panose="02020603050405020304" pitchFamily="18" charset="0"/>
                          <a:cs typeface="Times New Roman" panose="02020603050405020304" pitchFamily="18" charset="0"/>
                        </a:rPr>
                        <a:t> капіталу суб’єктів господарювання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100</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7"/>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0717363</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Виконання інвестиційних</a:t>
                      </a:r>
                      <a:r>
                        <a:rPr lang="uk-UA" sz="2400" baseline="0" dirty="0">
                          <a:solidFill>
                            <a:srgbClr val="001F5C"/>
                          </a:solidFill>
                          <a:latin typeface="Times New Roman" panose="02020603050405020304" pitchFamily="18" charset="0"/>
                          <a:cs typeface="Times New Roman" panose="02020603050405020304" pitchFamily="18" charset="0"/>
                        </a:rPr>
                        <a:t> проектів в рамках здійснення заходів щодо соціально-економічного розвитку окремих територій</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99</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512725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68740" y="403519"/>
            <a:ext cx="10795379" cy="6065519"/>
          </a:xfrm>
          <a:solidFill>
            <a:schemeClr val="bg1">
              <a:alpha val="75000"/>
            </a:schemeClr>
          </a:solidFill>
        </p:spPr>
        <p:txBody>
          <a:bodyPr>
            <a:noAutofit/>
          </a:bodyPr>
          <a:lstStyle/>
          <a:p>
            <a:pPr marL="0" indent="0" algn="ctr">
              <a:buNone/>
            </a:pPr>
            <a:r>
              <a:rPr lang="uk-UA" sz="3200" b="1" dirty="0">
                <a:solidFill>
                  <a:srgbClr val="001F5C"/>
                </a:solidFill>
                <a:latin typeface="Times New Roman" panose="02020603050405020304" pitchFamily="18" charset="0"/>
                <a:cs typeface="Times New Roman" panose="02020603050405020304" pitchFamily="18" charset="0"/>
              </a:rPr>
              <a:t>За показником використання бюджетних коштів </a:t>
            </a:r>
          </a:p>
          <a:p>
            <a:pPr marL="0" indent="0" algn="ctr">
              <a:buNone/>
            </a:pPr>
            <a:r>
              <a:rPr lang="uk-UA" sz="3200" dirty="0">
                <a:solidFill>
                  <a:srgbClr val="001F5C"/>
                </a:solidFill>
                <a:latin typeface="Times New Roman" panose="02020603050405020304" pitchFamily="18" charset="0"/>
                <a:cs typeface="Times New Roman" panose="02020603050405020304" pitchFamily="18" charset="0"/>
              </a:rPr>
              <a:t>з 7 бюджетних програм</a:t>
            </a:r>
            <a:r>
              <a:rPr lang="uk-UA" dirty="0">
                <a:solidFill>
                  <a:srgbClr val="001F5C"/>
                </a:solidFill>
                <a:latin typeface="Times New Roman" panose="02020603050405020304" pitchFamily="18" charset="0"/>
                <a:cs typeface="Times New Roman" panose="02020603050405020304" pitchFamily="18" charset="0"/>
              </a:rPr>
              <a:t>:</a:t>
            </a:r>
          </a:p>
          <a:p>
            <a:pPr marL="0" indent="0" algn="just">
              <a:buNone/>
            </a:pPr>
            <a:r>
              <a:rPr lang="uk-UA" sz="2700" dirty="0">
                <a:solidFill>
                  <a:srgbClr val="001F5C"/>
                </a:solidFill>
                <a:latin typeface="Times New Roman" panose="02020603050405020304" pitchFamily="18" charset="0"/>
                <a:cs typeface="Times New Roman" panose="02020603050405020304" pitchFamily="18" charset="0"/>
              </a:rPr>
              <a:t>-</a:t>
            </a:r>
            <a:r>
              <a:rPr lang="uk-UA" sz="2700" b="1" dirty="0">
                <a:solidFill>
                  <a:srgbClr val="001F5C"/>
                </a:solidFill>
                <a:latin typeface="Times New Roman" panose="02020603050405020304" pitchFamily="18" charset="0"/>
                <a:cs typeface="Times New Roman" panose="02020603050405020304" pitchFamily="18" charset="0"/>
              </a:rPr>
              <a:t> </a:t>
            </a:r>
            <a:r>
              <a:rPr lang="uk-UA" sz="2700" dirty="0">
                <a:solidFill>
                  <a:srgbClr val="001F5C"/>
                </a:solidFill>
                <a:latin typeface="Times New Roman" panose="02020603050405020304" pitchFamily="18" charset="0"/>
                <a:cs typeface="Times New Roman" panose="02020603050405020304" pitchFamily="18" charset="0"/>
              </a:rPr>
              <a:t>за 5-ма програмами відсоток фінансування становить 100%;</a:t>
            </a:r>
          </a:p>
          <a:p>
            <a:pPr marL="0" indent="0" algn="just">
              <a:buNone/>
            </a:pPr>
            <a:r>
              <a:rPr lang="uk-UA" sz="2700" dirty="0">
                <a:solidFill>
                  <a:srgbClr val="001F5C"/>
                </a:solidFill>
                <a:latin typeface="Times New Roman" panose="02020603050405020304" pitchFamily="18" charset="0"/>
                <a:cs typeface="Times New Roman" panose="02020603050405020304" pitchFamily="18" charset="0"/>
              </a:rPr>
              <a:t>- 2 бюджетні програми (0710160 та 0712152) профінансовані на 94 % та 95 % відповідно:</a:t>
            </a:r>
          </a:p>
          <a:p>
            <a:pPr marL="0" indent="0" algn="just">
              <a:buNone/>
            </a:pPr>
            <a:r>
              <a:rPr lang="uk-UA" sz="2700" dirty="0">
                <a:solidFill>
                  <a:srgbClr val="001F5C"/>
                </a:solidFill>
                <a:latin typeface="Times New Roman" panose="02020603050405020304" pitchFamily="18" charset="0"/>
                <a:cs typeface="Times New Roman" panose="02020603050405020304" pitchFamily="18" charset="0"/>
              </a:rPr>
              <a:t>	залишок невикористаних призначень за програмою 0710160 наявний у зв’язку з вакантною посадою;</a:t>
            </a:r>
          </a:p>
          <a:p>
            <a:pPr marL="0" indent="0" algn="just">
              <a:buNone/>
            </a:pPr>
            <a:r>
              <a:rPr lang="uk-UA" sz="2700" dirty="0">
                <a:solidFill>
                  <a:srgbClr val="001F5C"/>
                </a:solidFill>
                <a:latin typeface="Times New Roman" panose="02020603050405020304" pitchFamily="18" charset="0"/>
                <a:cs typeface="Times New Roman" panose="02020603050405020304" pitchFamily="18" charset="0"/>
              </a:rPr>
              <a:t>	залишок невикористаних призначень за програмою 0712152 виник, у зв’язку з надходженням наприкінці 2021 року цільової субвенції з державного бюджету на закупівлю опорними закладами охорони здоров’я послуг щодо проектування та встановлення кисневих станцій, використання якої здійснюватиметься у 2022 році; від оплати комунальних послуг та енергоносіїв за рахунок проведення заходів, направлених на зменшення споживання енергоресурсів.</a:t>
            </a:r>
          </a:p>
        </p:txBody>
      </p:sp>
    </p:spTree>
    <p:extLst>
      <p:ext uri="{BB962C8B-B14F-4D97-AF65-F5344CB8AC3E}">
        <p14:creationId xmlns:p14="http://schemas.microsoft.com/office/powerpoint/2010/main" val="3991524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idx="1"/>
            <p:extLst>
              <p:ext uri="{D42A27DB-BD31-4B8C-83A1-F6EECF244321}">
                <p14:modId xmlns:p14="http://schemas.microsoft.com/office/powerpoint/2010/main" val="594040949"/>
              </p:ext>
            </p:extLst>
          </p:nvPr>
        </p:nvGraphicFramePr>
        <p:xfrm>
          <a:off x="411480" y="224705"/>
          <a:ext cx="11369040" cy="6437728"/>
        </p:xfrm>
        <a:graphic>
          <a:graphicData uri="http://schemas.openxmlformats.org/drawingml/2006/table">
            <a:tbl>
              <a:tblPr firstRow="1" bandRow="1">
                <a:tableStyleId>{616DA210-FB5B-4158-B5E0-FEB733F419BA}</a:tableStyleId>
              </a:tblPr>
              <a:tblGrid>
                <a:gridCol w="1696635">
                  <a:extLst>
                    <a:ext uri="{9D8B030D-6E8A-4147-A177-3AD203B41FA5}">
                      <a16:colId xmlns:a16="http://schemas.microsoft.com/office/drawing/2014/main" xmlns="" val="20000"/>
                    </a:ext>
                  </a:extLst>
                </a:gridCol>
                <a:gridCol w="8712285">
                  <a:extLst>
                    <a:ext uri="{9D8B030D-6E8A-4147-A177-3AD203B41FA5}">
                      <a16:colId xmlns:a16="http://schemas.microsoft.com/office/drawing/2014/main" xmlns="" val="20001"/>
                    </a:ext>
                  </a:extLst>
                </a:gridCol>
                <a:gridCol w="960120">
                  <a:extLst>
                    <a:ext uri="{9D8B030D-6E8A-4147-A177-3AD203B41FA5}">
                      <a16:colId xmlns:a16="http://schemas.microsoft.com/office/drawing/2014/main" xmlns="" val="20002"/>
                    </a:ext>
                  </a:extLst>
                </a:gridCol>
              </a:tblGrid>
              <a:tr h="569590">
                <a:tc gridSpan="3">
                  <a:txBody>
                    <a:bodyPr/>
                    <a:lstStyle/>
                    <a:p>
                      <a:pPr algn="ctr"/>
                      <a:r>
                        <a:rPr lang="uk-UA" sz="3100" b="0" dirty="0">
                          <a:solidFill>
                            <a:srgbClr val="001F5C"/>
                          </a:solidFill>
                          <a:latin typeface="Times New Roman" panose="02020603050405020304" pitchFamily="18" charset="0"/>
                          <a:cs typeface="Times New Roman" panose="02020603050405020304" pitchFamily="18" charset="0"/>
                        </a:rPr>
                        <a:t>Результати проведеного аналізу ефективності бюджетних</a:t>
                      </a:r>
                      <a:r>
                        <a:rPr lang="uk-UA" sz="3100" b="0" baseline="0" dirty="0">
                          <a:solidFill>
                            <a:srgbClr val="001F5C"/>
                          </a:solidFill>
                          <a:latin typeface="Times New Roman" panose="02020603050405020304" pitchFamily="18" charset="0"/>
                          <a:cs typeface="Times New Roman" panose="02020603050405020304" pitchFamily="18" charset="0"/>
                        </a:rPr>
                        <a:t> </a:t>
                      </a:r>
                      <a:r>
                        <a:rPr lang="uk-UA" sz="3100" b="0" dirty="0">
                          <a:solidFill>
                            <a:srgbClr val="001F5C"/>
                          </a:solidFill>
                          <a:latin typeface="Times New Roman" panose="02020603050405020304" pitchFamily="18" charset="0"/>
                          <a:cs typeface="Times New Roman" panose="02020603050405020304" pitchFamily="18" charset="0"/>
                        </a:rPr>
                        <a:t>програм</a:t>
                      </a:r>
                      <a:endParaRPr lang="ru-RU" sz="31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60000"/>
                        <a:lumOff val="40000"/>
                        <a:alpha val="65000"/>
                      </a:schemeClr>
                    </a:solidFill>
                  </a:tcPr>
                </a:tc>
                <a:tc hMerge="1">
                  <a:txBody>
                    <a:bodyPr/>
                    <a:lstStyle/>
                    <a:p>
                      <a:endParaRPr lang="ru-RU"/>
                    </a:p>
                  </a:txBody>
                  <a:tcPr/>
                </a:tc>
                <a:tc hMerge="1">
                  <a:txBody>
                    <a:bodyPr/>
                    <a:lstStyle/>
                    <a:p>
                      <a:pPr algn="ctr"/>
                      <a:endParaRPr lang="ru-RU" sz="4000" b="0" dirty="0">
                        <a:solidFill>
                          <a:srgbClr val="001746"/>
                        </a:solidFill>
                        <a:latin typeface="Times New Roman" panose="02020603050405020304" pitchFamily="18" charset="0"/>
                        <a:cs typeface="Times New Roman" panose="02020603050405020304" pitchFamily="18" charset="0"/>
                      </a:endParaRPr>
                    </a:p>
                  </a:txBody>
                  <a:tcPr>
                    <a:solidFill>
                      <a:schemeClr val="bg1">
                        <a:alpha val="75000"/>
                      </a:schemeClr>
                    </a:solidFill>
                  </a:tcPr>
                </a:tc>
                <a:extLst>
                  <a:ext uri="{0D108BD9-81ED-4DB2-BD59-A6C34878D82A}">
                    <a16:rowId xmlns:a16="http://schemas.microsoft.com/office/drawing/2014/main" xmlns="" val="10000"/>
                  </a:ext>
                </a:extLst>
              </a:tr>
              <a:tr h="449676">
                <a:tc>
                  <a:txBody>
                    <a:bodyPr/>
                    <a:lstStyle/>
                    <a:p>
                      <a:pPr algn="ctr"/>
                      <a:r>
                        <a:rPr lang="uk-UA" sz="2000" dirty="0">
                          <a:solidFill>
                            <a:srgbClr val="001F5C"/>
                          </a:solidFill>
                          <a:latin typeface="Times New Roman" panose="02020603050405020304" pitchFamily="18" charset="0"/>
                          <a:cs typeface="Times New Roman" panose="02020603050405020304" pitchFamily="18" charset="0"/>
                        </a:rPr>
                        <a:t>КПКВК МБ</a:t>
                      </a:r>
                      <a:endParaRPr lang="ru-RU" sz="20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tc>
                  <a:txBody>
                    <a:bodyPr/>
                    <a:lstStyle/>
                    <a:p>
                      <a:pPr algn="ctr"/>
                      <a:r>
                        <a:rPr lang="ru-RU" sz="2400" dirty="0">
                          <a:solidFill>
                            <a:srgbClr val="001F5C"/>
                          </a:solidFill>
                          <a:latin typeface="Times New Roman" panose="02020603050405020304" pitchFamily="18" charset="0"/>
                          <a:cs typeface="Times New Roman" panose="02020603050405020304" pitchFamily="18" charset="0"/>
                        </a:rPr>
                        <a:t>Назва бюджетної програми</a:t>
                      </a:r>
                      <a:endParaRPr lang="ru-RU" sz="24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Бали</a:t>
                      </a:r>
                      <a:endParaRPr lang="ru-RU" sz="2400" b="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40000"/>
                        <a:lumOff val="60000"/>
                        <a:alpha val="70000"/>
                      </a:schemeClr>
                    </a:solidFill>
                  </a:tcPr>
                </a:tc>
                <a:extLst>
                  <a:ext uri="{0D108BD9-81ED-4DB2-BD59-A6C34878D82A}">
                    <a16:rowId xmlns:a16="http://schemas.microsoft.com/office/drawing/2014/main" xmlns="" val="10001"/>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0710160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Керівництво і управління у відповідній сфері у містах (місті Києві), селищах, селах, об’єднаних територіальних</a:t>
                      </a:r>
                      <a:r>
                        <a:rPr lang="uk-UA" sz="2400" baseline="0" dirty="0">
                          <a:solidFill>
                            <a:srgbClr val="001F5C"/>
                          </a:solidFill>
                          <a:latin typeface="Times New Roman" panose="02020603050405020304" pitchFamily="18" charset="0"/>
                          <a:cs typeface="Times New Roman" panose="02020603050405020304" pitchFamily="18" charset="0"/>
                        </a:rPr>
                        <a:t> громад</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237</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2"/>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0712144</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Централізовані</a:t>
                      </a:r>
                      <a:r>
                        <a:rPr lang="uk-UA" sz="2400" baseline="0" dirty="0">
                          <a:solidFill>
                            <a:srgbClr val="001F5C"/>
                          </a:solidFill>
                          <a:latin typeface="Times New Roman" panose="02020603050405020304" pitchFamily="18" charset="0"/>
                          <a:cs typeface="Times New Roman" panose="02020603050405020304" pitchFamily="18" charset="0"/>
                        </a:rPr>
                        <a:t> заходи з лікування хворих на цукровий та нецукровий діабет</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206</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3"/>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0712151</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Забезпечення діяльності інших закладів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222</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4"/>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0712152</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Інші програми та заходи у сфері охорони здоров’я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221</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5"/>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0716090</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Інша діяльність у сфері житлово-комунального господарства</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245</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6"/>
                  </a:ext>
                </a:extLst>
              </a:tr>
              <a:tr h="706366">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0717670</a:t>
                      </a: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Внески до статутного</a:t>
                      </a:r>
                      <a:r>
                        <a:rPr lang="uk-UA" sz="2400" baseline="0" dirty="0">
                          <a:solidFill>
                            <a:srgbClr val="001F5C"/>
                          </a:solidFill>
                          <a:latin typeface="Times New Roman" panose="02020603050405020304" pitchFamily="18" charset="0"/>
                          <a:cs typeface="Times New Roman" panose="02020603050405020304" pitchFamily="18" charset="0"/>
                        </a:rPr>
                        <a:t> капіталу суб’єктів господарювання</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225</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7"/>
                  </a:ext>
                </a:extLst>
              </a:tr>
              <a:tr h="809417">
                <a:tc>
                  <a:txBody>
                    <a:bodyPr/>
                    <a:lstStyle/>
                    <a:p>
                      <a:pPr algn="l"/>
                      <a:r>
                        <a:rPr lang="uk-UA" sz="3200" dirty="0">
                          <a:solidFill>
                            <a:srgbClr val="001F5C"/>
                          </a:solidFill>
                          <a:latin typeface="Times New Roman" panose="02020603050405020304" pitchFamily="18" charset="0"/>
                          <a:cs typeface="Times New Roman" panose="02020603050405020304" pitchFamily="18" charset="0"/>
                        </a:rPr>
                        <a:t>0717363</a:t>
                      </a:r>
                      <a:endParaRPr lang="ru-RU" sz="3200" dirty="0">
                        <a:solidFill>
                          <a:srgbClr val="001F5C"/>
                        </a:solidFill>
                        <a:latin typeface="Times New Roman" panose="02020603050405020304" pitchFamily="18" charset="0"/>
                        <a:cs typeface="Times New Roman" panose="02020603050405020304" pitchFamily="18" charset="0"/>
                      </a:endParaRPr>
                    </a:p>
                  </a:txBody>
                  <a:tcPr anchor="ctr">
                    <a:solidFill>
                      <a:schemeClr val="tx2">
                        <a:lumMod val="20000"/>
                        <a:lumOff val="80000"/>
                        <a:alpha val="75000"/>
                      </a:schemeClr>
                    </a:solidFill>
                  </a:tcPr>
                </a:tc>
                <a:tc>
                  <a:txBody>
                    <a:bodyPr/>
                    <a:lstStyle/>
                    <a:p>
                      <a:r>
                        <a:rPr lang="uk-UA" sz="2400" dirty="0">
                          <a:solidFill>
                            <a:srgbClr val="001F5C"/>
                          </a:solidFill>
                          <a:latin typeface="Times New Roman" panose="02020603050405020304" pitchFamily="18" charset="0"/>
                          <a:cs typeface="Times New Roman" panose="02020603050405020304" pitchFamily="18" charset="0"/>
                        </a:rPr>
                        <a:t>Виконання інвестиційних</a:t>
                      </a:r>
                      <a:r>
                        <a:rPr lang="uk-UA" sz="2400" baseline="0" dirty="0">
                          <a:solidFill>
                            <a:srgbClr val="001F5C"/>
                          </a:solidFill>
                          <a:latin typeface="Times New Roman" panose="02020603050405020304" pitchFamily="18" charset="0"/>
                          <a:cs typeface="Times New Roman" panose="02020603050405020304" pitchFamily="18" charset="0"/>
                        </a:rPr>
                        <a:t> проектів в рамках здійснення заходів щодо соціально-економічного розвитку окремих територій</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tc>
                  <a:txBody>
                    <a:bodyPr/>
                    <a:lstStyle/>
                    <a:p>
                      <a:pPr algn="ctr"/>
                      <a:r>
                        <a:rPr lang="uk-UA" sz="2400" dirty="0">
                          <a:solidFill>
                            <a:srgbClr val="001F5C"/>
                          </a:solidFill>
                          <a:latin typeface="Times New Roman" panose="02020603050405020304" pitchFamily="18" charset="0"/>
                          <a:cs typeface="Times New Roman" panose="02020603050405020304" pitchFamily="18" charset="0"/>
                        </a:rPr>
                        <a:t>226</a:t>
                      </a:r>
                      <a:endParaRPr lang="ru-RU" sz="2400" dirty="0">
                        <a:solidFill>
                          <a:srgbClr val="001F5C"/>
                        </a:solidFill>
                        <a:latin typeface="Times New Roman" panose="02020603050405020304" pitchFamily="18" charset="0"/>
                        <a:cs typeface="Times New Roman" panose="02020603050405020304" pitchFamily="18" charset="0"/>
                      </a:endParaRPr>
                    </a:p>
                  </a:txBody>
                  <a:tcPr anchor="ctr">
                    <a:solidFill>
                      <a:schemeClr val="bg1">
                        <a:alpha val="60000"/>
                      </a:schemeClr>
                    </a:solidFill>
                  </a:tcP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141966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87657" y="417166"/>
            <a:ext cx="11795760" cy="6038224"/>
          </a:xfrm>
          <a:solidFill>
            <a:schemeClr val="bg1">
              <a:alpha val="75000"/>
            </a:schemeClr>
          </a:solidFill>
        </p:spPr>
        <p:txBody>
          <a:bodyPr>
            <a:noAutofit/>
          </a:bodyPr>
          <a:lstStyle/>
          <a:p>
            <a:pPr marL="0" indent="0" algn="just">
              <a:buNone/>
            </a:pPr>
            <a:r>
              <a:rPr lang="uk-UA" dirty="0">
                <a:solidFill>
                  <a:srgbClr val="001F5C"/>
                </a:solidFill>
                <a:latin typeface="Times New Roman" panose="02020603050405020304" pitchFamily="18" charset="0"/>
                <a:cs typeface="Times New Roman" panose="02020603050405020304" pitchFamily="18" charset="0"/>
              </a:rPr>
              <a:t>	За результатами проведеного аналізу ефективності бюджетних програм отримано наступні результати:</a:t>
            </a:r>
          </a:p>
          <a:p>
            <a:pPr algn="just">
              <a:buFontTx/>
              <a:buChar char="-"/>
            </a:pPr>
            <a:r>
              <a:rPr lang="uk-UA" dirty="0">
                <a:solidFill>
                  <a:srgbClr val="001F5C"/>
                </a:solidFill>
                <a:latin typeface="Times New Roman" panose="02020603050405020304" pitchFamily="18" charset="0"/>
                <a:cs typeface="Times New Roman" panose="02020603050405020304" pitchFamily="18" charset="0"/>
              </a:rPr>
              <a:t>6 бюджетних програм за бальною шкалою отримали більше 215 балів, що відповідає високому ступеню ефективності бюджетних програм;</a:t>
            </a:r>
          </a:p>
          <a:p>
            <a:pPr algn="just">
              <a:lnSpc>
                <a:spcPct val="100000"/>
              </a:lnSpc>
              <a:buFontTx/>
              <a:buChar char="-"/>
            </a:pPr>
            <a:r>
              <a:rPr lang="uk-UA" dirty="0">
                <a:solidFill>
                  <a:srgbClr val="001F5C"/>
                </a:solidFill>
                <a:latin typeface="Times New Roman" panose="02020603050405020304" pitchFamily="18" charset="0"/>
                <a:cs typeface="Times New Roman" panose="02020603050405020304" pitchFamily="18" charset="0"/>
              </a:rPr>
              <a:t>1 бюджетна програма за бальною шкалою отримала 206 балів, що відповідає середньому ступеню ефективності бюджетних програм. Це програма 0712144 «</a:t>
            </a:r>
            <a:r>
              <a:rPr lang="ru-RU" dirty="0">
                <a:solidFill>
                  <a:srgbClr val="001F5C"/>
                </a:solidFill>
                <a:latin typeface="Times New Roman" panose="02020603050405020304" pitchFamily="18" charset="0"/>
                <a:cs typeface="Times New Roman" panose="02020603050405020304" pitchFamily="18" charset="0"/>
              </a:rPr>
              <a:t>Централізовані заходи з лікування хворих на цукровий та нецукровий діабет», </a:t>
            </a:r>
            <a:r>
              <a:rPr lang="uk-UA" dirty="0">
                <a:solidFill>
                  <a:srgbClr val="001F5C"/>
                </a:solidFill>
                <a:latin typeface="Times New Roman" panose="02020603050405020304" pitchFamily="18" charset="0"/>
                <a:cs typeface="Times New Roman" panose="02020603050405020304" pitchFamily="18" charset="0"/>
              </a:rPr>
              <a:t>виконання якої здійснювалося упродовж 9 місяців 2021 року. Пацієнти забезпечені препаратами інсуліну у повному обсязі.   З 01.10.2021 року реімбурсація інсулінів здійснюється НСЗУ за прямими договорами з аптеками.</a:t>
            </a:r>
          </a:p>
          <a:p>
            <a:pPr marL="0" indent="0" algn="ctr">
              <a:lnSpc>
                <a:spcPct val="100000"/>
              </a:lnSpc>
              <a:buNone/>
            </a:pPr>
            <a:r>
              <a:rPr lang="uk-UA" sz="2700" b="1" dirty="0">
                <a:solidFill>
                  <a:srgbClr val="001F5C"/>
                </a:solidFill>
                <a:latin typeface="Times New Roman" panose="02020603050405020304" pitchFamily="18" charset="0"/>
                <a:cs typeface="Times New Roman" panose="02020603050405020304" pitchFamily="18" charset="0"/>
              </a:rPr>
              <a:t>Середній показник ефективності бюджетних програм становить 226 балів, що відповідає високому ступеню ефективності бюджетних програм.</a:t>
            </a:r>
            <a:endParaRPr lang="ru-RU" sz="2700" b="1" dirty="0">
              <a:solidFill>
                <a:srgbClr val="001F5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0559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3536" y="567292"/>
            <a:ext cx="11338560" cy="5669735"/>
          </a:xfrm>
          <a:solidFill>
            <a:schemeClr val="bg1">
              <a:alpha val="75000"/>
            </a:schemeClr>
          </a:solidFill>
        </p:spPr>
        <p:txBody>
          <a:bodyPr>
            <a:noAutofit/>
          </a:bodyPr>
          <a:lstStyle/>
          <a:p>
            <a:pPr marL="0" indent="0" algn="ctr">
              <a:buNone/>
            </a:pPr>
            <a:r>
              <a:rPr lang="uk-UA" sz="3200" dirty="0">
                <a:solidFill>
                  <a:srgbClr val="001F5C"/>
                </a:solidFill>
                <a:latin typeface="Times New Roman" panose="02020603050405020304" pitchFamily="18" charset="0"/>
                <a:cs typeface="Times New Roman" panose="02020603050405020304" pitchFamily="18" charset="0"/>
              </a:rPr>
              <a:t>Перелік міських цільових програм, які реалізуються         завдяки виконанню бюджетних програм:</a:t>
            </a:r>
          </a:p>
          <a:p>
            <a:pPr algn="just">
              <a:buFontTx/>
              <a:buChar char="-"/>
            </a:pPr>
            <a:r>
              <a:rPr lang="ru-RU" dirty="0">
                <a:solidFill>
                  <a:srgbClr val="001F5C"/>
                </a:solidFill>
                <a:latin typeface="Times New Roman" panose="02020603050405020304" pitchFamily="18" charset="0"/>
                <a:cs typeface="Times New Roman" panose="02020603050405020304" pitchFamily="18" charset="0"/>
              </a:rPr>
              <a:t>Цільова програма розвитку охорони здоров'я Житомирської міської об'єднаної територіальної громади на 2021-2023 роки" із змінами, затверджена рішенням міської ради від 24.12.2020 №37;</a:t>
            </a:r>
          </a:p>
          <a:p>
            <a:pPr algn="just">
              <a:buFontTx/>
              <a:buChar char="-"/>
            </a:pPr>
            <a:r>
              <a:rPr lang="ru-RU" dirty="0">
                <a:solidFill>
                  <a:srgbClr val="001F5C"/>
                </a:solidFill>
                <a:latin typeface="Times New Roman" panose="02020603050405020304" pitchFamily="18" charset="0"/>
                <a:cs typeface="Times New Roman" panose="02020603050405020304" pitchFamily="18" charset="0"/>
              </a:rPr>
              <a:t>Комплексна Програма соціального захисту населення на 2021-2025 роки Житомирської міської об'єднаної територіальної громади" із змінами, затверджена рішенням міської ради від 24.12.2020 №35 (забезпечення технічними засобами осіб з інвалідністю та дітей з інвалідністю);</a:t>
            </a:r>
          </a:p>
          <a:p>
            <a:pPr algn="just">
              <a:buFontTx/>
              <a:buChar char="-"/>
            </a:pPr>
            <a:r>
              <a:rPr lang="ru-RU" dirty="0">
                <a:solidFill>
                  <a:srgbClr val="001F5C"/>
                </a:solidFill>
                <a:latin typeface="Times New Roman" panose="02020603050405020304" pitchFamily="18" charset="0"/>
                <a:cs typeface="Times New Roman" panose="02020603050405020304" pitchFamily="18" charset="0"/>
              </a:rPr>
              <a:t>Житомирська міська об'єднана територіальна громада – дружня до тварин" на 2021 - 2023 роки" із змінами, затверджена рішенням міської ради від 24.12.2020 №38.</a:t>
            </a:r>
            <a:endParaRPr lang="uk-UA" dirty="0">
              <a:solidFill>
                <a:srgbClr val="001F5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526280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1508</TotalTime>
  <Words>1324</Words>
  <Application>Microsoft Office PowerPoint</Application>
  <PresentationFormat>Широкоэкранный</PresentationFormat>
  <Paragraphs>109</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uoznotebook</dc:creator>
  <cp:lastModifiedBy>uoznotebook</cp:lastModifiedBy>
  <cp:revision>77</cp:revision>
  <cp:lastPrinted>2022-04-29T12:09:51Z</cp:lastPrinted>
  <dcterms:created xsi:type="dcterms:W3CDTF">2022-04-28T06:57:50Z</dcterms:created>
  <dcterms:modified xsi:type="dcterms:W3CDTF">2022-05-11T12:57:06Z</dcterms:modified>
</cp:coreProperties>
</file>