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011" r:id="rId1"/>
  </p:sldMasterIdLst>
  <p:notesMasterIdLst>
    <p:notesMasterId r:id="rId14"/>
  </p:notesMasterIdLst>
  <p:sldIdLst>
    <p:sldId id="608" r:id="rId2"/>
    <p:sldId id="612" r:id="rId3"/>
    <p:sldId id="630" r:id="rId4"/>
    <p:sldId id="633" r:id="rId5"/>
    <p:sldId id="635" r:id="rId6"/>
    <p:sldId id="637" r:id="rId7"/>
    <p:sldId id="616" r:id="rId8"/>
    <p:sldId id="617" r:id="rId9"/>
    <p:sldId id="618" r:id="rId10"/>
    <p:sldId id="632" r:id="rId11"/>
    <p:sldId id="621" r:id="rId12"/>
    <p:sldId id="623" r:id="rId13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андр" initials="А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FF"/>
    <a:srgbClr val="FF0101"/>
    <a:srgbClr val="66FF33"/>
    <a:srgbClr val="60E43C"/>
    <a:srgbClr val="FFD757"/>
    <a:srgbClr val="FFFF66"/>
    <a:srgbClr val="FF9966"/>
    <a:srgbClr val="CC0000"/>
    <a:srgbClr val="1610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5084" autoAdjust="0"/>
  </p:normalViewPr>
  <p:slideViewPr>
    <p:cSldViewPr>
      <p:cViewPr varScale="1">
        <p:scale>
          <a:sx n="65" d="100"/>
          <a:sy n="65" d="100"/>
        </p:scale>
        <p:origin x="154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6" y="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D1AAB54-DC35-495F-AA42-E25AE540E7D0}" type="datetimeFigureOut">
              <a:rPr lang="ru-RU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07" tIns="46604" rIns="93207" bIns="4660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7" y="4759325"/>
            <a:ext cx="5510213" cy="4510088"/>
          </a:xfrm>
          <a:prstGeom prst="rect">
            <a:avLst/>
          </a:prstGeom>
        </p:spPr>
        <p:txBody>
          <a:bodyPr vert="horz" lIns="93207" tIns="46604" rIns="93207" bIns="46604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865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6" y="951865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839EE0-0263-4F3F-9C35-96DC97068B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750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E163C-D5BD-45CE-A086-E8297849AA1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1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D5EC79B2-1652-49BE-8CE3-F34680FC836C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22146A3D-BB3E-4A21-B02B-29F7E59678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70F32-A41C-4F14-9BFB-073BE7C0A81F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50719-5860-42CA-B086-E138D7B645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796AD-9604-4D62-95EA-4FC1917212D4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1AF55-F7C8-4B7A-A587-34146A8D683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BBB55CA-323D-41C2-A0BD-C93915FDEA8A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BF49D3D5-8F2B-4C35-B54D-99B61F1CFB38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B0AC0B7B-089E-4D5D-B3AC-1F26B134D8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AC4CB-9C50-4336-BFAC-67ECA5291218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E2872-05E1-4D25-B27E-FCA0CA49A5A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FFCB2-8D9E-40B6-8B45-ECF2A7E3CB39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B39493-63E6-4F80-BB3E-053AF56C490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3D374894-4AF2-47A8-8700-0CD05B8A4921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9ABCC1-4315-4A7F-9211-0AE4596351B1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916B8-0352-4549-9D59-D3E1DAC4FC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BAE18FDE-8548-48CC-82DB-8877D561451F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3A3AA00-2512-47E4-970A-6F54C2D1F3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FE945F81-33E9-4138-95AA-5EC63B969F2B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900C643-F951-4BFB-AA28-483B4BD2A7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13.01.2023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5960" y="2492896"/>
            <a:ext cx="6332240" cy="3384376"/>
          </a:xfrm>
        </p:spPr>
        <p:txBody>
          <a:bodyPr anchor="ctr">
            <a:normAutofit/>
          </a:bodyPr>
          <a:lstStyle/>
          <a:p>
            <a:pPr marL="182880" indent="0" algn="ctr">
              <a:buNone/>
            </a:pPr>
            <a:r>
              <a:rPr lang="uk-UA" sz="3400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Звіт про роботу</a:t>
            </a:r>
            <a:br>
              <a:rPr lang="uk-UA" sz="3400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</a:br>
            <a:r>
              <a:rPr lang="uk-UA" sz="3400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відділу організаційного забезпечення депутатської діяльності Житомирської міської ради  </a:t>
            </a:r>
            <a:br>
              <a:rPr lang="uk-UA" sz="3400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</a:br>
            <a:r>
              <a:rPr lang="uk-UA" sz="3400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за 2022 рік</a:t>
            </a:r>
            <a:endParaRPr lang="ru-RU" sz="3400" dirty="0">
              <a:solidFill>
                <a:schemeClr val="accent1">
                  <a:lumMod val="75000"/>
                </a:schemeClr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6" descr="Presentation fre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8" descr="Presentation free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7410" name="Picture 2" descr="C:\Users\user\Desktop\downloa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60648"/>
            <a:ext cx="432048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08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916B8-0352-4549-9D59-D3E1DAC4FCA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6821" y="542663"/>
            <a:ext cx="79928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із ПТК «Віче»</a:t>
            </a:r>
            <a:endParaRPr lang="ru-RU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5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821" y="1340768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07988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разом з управлінням  розвитку інформаційних технологій здійснюється супровід роботи ПТК «Віче» під час проведення пленарних засідань.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Разом з тим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працівниками відділу здійснюється виготовлення та друк протоколів та стенограм пленарних засідань сесій міської ради за допомогою ПТК «Віче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Протягом 2022 року працівниками Відділу було відтворено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174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сторінок друкованого тексту стенограм пленарних засідань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Протокол одного пленарного засідання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складається в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середньому із 250 аркушів. Протягом звітного року  підготовлено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838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сторінок друкованого тексту протоколів пленарних засідань сесій міської ради.</a:t>
            </a:r>
          </a:p>
          <a:p>
            <a:pPr marL="452438" indent="-407988" algn="just">
              <a:buFont typeface="Wingdings" pitchFamily="2" charset="2"/>
              <a:buChar char="Ø"/>
            </a:pPr>
            <a:endParaRPr lang="uk-UA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2815" y="706388"/>
            <a:ext cx="7848872" cy="69269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Міська цільова програма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496944" cy="2376264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uk-UA" sz="1700" i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85" y="1761720"/>
            <a:ext cx="849694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Відділом ведеться робота по виконанню міської цільової програми «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Ефективна влада. Конкурентне місто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 2021-2025 роки». </a:t>
            </a:r>
          </a:p>
          <a:p>
            <a:pPr marL="361950" indent="-361950" algn="just"/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361950" indent="-36195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Метою Програми є забезпечення необхідних умов ефективного здійснення депутатами Житомирської міської ради покладених на них повноважень в інтересах виборців та територіальної громади в цілому, створення належних умов для роботи депутатів міської ради під час проведення засідань сесії та постійних комісій міської ради.</a:t>
            </a:r>
          </a:p>
          <a:p>
            <a:pPr marL="361950" indent="-361950" algn="just"/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1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07144" y="659434"/>
            <a:ext cx="8640960" cy="522312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із кореспонденцією</a:t>
            </a:r>
            <a:endParaRPr lang="ru-RU" dirty="0">
              <a:solidFill>
                <a:srgbClr val="002060"/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755576" y="1196752"/>
            <a:ext cx="7632848" cy="453650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1044" y="1378279"/>
            <a:ext cx="8568952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indent="-49213" algn="just">
              <a:lnSpc>
                <a:spcPct val="115000"/>
              </a:lnSpc>
              <a:spcAft>
                <a:spcPts val="0"/>
              </a:spcAft>
            </a:pP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За 2022 рік до відділу організаційного забезпечення надійшло </a:t>
            </a:r>
            <a:r>
              <a:rPr lang="uk-UA" sz="2400" b="1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1815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листів, звернень та запитів.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SimSun"/>
                <a:cs typeface="Times New Roman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Із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них: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1202 – звернення громадян;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b="1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262</a:t>
            </a:r>
            <a:r>
              <a:rPr lang="uk-UA" sz="2400" b="1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– листи юридичних осіб;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b="1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336</a:t>
            </a:r>
            <a:r>
              <a:rPr lang="uk-UA" sz="2400" b="1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– листи виконавчих органів </a:t>
            </a: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ради;</a:t>
            </a:r>
            <a:endParaRPr lang="uk-UA" sz="2400" kern="100" dirty="0" smtClean="0">
              <a:solidFill>
                <a:schemeClr val="accent2">
                  <a:lumMod val="50000"/>
                </a:schemeClr>
              </a:solidFill>
              <a:latin typeface="Times New Roman"/>
              <a:ea typeface="SimSun"/>
              <a:cs typeface="Times New Roman"/>
            </a:endParaRPr>
          </a:p>
          <a:p>
            <a:pPr marL="361950" lvl="0" indent="-317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kern="1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15 –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листи та звернення, що надійшли на адреси постійних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комісій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indent="-3175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1032 – пропозиції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депутатів щодо спрямування коштів передбачених для забезпечення потреб виборчого округу міста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Житомира. 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42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496944" cy="5832648"/>
          </a:xfrm>
        </p:spPr>
        <p:txBody>
          <a:bodyPr>
            <a:normAutofit/>
          </a:bodyPr>
          <a:lstStyle/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забезпечення організаційної, документальної, інформаційної, експертно-аналітичної, матеріально-технічної, правової та фінансової діяльності міської ради, депутатів міської ради, постійних та інших комісій міської ради;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надання методичної допомоги виконавчим органам міської ради в підготовці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проєктів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рішень міської ради;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сприяння депутатам міської ради у здійсненні ними депутатських повноважень, надання їм необхідної методичної допомоги;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сприяння міському голові і секретарю міської 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ради в організації підготовки сесій міської ради, питань, що вносяться на розгляд ради та організації роботи засідань постійних та інших комісій міської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ради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тощо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just" eaLnBrk="1" hangingPunct="1"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8100392" y="5805264"/>
            <a:ext cx="762000" cy="365125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BBC31F7E-6C73-4EEF-B84A-9E85EC0D132F}" type="slidenum">
              <a:rPr lang="ru-RU" sz="1400" b="1" i="0" smtClean="0">
                <a:solidFill>
                  <a:schemeClr val="bg1"/>
                </a:solidFill>
                <a:latin typeface="Arial" pitchFamily="34" charset="0"/>
                <a:cs typeface="+mn-cs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2</a:t>
            </a:fld>
            <a:endParaRPr lang="ru-RU" sz="1400" b="1" i="0" dirty="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Основні завдання відділу</a:t>
            </a:r>
            <a:r>
              <a:rPr lang="uk-UA" sz="3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:</a:t>
            </a: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endParaRPr lang="uk-UA" sz="3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95536" y="521296"/>
            <a:ext cx="8208912" cy="633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Робота щодо підготовки </a:t>
            </a:r>
            <a:r>
              <a:rPr lang="uk-UA" sz="3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для розгляду на пленарних засіданнях </a:t>
            </a:r>
          </a:p>
          <a:p>
            <a:pPr marL="0" indent="0" algn="ctr">
              <a:buNone/>
            </a:pP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міської ради</a:t>
            </a:r>
            <a:endParaRPr lang="uk-UA" sz="3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2913" algn="just"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проводиться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робота з виготовлення цифрових копій документів, шляхом сканування та своєчасного доведення сесійних матеріалів до депутатів міської ради в електронному вигляді.</a:t>
            </a:r>
            <a:endParaRPr lang="uk-UA" dirty="0" smtClean="0"/>
          </a:p>
          <a:p>
            <a:pPr marL="0" indent="442913" algn="just"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2022 році опрацьовано 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184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проєкти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з метою винесення їх на розгляд постійних комісій та сесії міської ради. </a:t>
            </a:r>
          </a:p>
          <a:p>
            <a:pPr marL="0" indent="442913" algn="just">
              <a:buNone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Окрім наявних у Відділі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на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розгляд сесій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міської ради виносяться додаткові питання. Протягом року опрацьовано 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додаткових </a:t>
            </a:r>
            <a:r>
              <a:rPr lang="uk-UA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рішень.</a:t>
            </a: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42913" algn="just">
              <a:buNone/>
            </a:pPr>
            <a:endParaRPr lang="uk-UA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lvl="0" indent="-266700" algn="just">
              <a:buFont typeface="Wingdings" pitchFamily="2" charset="2"/>
              <a:buChar char="Ø"/>
            </a:pPr>
            <a:endParaRPr lang="uk-UA" sz="2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5"/>
          </p:nvPr>
        </p:nvSpPr>
        <p:spPr/>
        <p:txBody>
          <a:bodyPr>
            <a:noAutofit/>
          </a:bodyPr>
          <a:lstStyle/>
          <a:p>
            <a:pPr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defRPr/>
            </a:pPr>
            <a:fld id="{C3878961-AE7F-4636-9E81-0BEA13C33C5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ru-RU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25802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/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організації підготовки сесій міської ради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17626" y="1052736"/>
            <a:ext cx="8147248" cy="5256584"/>
          </a:xfrm>
        </p:spPr>
        <p:txBody>
          <a:bodyPr>
            <a:normAutofit fontScale="85000" lnSpcReduction="20000"/>
          </a:bodyPr>
          <a:lstStyle/>
          <a:p>
            <a:pPr marL="0" lvl="0" indent="354013" algn="just">
              <a:lnSpc>
                <a:spcPct val="120000"/>
              </a:lnSpc>
              <a:buNone/>
            </a:pP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2022 рік міським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скликано </a:t>
            </a: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сесій Житомирської міської ради, із них:</a:t>
            </a:r>
          </a:p>
          <a:p>
            <a:pPr marL="85725" lvl="0" indent="457200"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позачергових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457200"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чергові </a:t>
            </a:r>
            <a:endParaRPr lang="uk-UA" sz="2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організовуються засідання Погоджувальної ради, до складу якої входять міський голова, секретар міської ради, голови депутатських </a:t>
            </a: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фракцій та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постійних </a:t>
            </a: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комісій.</a:t>
            </a: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звітний період підготовлено та проведено 2 засідання Погоджувальної ради.</a:t>
            </a: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результатами розгляду питань на пленарних засіданнях сесій міської ради було прийнято </a:t>
            </a:r>
            <a:r>
              <a:rPr lang="uk-UA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214 рішень</a:t>
            </a: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6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442913" algn="just">
              <a:lnSpc>
                <a:spcPct val="120000"/>
              </a:lnSpc>
              <a:spcBef>
                <a:spcPts val="600"/>
              </a:spcBef>
              <a:buSzPct val="70000"/>
              <a:buNone/>
            </a:pP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забезпечено ефективне доопрацювання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прийнятих рішень міської ради, </a:t>
            </a:r>
            <a:r>
              <a:rPr lang="uk-UA" sz="2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реєстрацію, облік та зберігання.</a:t>
            </a:r>
          </a:p>
          <a:p>
            <a:pPr marL="0" lvl="1" indent="447675" algn="just">
              <a:spcBef>
                <a:spcPts val="600"/>
              </a:spcBef>
              <a:buSzPct val="70000"/>
              <a:buNone/>
            </a:pPr>
            <a:endParaRPr lang="uk-UA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40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778098"/>
          </a:xfrm>
        </p:spPr>
        <p:txBody>
          <a:bodyPr/>
          <a:lstStyle/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організації підготовки сесій міської ради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E2872-05E1-4D25-B27E-FCA0CA49A5A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212167"/>
            <a:ext cx="3816425" cy="246917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67502"/>
            <a:ext cx="3873136" cy="273549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12168"/>
            <a:ext cx="3816424" cy="24691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1379" y="3787034"/>
            <a:ext cx="3836606" cy="271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63272" cy="490066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роботи постійних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комісій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424936" cy="4968552"/>
          </a:xfrm>
        </p:spPr>
        <p:txBody>
          <a:bodyPr>
            <a:normAutofit/>
          </a:bodyPr>
          <a:lstStyle/>
          <a:p>
            <a:pPr marL="447675" indent="-354013" algn="just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Щотижня працівниками Відділу формується графік засідань постійних комісій, який розміщується та періодично оновлюється на офіційному сайті Житомирської міської ради, а також розсилається на електронні адреси депутатам та виконавчим органам ради.</a:t>
            </a:r>
          </a:p>
          <a:p>
            <a:pPr marL="447675" indent="-354013" algn="just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ефективно налаштовано роботу щодо передачі депутатам в електронному вигляді порядків денних та матеріалів для розгляду на засіданнях постійних комісій.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64896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3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роботи постійних комісій</a:t>
            </a: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100" b="1" dirty="0">
              <a:solidFill>
                <a:schemeClr val="accent1">
                  <a:lumMod val="75000"/>
                </a:schemeClr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467544" y="19168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11560" y="620688"/>
            <a:ext cx="8127056" cy="600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54013" algn="just"/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Житомирська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міська рада складається із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депутатів, які працюють у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постійних комісіях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Основною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формою роботи постійних комісій є засідання.</a:t>
            </a:r>
          </a:p>
          <a:p>
            <a:pPr indent="354013" algn="just"/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Протягом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року було організовано та проведено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засідань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постійних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комісій, із них:</a:t>
            </a:r>
            <a:endParaRPr lang="uk-UA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депутатської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регламенту,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дотримання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законодавства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бюджету,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комунальної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власності,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підприємництва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торгівлі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питань 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містобудування,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архітектури та землекористування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із 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соціально-гуманітарних питань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питань 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житлово-комунального господарства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інфраструктури міста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3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484784"/>
            <a:ext cx="848709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депутатської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регламенту,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дотримання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законодавства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53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бюджету,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економічного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комунальної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власності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підприємництва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торгівлі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залучення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117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містобудування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архітектури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землекористування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101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hangingPunct="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із соціально-гуманітарних питань –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житлово-комунального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господарства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інфраструктури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міста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89</a:t>
            </a:r>
          </a:p>
          <a:p>
            <a:pPr lvl="0" algn="just" eaLnBrk="0" hangingPunct="0"/>
            <a:endParaRPr lang="uk-UA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8468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algn="just"/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результатами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розгляду питань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засіданнях постійних комісій Відділом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було підготовлено </a:t>
            </a:r>
            <a:r>
              <a:rPr lang="uk-UA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проєкти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рекомендацій: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30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284984"/>
            <a:ext cx="7776864" cy="193508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effectLst>
                <a:outerShdw dist="50800" sx="1000" sy="1000" algn="ctr" rotWithShape="0">
                  <a:srgbClr val="000000"/>
                </a:outerShdw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352928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було забезпечено необхідні умови ефективного  здійснення депутатами покладених на них повноважень: 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988840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628800"/>
            <a:ext cx="83529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організація участі депутатів у засіданнях постійних комісій та пленарних засіданнях;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участь депутатів у загальноміських урочистих заходах;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консультативна допомога депутатам у підготовці звернень, запитів та решти поточних документів;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оформлення протоколів та рекомендацій постійних комісій, контроль за їх виконанням;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сприяння депутатам у їх депутатській діяльності та вирішенні поточних питань, пов’язаних з такою діяльністю тощо.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забезпечення проведення навчань, семінарів, тренінгів для депутатів міської ради.</a:t>
            </a:r>
          </a:p>
          <a:p>
            <a:pPr marL="266700" indent="-266700" algn="just"/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7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26112</TotalTime>
  <Words>845</Words>
  <Application>Microsoft Office PowerPoint</Application>
  <PresentationFormat>Экран (4:3)</PresentationFormat>
  <Paragraphs>92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SimSun</vt:lpstr>
      <vt:lpstr>Arial</vt:lpstr>
      <vt:lpstr>Calibri</vt:lpstr>
      <vt:lpstr>Century Schoolbook</vt:lpstr>
      <vt:lpstr>Times New Roman</vt:lpstr>
      <vt:lpstr>Verdana</vt:lpstr>
      <vt:lpstr>Wingdings</vt:lpstr>
      <vt:lpstr>Wingdings 2</vt:lpstr>
      <vt:lpstr>Эркер</vt:lpstr>
      <vt:lpstr>Звіт про роботу відділу організаційного забезпечення депутатської діяльності Житомирської міської ради   за 2022 рік</vt:lpstr>
      <vt:lpstr>Презентация PowerPoint</vt:lpstr>
      <vt:lpstr>Презентация PowerPoint</vt:lpstr>
      <vt:lpstr>організації підготовки сесій міської ради</vt:lpstr>
      <vt:lpstr>організації підготовки сесій міської ради</vt:lpstr>
      <vt:lpstr>Організація роботи постійних комісій</vt:lpstr>
      <vt:lpstr>Організація роботи постійних комісій:</vt:lpstr>
      <vt:lpstr>Презентация PowerPoint</vt:lpstr>
      <vt:lpstr>              </vt:lpstr>
      <vt:lpstr>Презентация PowerPoint</vt:lpstr>
      <vt:lpstr>Міська цільова програма</vt:lpstr>
      <vt:lpstr>Робота із кореспонденцією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Коммунальное специализированное предприятие «Лисичанскводоканал»</dc:title>
  <dc:creator>Admin</dc:creator>
  <cp:lastModifiedBy>user</cp:lastModifiedBy>
  <cp:revision>1189</cp:revision>
  <cp:lastPrinted>2018-02-15T11:01:46Z</cp:lastPrinted>
  <dcterms:created xsi:type="dcterms:W3CDTF">2009-03-03T09:38:58Z</dcterms:created>
  <dcterms:modified xsi:type="dcterms:W3CDTF">2023-01-13T08:42:51Z</dcterms:modified>
</cp:coreProperties>
</file>