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8" r:id="rId3"/>
    <p:sldId id="261" r:id="rId4"/>
    <p:sldId id="264" r:id="rId5"/>
    <p:sldId id="262" r:id="rId6"/>
    <p:sldId id="313" r:id="rId7"/>
    <p:sldId id="314" r:id="rId8"/>
    <p:sldId id="25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2F75"/>
    <a:srgbClr val="5C0000"/>
    <a:srgbClr val="CCFFCC"/>
    <a:srgbClr val="66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80" d="100"/>
          <a:sy n="80" d="100"/>
        </p:scale>
        <p:origin x="1526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9CAD6F-1857-446B-9C10-4526BFBDA3E4}" type="datetimeFigureOut">
              <a:rPr lang="ru-RU" smtClean="0"/>
              <a:pPr/>
              <a:t>18.03.2024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EC1BDE-77C4-4379-BE2D-63F192E3299B}" type="slidenum">
              <a:rPr lang="ru-RU" smtClean="0"/>
              <a:pPr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5003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18.03.2024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27253" y="5301208"/>
            <a:ext cx="1874069" cy="882119"/>
          </a:xfrm>
        </p:spPr>
        <p:txBody>
          <a:bodyPr/>
          <a:lstStyle/>
          <a:p>
            <a:r>
              <a:rPr lang="en-US" dirty="0"/>
              <a:t>#</a:t>
            </a:r>
            <a:r>
              <a:rPr lang="ru-RU" dirty="0"/>
              <a:t>ЖМЦССМР</a:t>
            </a:r>
            <a:endParaRPr lang="uk-UA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2562250"/>
            <a:ext cx="7358643" cy="2738958"/>
          </a:xfrm>
        </p:spPr>
        <p:txBody>
          <a:bodyPr/>
          <a:lstStyle/>
          <a:p>
            <a:pPr marL="182880" indent="0" algn="ctr">
              <a:buNone/>
            </a:pPr>
            <a:r>
              <a:rPr lang="uk-UA" sz="4000" dirty="0"/>
              <a:t>Житомирський міський центр соціальних служб міської ради</a:t>
            </a:r>
            <a:br>
              <a:rPr lang="uk-UA" sz="4000" dirty="0"/>
            </a:br>
            <a:r>
              <a:rPr lang="uk-UA" sz="4000" dirty="0"/>
              <a:t>2023р 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2559046" y="1503603"/>
            <a:ext cx="4176464" cy="8821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ЖИТОМИРСЬКА МІСЬКА РАДА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692696"/>
            <a:ext cx="1294040" cy="183694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764704"/>
            <a:ext cx="2046457" cy="148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436346501"/>
      </p:ext>
    </p:extLst>
  </p:cSld>
  <p:clrMapOvr>
    <a:masterClrMapping/>
  </p:clrMapOvr>
  <p:transition advTm="8283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30287" y="2417981"/>
            <a:ext cx="5024689" cy="1734005"/>
          </a:xfrm>
        </p:spPr>
        <p:txBody>
          <a:bodyPr/>
          <a:lstStyle/>
          <a:p>
            <a:pPr marL="0" indent="0">
              <a:buNone/>
            </a:pPr>
            <a:r>
              <a:rPr lang="uk-UA" dirty="0"/>
              <a:t>Цілі діяльності: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89024" y="3542108"/>
            <a:ext cx="7416823" cy="3168352"/>
          </a:xfrm>
        </p:spPr>
        <p:txBody>
          <a:bodyPr>
            <a:noAutofit/>
          </a:bodyPr>
          <a:lstStyle/>
          <a:p>
            <a:pPr marL="45720" indent="0" algn="just">
              <a:buNone/>
            </a:pPr>
            <a:r>
              <a:rPr lang="uk-UA" sz="2800" b="1" dirty="0"/>
              <a:t>Не лише організовувати надання соціальних послуг, </a:t>
            </a:r>
            <a:r>
              <a:rPr lang="uk-UA" sz="2800" dirty="0"/>
              <a:t>а й </a:t>
            </a:r>
            <a:r>
              <a:rPr lang="uk-UA" sz="2800" b="1" dirty="0"/>
              <a:t>розширювати їх різновиди, рівень якості і збільшення  кількості  із залученням міжнародних </a:t>
            </a:r>
            <a:r>
              <a:rPr lang="uk-UA" sz="2800" b="1" dirty="0" err="1"/>
              <a:t>проєктів</a:t>
            </a:r>
            <a:r>
              <a:rPr lang="uk-UA" sz="2800" b="1" dirty="0"/>
              <a:t>, соціальних партнерів та з врахуванням викликів війни і потреб людини</a:t>
            </a:r>
          </a:p>
          <a:p>
            <a:pPr marL="45720" indent="0" algn="just">
              <a:buNone/>
            </a:pPr>
            <a:endParaRPr lang="uk-UA" sz="2800" b="1" dirty="0"/>
          </a:p>
          <a:p>
            <a:endParaRPr lang="uk-UA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16632"/>
            <a:ext cx="4176464" cy="2020869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713" y="548680"/>
            <a:ext cx="2981797" cy="2170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179851239"/>
      </p:ext>
    </p:extLst>
  </p:cSld>
  <p:clrMapOvr>
    <a:masterClrMapping/>
  </p:clrMapOvr>
  <p:transition advTm="652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404664"/>
            <a:ext cx="6588469" cy="1193523"/>
          </a:xfrm>
        </p:spPr>
        <p:txBody>
          <a:bodyPr/>
          <a:lstStyle/>
          <a:p>
            <a:pPr marL="0" indent="0" algn="just">
              <a:buNone/>
            </a:pPr>
            <a:r>
              <a:rPr lang="uk-UA" dirty="0"/>
              <a:t>Наші пріоритети: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258" y="1268760"/>
            <a:ext cx="871296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Blip>
                <a:blip r:embed="rId2"/>
              </a:buBlip>
            </a:pPr>
            <a:r>
              <a:rPr lang="uk-UA" sz="2800" dirty="0"/>
              <a:t> ДИТИНА у сім’ї чи сімейних формах виховання</a:t>
            </a:r>
          </a:p>
          <a:p>
            <a:pPr marL="457200" indent="-457200">
              <a:buBlip>
                <a:blip r:embed="rId2"/>
              </a:buBlip>
            </a:pPr>
            <a:r>
              <a:rPr lang="uk-UA" sz="2800" dirty="0"/>
              <a:t> БАТЬКИ – мама і тато</a:t>
            </a:r>
          </a:p>
          <a:p>
            <a:pPr marL="457200" indent="-457200">
              <a:buBlip>
                <a:blip r:embed="rId2"/>
              </a:buBlip>
            </a:pPr>
            <a:r>
              <a:rPr lang="uk-UA" sz="2800" dirty="0"/>
              <a:t> ОДИНОКІ БАТЬКИ. ЖІНКИ, які мали/мають намір відмовитися від  дитини</a:t>
            </a:r>
          </a:p>
          <a:p>
            <a:pPr marL="457200" indent="-457200">
              <a:buBlip>
                <a:blip r:embed="rId2"/>
              </a:buBlip>
            </a:pPr>
            <a:r>
              <a:rPr lang="uk-UA" sz="2800" dirty="0"/>
              <a:t> ЗАХИСНИКИ і ЗАХИСНИЦІ та ЧЛЕНИ ЇХ СІМЕЙ. У </a:t>
            </a:r>
            <a:r>
              <a:rPr lang="uk-UA" sz="2800" dirty="0" err="1"/>
              <a:t>тч</a:t>
            </a:r>
            <a:r>
              <a:rPr lang="uk-UA" sz="2800" dirty="0"/>
              <a:t> сім’ї полеглих, зниклих безвісти, полонених</a:t>
            </a:r>
          </a:p>
          <a:p>
            <a:pPr marL="457200" indent="-457200">
              <a:buBlip>
                <a:blip r:embed="rId2"/>
              </a:buBlip>
            </a:pPr>
            <a:r>
              <a:rPr lang="uk-UA" sz="2800" dirty="0"/>
              <a:t> ОСОБИ, постраждалі від домашнього насильства</a:t>
            </a:r>
          </a:p>
          <a:p>
            <a:pPr marL="457200" indent="-457200">
              <a:buBlip>
                <a:blip r:embed="rId2"/>
              </a:buBlip>
            </a:pPr>
            <a:r>
              <a:rPr lang="uk-UA" sz="2800" dirty="0"/>
              <a:t> ОСОБИ з числа дітей-сиріт та  позбавлених батьківського піклування</a:t>
            </a:r>
          </a:p>
          <a:p>
            <a:pPr marL="457200" indent="-457200">
              <a:buBlip>
                <a:blip r:embed="rId2"/>
              </a:buBlip>
            </a:pPr>
            <a:r>
              <a:rPr lang="uk-UA" sz="2800" dirty="0"/>
              <a:t> ОСОБИ, які повертаються з місць позбавлення  волі</a:t>
            </a:r>
          </a:p>
          <a:p>
            <a:pPr marL="457200" indent="-457200">
              <a:buBlip>
                <a:blip r:embed="rId2"/>
              </a:buBlip>
            </a:pPr>
            <a:r>
              <a:rPr lang="uk-UA" sz="2800" dirty="0"/>
              <a:t> ВПО.</a:t>
            </a:r>
          </a:p>
          <a:p>
            <a:pPr lvl="0"/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1972086308"/>
      </p:ext>
    </p:extLst>
  </p:cSld>
  <p:clrMapOvr>
    <a:masterClrMapping/>
  </p:clrMapOvr>
  <p:transition advTm="11388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дзаголовок 2"/>
          <p:cNvSpPr txBox="1">
            <a:spLocks/>
          </p:cNvSpPr>
          <p:nvPr/>
        </p:nvSpPr>
        <p:spPr>
          <a:xfrm>
            <a:off x="2843807" y="620688"/>
            <a:ext cx="6292841" cy="13681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2800" b="1" dirty="0"/>
              <a:t>Ми організовуємо надання </a:t>
            </a:r>
            <a:r>
              <a:rPr lang="uk-UA" sz="2800" b="1" u="sng" dirty="0">
                <a:solidFill>
                  <a:srgbClr val="7030A0"/>
                </a:solidFill>
              </a:rPr>
              <a:t>соціальних послуг, відповідно до Державних стандартів і не тільки:</a:t>
            </a:r>
          </a:p>
          <a:p>
            <a:endParaRPr lang="uk-UA" sz="2800" b="1" u="sng" dirty="0">
              <a:solidFill>
                <a:srgbClr val="7030A0"/>
              </a:solidFill>
            </a:endParaRPr>
          </a:p>
          <a:p>
            <a:endParaRPr lang="uk-UA" sz="3200" b="1" u="sng" dirty="0">
              <a:solidFill>
                <a:srgbClr val="7030A0"/>
              </a:solidFill>
            </a:endParaRPr>
          </a:p>
          <a:p>
            <a:endParaRPr lang="uk-UA" sz="3200" b="1" u="sng" dirty="0">
              <a:solidFill>
                <a:srgbClr val="7030A0"/>
              </a:solidFill>
            </a:endParaRPr>
          </a:p>
          <a:p>
            <a:endParaRPr lang="uk-UA" sz="3200" b="1" u="sng" dirty="0">
              <a:solidFill>
                <a:srgbClr val="7030A0"/>
              </a:solidFill>
            </a:endParaRPr>
          </a:p>
        </p:txBody>
      </p:sp>
      <p:sp>
        <p:nvSpPr>
          <p:cNvPr id="17" name="Объект 2"/>
          <p:cNvSpPr txBox="1">
            <a:spLocks/>
          </p:cNvSpPr>
          <p:nvPr/>
        </p:nvSpPr>
        <p:spPr>
          <a:xfrm>
            <a:off x="3419872" y="4365104"/>
            <a:ext cx="3952056" cy="5760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just">
              <a:buFont typeface="Georgia" pitchFamily="18" charset="0"/>
              <a:buNone/>
            </a:pPr>
            <a:endParaRPr lang="uk-UA" sz="2800" dirty="0"/>
          </a:p>
          <a:p>
            <a:pPr marL="45720" indent="0" algn="just">
              <a:buFont typeface="Georgia" pitchFamily="18" charset="0"/>
              <a:buNone/>
            </a:pPr>
            <a:endParaRPr lang="uk-UA" sz="2800" dirty="0"/>
          </a:p>
          <a:p>
            <a:pPr marL="45720" indent="0">
              <a:buNone/>
            </a:pPr>
            <a:endParaRPr lang="uk-UA" sz="2800" dirty="0"/>
          </a:p>
        </p:txBody>
      </p:sp>
      <p:sp>
        <p:nvSpPr>
          <p:cNvPr id="16" name="Содержимое 15"/>
          <p:cNvSpPr>
            <a:spLocks noGrp="1"/>
          </p:cNvSpPr>
          <p:nvPr>
            <p:ph sz="quarter" idx="13"/>
          </p:nvPr>
        </p:nvSpPr>
        <p:spPr>
          <a:xfrm>
            <a:off x="539552" y="1916832"/>
            <a:ext cx="8136904" cy="4941168"/>
          </a:xfrm>
        </p:spPr>
        <p:txBody>
          <a:bodyPr>
            <a:normAutofit fontScale="70000" lnSpcReduction="20000"/>
          </a:bodyPr>
          <a:lstStyle/>
          <a:p>
            <a:pPr marL="640080" lvl="2" indent="0">
              <a:buNone/>
            </a:pPr>
            <a:r>
              <a:rPr lang="uk-UA" sz="1900" b="1" dirty="0"/>
              <a:t> </a:t>
            </a:r>
          </a:p>
          <a:p>
            <a:r>
              <a:rPr lang="uk-UA" sz="2300" b="1" dirty="0"/>
              <a:t> Консультування (у тому числі психологічне, юридичне)- 6314посл.</a:t>
            </a:r>
          </a:p>
          <a:p>
            <a:r>
              <a:rPr lang="uk-UA" sz="2300" b="1" dirty="0"/>
              <a:t> Інформування – 7138посл.</a:t>
            </a:r>
          </a:p>
          <a:p>
            <a:r>
              <a:rPr lang="uk-UA" sz="2300" b="1" dirty="0"/>
              <a:t> Соціального супроводу – 4257посл. (167сімей)</a:t>
            </a:r>
          </a:p>
          <a:p>
            <a:r>
              <a:rPr lang="uk-UA" sz="2300" b="1" dirty="0"/>
              <a:t> Соціальної профілактики – 288посл.</a:t>
            </a:r>
          </a:p>
          <a:p>
            <a:r>
              <a:rPr lang="uk-UA" sz="2300" b="1" dirty="0"/>
              <a:t> Соціального супроводження прийомних сімей(ПС) та дитячих будинків сімейного типу (ДБСТ) – 14, ПС – 23дит., ДБСТ -10, 73 </a:t>
            </a:r>
            <a:r>
              <a:rPr lang="uk-UA" sz="2300" b="1" dirty="0" err="1"/>
              <a:t>дит</a:t>
            </a:r>
            <a:r>
              <a:rPr lang="uk-UA" sz="2300" b="1" dirty="0"/>
              <a:t>., під опікою -21 </a:t>
            </a:r>
            <a:r>
              <a:rPr lang="uk-UA" sz="2300" b="1" dirty="0" err="1"/>
              <a:t>опік.сім’я</a:t>
            </a:r>
            <a:r>
              <a:rPr lang="uk-UA" sz="2300" b="1" dirty="0"/>
              <a:t> -27діт.  </a:t>
            </a:r>
          </a:p>
          <a:p>
            <a:r>
              <a:rPr lang="uk-UA" sz="2300" b="1" dirty="0"/>
              <a:t> Кризового та екстреного втручання – 41посл. </a:t>
            </a:r>
          </a:p>
          <a:p>
            <a:r>
              <a:rPr lang="uk-UA" sz="2300" b="1" dirty="0"/>
              <a:t> Представництва інтересів – 562посл.</a:t>
            </a:r>
          </a:p>
          <a:p>
            <a:r>
              <a:rPr lang="uk-UA" sz="2300" b="1" dirty="0"/>
              <a:t> Посередництва – 4 </a:t>
            </a:r>
            <a:r>
              <a:rPr lang="uk-UA" sz="2300" b="1" dirty="0" err="1"/>
              <a:t>посл</a:t>
            </a:r>
            <a:r>
              <a:rPr lang="uk-UA" sz="2300" b="1" dirty="0"/>
              <a:t>.</a:t>
            </a:r>
          </a:p>
          <a:p>
            <a:pPr marL="45720" indent="0" algn="just">
              <a:buNone/>
            </a:pPr>
            <a:r>
              <a:rPr lang="uk-UA" sz="2300" b="1" dirty="0"/>
              <a:t>     </a:t>
            </a:r>
            <a:r>
              <a:rPr lang="uk-UA" sz="1800" b="1" dirty="0"/>
              <a:t>УСІ СОЦПОСЛУГИ у ЦЕНТРІ ФІКСУЮТЬСЯ ВІДПОВІДНО ДО ВИМОГ </a:t>
            </a:r>
          </a:p>
          <a:p>
            <a:pPr marL="45720" indent="0" algn="just">
              <a:buNone/>
            </a:pPr>
            <a:r>
              <a:rPr lang="uk-UA" sz="1800" b="1" dirty="0"/>
              <a:t>ЧИННОГО ЗАКОНОДАВСТВА</a:t>
            </a:r>
          </a:p>
          <a:p>
            <a:pPr marL="45720" indent="0">
              <a:buNone/>
            </a:pPr>
            <a:r>
              <a:rPr lang="uk-UA" sz="2300" b="1" dirty="0"/>
              <a:t>      Нова послуга, яку організовує  ЖМЦССМР :</a:t>
            </a:r>
          </a:p>
          <a:p>
            <a:pPr marL="45720" indent="0">
              <a:buNone/>
            </a:pPr>
            <a:r>
              <a:rPr lang="uk-UA" sz="2300" b="1" dirty="0"/>
              <a:t> ПАТЕНШАФТ – соціальна  підтримка дітей із опікунських сімей Хрещеними батьками (Спільний </a:t>
            </a:r>
            <a:r>
              <a:rPr lang="uk-UA" sz="2300" b="1" dirty="0" err="1"/>
              <a:t>проєкт</a:t>
            </a:r>
            <a:r>
              <a:rPr lang="uk-UA" sz="2300" b="1" dirty="0"/>
              <a:t> із </a:t>
            </a:r>
            <a:r>
              <a:rPr lang="uk-UA" sz="2300" b="1" dirty="0" err="1"/>
              <a:t>соц.партнерами</a:t>
            </a:r>
            <a:r>
              <a:rPr lang="uk-UA" sz="2300" b="1" dirty="0"/>
              <a:t> (Австрія). </a:t>
            </a:r>
          </a:p>
          <a:p>
            <a:pPr marL="45720" indent="0">
              <a:buNone/>
            </a:pPr>
            <a:r>
              <a:rPr lang="uk-UA" sz="2300" b="1" dirty="0"/>
              <a:t>Наразі вже 21 дитина має таку підтримку. Поки що аналогів нема.</a:t>
            </a:r>
          </a:p>
          <a:p>
            <a:endParaRPr lang="uk-UA" dirty="0"/>
          </a:p>
          <a:p>
            <a:endParaRPr lang="uk-UA" dirty="0"/>
          </a:p>
          <a:p>
            <a:endParaRPr lang="ru-RU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2046457" cy="148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Звезда: 4 точки 2">
            <a:extLst>
              <a:ext uri="{FF2B5EF4-FFF2-40B4-BE49-F238E27FC236}">
                <a16:creationId xmlns:a16="http://schemas.microsoft.com/office/drawing/2014/main" id="{DCF7DCE1-537C-2C2E-0472-95A0B7308A76}"/>
              </a:ext>
            </a:extLst>
          </p:cNvPr>
          <p:cNvSpPr/>
          <p:nvPr/>
        </p:nvSpPr>
        <p:spPr>
          <a:xfrm>
            <a:off x="683568" y="5301208"/>
            <a:ext cx="360040" cy="360040"/>
          </a:xfrm>
          <a:prstGeom prst="star4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762843567"/>
      </p:ext>
    </p:extLst>
  </p:cSld>
  <p:clrMapOvr>
    <a:masterClrMapping/>
  </p:clrMapOvr>
  <p:transition advTm="1014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064896" cy="1800200"/>
          </a:xfrm>
        </p:spPr>
        <p:txBody>
          <a:bodyPr/>
          <a:lstStyle/>
          <a:p>
            <a:pPr marL="0" indent="0" algn="ctr">
              <a:buNone/>
            </a:pPr>
            <a:r>
              <a:rPr lang="uk-UA" sz="4000" dirty="0"/>
              <a:t>Наші  ініціативи/</a:t>
            </a:r>
            <a:r>
              <a:rPr lang="uk-UA" sz="4000" dirty="0" err="1"/>
              <a:t>проєкти,що</a:t>
            </a:r>
            <a:r>
              <a:rPr lang="uk-UA" sz="4000" dirty="0"/>
              <a:t> підсилюють </a:t>
            </a:r>
            <a:r>
              <a:rPr lang="uk-UA" sz="4000" dirty="0" err="1"/>
              <a:t>соц.роботу</a:t>
            </a:r>
            <a:r>
              <a:rPr lang="uk-UA" sz="4000" dirty="0"/>
              <a:t> в громаді: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0638" y="1800200"/>
            <a:ext cx="8802724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dirty="0"/>
              <a:t> -</a:t>
            </a:r>
            <a:r>
              <a:rPr lang="ru-RU" sz="2800" b="1" dirty="0" err="1"/>
              <a:t>Проєкт</a:t>
            </a:r>
            <a:r>
              <a:rPr lang="ru-RU" sz="2800" b="1" dirty="0"/>
              <a:t> «Точка </a:t>
            </a:r>
            <a:r>
              <a:rPr lang="ru-RU" sz="2800" b="1" dirty="0" err="1"/>
              <a:t>Спільно</a:t>
            </a:r>
            <a:r>
              <a:rPr lang="ru-RU" sz="2800" b="1" dirty="0"/>
              <a:t> </a:t>
            </a:r>
            <a:r>
              <a:rPr lang="ru-RU" sz="2800" b="1" dirty="0" err="1"/>
              <a:t>Соціальні</a:t>
            </a:r>
            <a:r>
              <a:rPr lang="ru-RU" sz="2800" b="1" dirty="0"/>
              <a:t> </a:t>
            </a:r>
            <a:r>
              <a:rPr lang="ru-RU" sz="2800" b="1" dirty="0" err="1"/>
              <a:t>послуги</a:t>
            </a:r>
            <a:r>
              <a:rPr lang="ru-RU" sz="2800" dirty="0"/>
              <a:t>»</a:t>
            </a:r>
            <a:r>
              <a:rPr lang="ru-RU" sz="3200" dirty="0"/>
              <a:t>       </a:t>
            </a:r>
            <a:r>
              <a:rPr lang="ru-RU" sz="2400" dirty="0"/>
              <a:t>(</a:t>
            </a:r>
            <a:r>
              <a:rPr lang="ru-RU" sz="2400" dirty="0" err="1"/>
              <a:t>реалізовано</a:t>
            </a:r>
            <a:r>
              <a:rPr lang="ru-RU" sz="2400" dirty="0"/>
              <a:t> </a:t>
            </a:r>
            <a:r>
              <a:rPr lang="ru-RU" sz="2400" dirty="0" err="1"/>
              <a:t>спільно</a:t>
            </a:r>
            <a:r>
              <a:rPr lang="ru-RU" sz="2400" dirty="0"/>
              <a:t> </a:t>
            </a:r>
            <a:r>
              <a:rPr lang="ru-RU" sz="2400" dirty="0" err="1"/>
              <a:t>із</a:t>
            </a:r>
            <a:r>
              <a:rPr lang="ru-RU" sz="2400" dirty="0"/>
              <a:t> ЮНІСЕФ, ГО «</a:t>
            </a:r>
            <a:r>
              <a:rPr lang="ru-RU" sz="2400" dirty="0" err="1"/>
              <a:t>Соціальна</a:t>
            </a:r>
            <a:r>
              <a:rPr lang="ru-RU" sz="2400" dirty="0"/>
              <a:t> </a:t>
            </a:r>
            <a:r>
              <a:rPr lang="ru-RU" sz="2400" dirty="0" err="1"/>
              <a:t>синергія</a:t>
            </a:r>
            <a:r>
              <a:rPr lang="ru-RU" sz="2400" dirty="0"/>
              <a:t>»):</a:t>
            </a:r>
          </a:p>
          <a:p>
            <a:pPr lvl="0"/>
            <a:r>
              <a:rPr lang="uk-UA" sz="3200" dirty="0"/>
              <a:t>     </a:t>
            </a:r>
            <a:r>
              <a:rPr lang="uk-UA" sz="2800" dirty="0"/>
              <a:t>1.</a:t>
            </a:r>
            <a:r>
              <a:rPr lang="uk-UA" sz="3200" dirty="0"/>
              <a:t> </a:t>
            </a:r>
            <a:r>
              <a:rPr lang="uk-UA" sz="2800" b="1" dirty="0"/>
              <a:t>Стаціонарна  точка </a:t>
            </a:r>
            <a:r>
              <a:rPr lang="uk-UA" sz="3200" dirty="0"/>
              <a:t>– </a:t>
            </a:r>
            <a:r>
              <a:rPr lang="uk-UA" sz="2400" dirty="0"/>
              <a:t>охоплено 848 сімей. Надано – 4191 </a:t>
            </a:r>
            <a:r>
              <a:rPr lang="uk-UA" sz="2400" dirty="0" err="1"/>
              <a:t>соц.послуга</a:t>
            </a:r>
            <a:r>
              <a:rPr lang="uk-UA" sz="2400" dirty="0"/>
              <a:t>; 1349 осіб отримали </a:t>
            </a:r>
            <a:r>
              <a:rPr lang="uk-UA" sz="2400" dirty="0" err="1"/>
              <a:t>кількаразово</a:t>
            </a:r>
            <a:r>
              <a:rPr lang="uk-UA" sz="2400" dirty="0"/>
              <a:t> </a:t>
            </a:r>
            <a:r>
              <a:rPr lang="uk-UA" sz="2400" dirty="0" err="1"/>
              <a:t>гум.допомогу</a:t>
            </a:r>
            <a:r>
              <a:rPr lang="uk-UA" sz="2400" dirty="0"/>
              <a:t>. Проведено 106 групових занять для дітей і дорослих.</a:t>
            </a:r>
          </a:p>
          <a:p>
            <a:pPr lvl="0"/>
            <a:r>
              <a:rPr lang="uk-UA" sz="2800" dirty="0"/>
              <a:t>      2. </a:t>
            </a:r>
            <a:r>
              <a:rPr lang="uk-UA" sz="2800" b="1" dirty="0"/>
              <a:t>Мобільна бригада при Точці Спільно </a:t>
            </a:r>
            <a:r>
              <a:rPr lang="uk-UA" sz="2800" dirty="0"/>
              <a:t>– </a:t>
            </a:r>
            <a:r>
              <a:rPr lang="uk-UA" sz="2400" dirty="0"/>
              <a:t>організована </a:t>
            </a:r>
            <a:r>
              <a:rPr lang="uk-UA" sz="2400" dirty="0" err="1"/>
              <a:t>соц.робота</a:t>
            </a:r>
            <a:r>
              <a:rPr lang="uk-UA" sz="2400" dirty="0"/>
              <a:t> за місцем проживання у 362 сім’ях.</a:t>
            </a:r>
          </a:p>
          <a:p>
            <a:pPr lvl="0"/>
            <a:r>
              <a:rPr lang="uk-UA" sz="2400" dirty="0"/>
              <a:t>   (Наразі </a:t>
            </a:r>
            <a:r>
              <a:rPr lang="uk-UA" sz="2400" dirty="0" err="1"/>
              <a:t>проєкт</a:t>
            </a:r>
            <a:r>
              <a:rPr lang="uk-UA" sz="2400" dirty="0"/>
              <a:t> завершився. Облаштування та технічне забезпечення від ЮНІСЕФ передано Центру на потреби громади.)</a:t>
            </a:r>
          </a:p>
          <a:p>
            <a:pPr lvl="0"/>
            <a:endParaRPr lang="ru-RU" sz="3200" dirty="0"/>
          </a:p>
          <a:p>
            <a:pPr lvl="0"/>
            <a:endParaRPr lang="uk-UA" sz="3200" dirty="0"/>
          </a:p>
        </p:txBody>
      </p:sp>
    </p:spTree>
    <p:extLst>
      <p:ext uri="{BB962C8B-B14F-4D97-AF65-F5344CB8AC3E}">
        <p14:creationId xmlns:p14="http://schemas.microsoft.com/office/powerpoint/2010/main" val="2138628036"/>
      </p:ext>
    </p:extLst>
  </p:cSld>
  <p:clrMapOvr>
    <a:masterClrMapping/>
  </p:clrMapOvr>
  <p:transition advTm="6287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251520" y="332656"/>
            <a:ext cx="8640960" cy="6408712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uk-UA" sz="3200" b="1" dirty="0">
                <a:solidFill>
                  <a:schemeClr val="accent2">
                    <a:lumMod val="50000"/>
                  </a:schemeClr>
                </a:solidFill>
              </a:rPr>
              <a:t> - Міжнародний </a:t>
            </a:r>
            <a:r>
              <a:rPr lang="uk-UA" sz="3200" b="1" dirty="0" err="1">
                <a:solidFill>
                  <a:schemeClr val="accent2">
                    <a:lumMod val="50000"/>
                  </a:schemeClr>
                </a:solidFill>
              </a:rPr>
              <a:t>проєкт</a:t>
            </a:r>
            <a:r>
              <a:rPr lang="uk-UA" sz="3200" b="1" dirty="0">
                <a:solidFill>
                  <a:schemeClr val="accent2">
                    <a:lumMod val="50000"/>
                  </a:schemeClr>
                </a:solidFill>
              </a:rPr>
              <a:t> підтримки осіб, постраждалих від насильства (ГО «Інноваційні соціальні рішення»):</a:t>
            </a:r>
            <a:endParaRPr lang="uk-UA" sz="3200" b="1" dirty="0"/>
          </a:p>
          <a:p>
            <a:pPr algn="just">
              <a:buNone/>
            </a:pPr>
            <a:r>
              <a:rPr lang="uk-UA" sz="2400" b="1" dirty="0"/>
              <a:t>        Залучено 962тис.грн для </a:t>
            </a:r>
            <a:r>
              <a:rPr lang="uk-UA" sz="2400" b="1" dirty="0" err="1"/>
              <a:t>дооблаштування</a:t>
            </a:r>
            <a:r>
              <a:rPr lang="uk-UA" sz="2400" b="1" dirty="0"/>
              <a:t> кризової кімнати для жінок та жінок з дітьми, постраждалих від домашнього насильства:</a:t>
            </a:r>
          </a:p>
          <a:p>
            <a:pPr algn="just">
              <a:buNone/>
            </a:pPr>
            <a:r>
              <a:rPr lang="uk-UA" sz="2400" b="1" dirty="0"/>
              <a:t>    *проведено утеплення зовнішніх стін,</a:t>
            </a:r>
          </a:p>
          <a:p>
            <a:pPr algn="just">
              <a:buNone/>
            </a:pPr>
            <a:r>
              <a:rPr lang="uk-UA" sz="2400" b="1" dirty="0"/>
              <a:t>    *облаштовано пандус, дитячий майданчик, огорожу,</a:t>
            </a:r>
          </a:p>
          <a:p>
            <a:pPr algn="just">
              <a:buNone/>
            </a:pPr>
            <a:r>
              <a:rPr lang="uk-UA" sz="2400" b="1" dirty="0"/>
              <a:t>    *докуплено побутову техніку.</a:t>
            </a:r>
          </a:p>
          <a:p>
            <a:pPr algn="just">
              <a:buNone/>
            </a:pPr>
            <a:r>
              <a:rPr lang="uk-UA" sz="2400" b="1" dirty="0"/>
              <a:t>        Для  мобільної роботи мобільної бригади з протидії домашнього насильства Центр отримав від </a:t>
            </a:r>
          </a:p>
          <a:p>
            <a:pPr algn="just">
              <a:buNone/>
            </a:pPr>
            <a:r>
              <a:rPr lang="uk-UA" sz="2400" b="1" dirty="0"/>
              <a:t>  Міжнародної фундації </a:t>
            </a:r>
            <a:r>
              <a:rPr lang="en-US" sz="2400" b="1" dirty="0"/>
              <a:t>UNFPA </a:t>
            </a:r>
            <a:r>
              <a:rPr lang="uk-UA" sz="2400" b="1" dirty="0"/>
              <a:t>новий автомобіль </a:t>
            </a:r>
            <a:r>
              <a:rPr lang="en-US" sz="2400" b="1" dirty="0"/>
              <a:t>MITSUBISHI Outlander</a:t>
            </a:r>
            <a:r>
              <a:rPr lang="uk-UA" sz="2400" b="1" dirty="0"/>
              <a:t>. Це дає змогу </a:t>
            </a:r>
            <a:r>
              <a:rPr lang="uk-UA" sz="2400" b="1" dirty="0" err="1"/>
              <a:t>оперативно</a:t>
            </a:r>
            <a:r>
              <a:rPr lang="uk-UA" sz="2400" b="1" dirty="0"/>
              <a:t> спільно із соціальними партнерами здійснювати виїзди за сигнальними повідомленнями та організовувати транспортування за потребою постраждалих осіб. Утримання транспортного засобу здійснює Міжнародний фонд.</a:t>
            </a:r>
          </a:p>
          <a:p>
            <a:pPr algn="just">
              <a:buFontTx/>
              <a:buChar char="-"/>
            </a:pPr>
            <a:endParaRPr lang="uk-UA" sz="2400" b="1" dirty="0"/>
          </a:p>
          <a:p>
            <a:pPr>
              <a:buNone/>
            </a:pPr>
            <a:endParaRPr lang="ru-RU" sz="2400" dirty="0"/>
          </a:p>
          <a:p>
            <a:pPr algn="just">
              <a:buFontTx/>
              <a:buChar char="-"/>
            </a:pPr>
            <a:endParaRPr lang="uk-UA" sz="2400" b="1" dirty="0"/>
          </a:p>
          <a:p>
            <a:pPr algn="just">
              <a:buFontTx/>
              <a:buChar char="-"/>
            </a:pPr>
            <a:endParaRPr lang="ru-RU" sz="2400" dirty="0"/>
          </a:p>
          <a:p>
            <a:pPr algn="just">
              <a:buFontTx/>
              <a:buChar char="-"/>
            </a:pPr>
            <a:endParaRPr lang="ru-RU" sz="2400" dirty="0"/>
          </a:p>
          <a:p>
            <a:pPr algn="ctr">
              <a:buNone/>
            </a:pPr>
            <a:endParaRPr lang="uk-UA" b="1" dirty="0"/>
          </a:p>
          <a:p>
            <a:pPr algn="ctr">
              <a:buNone/>
            </a:pPr>
            <a:endParaRPr lang="uk-UA" b="1" dirty="0"/>
          </a:p>
          <a:p>
            <a:pPr algn="ctr">
              <a:buNone/>
            </a:pPr>
            <a:endParaRPr lang="uk-UA" b="1" dirty="0"/>
          </a:p>
          <a:p>
            <a:pPr algn="ctr">
              <a:buNone/>
            </a:pPr>
            <a:endParaRPr lang="uk-UA" b="1" dirty="0"/>
          </a:p>
          <a:p>
            <a:pPr algn="ctr">
              <a:buNone/>
            </a:pPr>
            <a:endParaRPr lang="uk-UA" b="1" dirty="0"/>
          </a:p>
          <a:p>
            <a:pPr algn="ctr">
              <a:buNone/>
            </a:pPr>
            <a:endParaRPr lang="uk-UA" b="1" dirty="0"/>
          </a:p>
          <a:p>
            <a:pPr algn="ctr">
              <a:buNone/>
            </a:pPr>
            <a:endParaRPr lang="uk-UA" b="1" dirty="0"/>
          </a:p>
          <a:p>
            <a:endParaRPr lang="ru-RU" dirty="0"/>
          </a:p>
        </p:txBody>
      </p:sp>
      <p:sp>
        <p:nvSpPr>
          <p:cNvPr id="4" name="Звезда: 4 точки 3">
            <a:extLst>
              <a:ext uri="{FF2B5EF4-FFF2-40B4-BE49-F238E27FC236}">
                <a16:creationId xmlns:a16="http://schemas.microsoft.com/office/drawing/2014/main" id="{03093227-13B3-061C-CC81-541A61912F0B}"/>
              </a:ext>
            </a:extLst>
          </p:cNvPr>
          <p:cNvSpPr/>
          <p:nvPr/>
        </p:nvSpPr>
        <p:spPr>
          <a:xfrm>
            <a:off x="467544" y="1645079"/>
            <a:ext cx="504056" cy="432048"/>
          </a:xfrm>
          <a:prstGeom prst="star4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Звезда: 4 точки 4">
            <a:extLst>
              <a:ext uri="{FF2B5EF4-FFF2-40B4-BE49-F238E27FC236}">
                <a16:creationId xmlns:a16="http://schemas.microsoft.com/office/drawing/2014/main" id="{35DABAAD-97B0-3093-39E7-B005798DAC1B}"/>
              </a:ext>
            </a:extLst>
          </p:cNvPr>
          <p:cNvSpPr/>
          <p:nvPr/>
        </p:nvSpPr>
        <p:spPr>
          <a:xfrm>
            <a:off x="467544" y="3854888"/>
            <a:ext cx="504056" cy="554359"/>
          </a:xfrm>
          <a:prstGeom prst="star4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  <p:transition advTm="869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95536" y="260648"/>
            <a:ext cx="7979196" cy="6480720"/>
          </a:xfrm>
        </p:spPr>
        <p:txBody>
          <a:bodyPr>
            <a:normAutofit fontScale="25000" lnSpcReduction="20000"/>
          </a:bodyPr>
          <a:lstStyle/>
          <a:p>
            <a:pPr algn="just">
              <a:buNone/>
            </a:pPr>
            <a:endParaRPr lang="uk-UA" sz="2400" b="1" dirty="0"/>
          </a:p>
          <a:p>
            <a:pPr algn="just">
              <a:lnSpc>
                <a:spcPct val="170000"/>
              </a:lnSpc>
              <a:buNone/>
            </a:pPr>
            <a:r>
              <a:rPr lang="uk-UA" sz="2400" b="1" dirty="0"/>
              <a:t>-          </a:t>
            </a:r>
            <a:r>
              <a:rPr lang="uk-UA" sz="6400" b="1" dirty="0"/>
              <a:t>«ПРИХИСТОК» – соціальне житло (соціальний гуртожиток) для проживання внутрішньо переміщених осіб – з березня 2023р – на балансі та під патронажем Центру. Всього проживає 16 осіб – 4 сім’ї, серед них 1 дитячий будинок сімейного типу, опікунська сім’я.</a:t>
            </a:r>
          </a:p>
          <a:p>
            <a:pPr algn="just">
              <a:lnSpc>
                <a:spcPct val="170000"/>
              </a:lnSpc>
              <a:buNone/>
            </a:pPr>
            <a:r>
              <a:rPr lang="uk-UA" sz="6400" dirty="0"/>
              <a:t>   </a:t>
            </a:r>
            <a:r>
              <a:rPr lang="uk-UA" sz="6400" b="1" dirty="0"/>
              <a:t>Організовано  вирішення проблемних питань та постійно вирішуються</a:t>
            </a:r>
            <a:r>
              <a:rPr lang="uk-UA" sz="6400" dirty="0"/>
              <a:t>:</a:t>
            </a:r>
          </a:p>
          <a:p>
            <a:pPr algn="just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uk-UA" sz="6400" dirty="0"/>
              <a:t> </a:t>
            </a:r>
            <a:r>
              <a:rPr lang="uk-UA" sz="6400" b="1" dirty="0"/>
              <a:t>питання сплати за комунальні послуги (усі оплати ідуть через Центр);</a:t>
            </a:r>
          </a:p>
          <a:p>
            <a:pPr algn="just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uk-UA" sz="6400" b="1" dirty="0"/>
              <a:t> питання адаптації у мікрорайоні та місті;</a:t>
            </a:r>
          </a:p>
          <a:p>
            <a:pPr algn="just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uk-UA" sz="6400" b="1" dirty="0"/>
              <a:t> питання </a:t>
            </a:r>
            <a:r>
              <a:rPr lang="uk-UA" sz="6400" b="1" dirty="0" err="1"/>
              <a:t>міжсімейних</a:t>
            </a:r>
            <a:r>
              <a:rPr lang="uk-UA" sz="6400" b="1" dirty="0"/>
              <a:t> та міжособистісних комунікацій;</a:t>
            </a:r>
          </a:p>
          <a:p>
            <a:pPr algn="just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uk-UA" sz="6400" b="1" dirty="0"/>
              <a:t> питання побутових проблем, пов’язаних з поточними ремонтами, отриманням різних видів послуг (освітніх, медичних, адміністративних, соціальних)</a:t>
            </a:r>
            <a:endParaRPr lang="uk-UA" sz="3300" b="1" dirty="0"/>
          </a:p>
          <a:p>
            <a:pPr marL="45720" indent="0" algn="just">
              <a:buNone/>
            </a:pPr>
            <a:endParaRPr lang="uk-UA" sz="3300" b="1" dirty="0"/>
          </a:p>
          <a:p>
            <a:pPr marL="45720" indent="0" algn="just">
              <a:lnSpc>
                <a:spcPct val="170000"/>
              </a:lnSpc>
              <a:buNone/>
            </a:pPr>
            <a:r>
              <a:rPr lang="uk-UA" sz="3300" b="1" dirty="0"/>
              <a:t>  -                     </a:t>
            </a:r>
            <a:r>
              <a:rPr lang="uk-UA" sz="6400" b="1" dirty="0"/>
              <a:t>«ШЛЯХ»</a:t>
            </a:r>
            <a:r>
              <a:rPr lang="uk-UA" sz="4200" b="1" dirty="0"/>
              <a:t> </a:t>
            </a:r>
            <a:r>
              <a:rPr lang="uk-UA" sz="6400" b="1" dirty="0"/>
              <a:t>– організовано отримання, </a:t>
            </a:r>
            <a:r>
              <a:rPr lang="uk-UA" sz="6400" b="1" dirty="0" err="1"/>
              <a:t>облікування</a:t>
            </a:r>
            <a:r>
              <a:rPr lang="uk-UA" sz="6400" b="1" dirty="0"/>
              <a:t> та надання в громаді гуманітарної допомоги для забезпечення часткових потреб як фізичних, так  і юридичних осіб, у тому числі освітніх, медичних, соціальних закладів, військовослужбовців та </a:t>
            </a:r>
            <a:r>
              <a:rPr lang="uk-UA" sz="6400" b="1" dirty="0" err="1"/>
              <a:t>військ.підрозділів</a:t>
            </a:r>
            <a:r>
              <a:rPr lang="uk-UA" sz="6400" b="1" dirty="0"/>
              <a:t>.</a:t>
            </a:r>
          </a:p>
          <a:p>
            <a:pPr algn="just">
              <a:lnSpc>
                <a:spcPct val="170000"/>
              </a:lnSpc>
              <a:buFont typeface="Arial" panose="020B0604020202020204" pitchFamily="34" charset="0"/>
              <a:buChar char="•"/>
            </a:pPr>
            <a:endParaRPr lang="uk-UA" sz="6400" b="1" dirty="0"/>
          </a:p>
          <a:p>
            <a:pPr algn="just">
              <a:lnSpc>
                <a:spcPct val="170000"/>
              </a:lnSpc>
              <a:buNone/>
            </a:pPr>
            <a:r>
              <a:rPr lang="uk-UA" sz="4500" b="1" dirty="0"/>
              <a:t>     </a:t>
            </a:r>
          </a:p>
          <a:p>
            <a:pPr algn="just">
              <a:buNone/>
            </a:pPr>
            <a:r>
              <a:rPr lang="uk-UA" sz="3400" b="1" dirty="0"/>
              <a:t>                       </a:t>
            </a:r>
          </a:p>
          <a:p>
            <a:pPr algn="just">
              <a:buNone/>
            </a:pPr>
            <a:endParaRPr lang="uk-UA" sz="3400" b="1" dirty="0"/>
          </a:p>
          <a:p>
            <a:pPr algn="just">
              <a:buNone/>
            </a:pPr>
            <a:endParaRPr lang="uk-UA" sz="3400" b="1" dirty="0"/>
          </a:p>
          <a:p>
            <a:pPr algn="just">
              <a:buNone/>
            </a:pPr>
            <a:r>
              <a:rPr lang="uk-UA" sz="3400" b="1" dirty="0"/>
              <a:t>                               ДЯКУЄМО ЗА УВАГУ! ДАЛІ БУДЕ!</a:t>
            </a:r>
            <a:endParaRPr lang="ru-RU" sz="3400" dirty="0"/>
          </a:p>
          <a:p>
            <a:pPr>
              <a:buFontTx/>
              <a:buChar char="-"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  <p:sp>
        <p:nvSpPr>
          <p:cNvPr id="4" name="Звезда: 4 точки 3">
            <a:extLst>
              <a:ext uri="{FF2B5EF4-FFF2-40B4-BE49-F238E27FC236}">
                <a16:creationId xmlns:a16="http://schemas.microsoft.com/office/drawing/2014/main" id="{2F80EAC6-0883-DBF1-3AF2-710E5B04937B}"/>
              </a:ext>
            </a:extLst>
          </p:cNvPr>
          <p:cNvSpPr/>
          <p:nvPr/>
        </p:nvSpPr>
        <p:spPr>
          <a:xfrm>
            <a:off x="472425" y="476672"/>
            <a:ext cx="418356" cy="504056"/>
          </a:xfrm>
          <a:prstGeom prst="star4">
            <a:avLst>
              <a:gd name="adj" fmla="val 14223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Звезда: 4 точки 5">
            <a:extLst>
              <a:ext uri="{FF2B5EF4-FFF2-40B4-BE49-F238E27FC236}">
                <a16:creationId xmlns:a16="http://schemas.microsoft.com/office/drawing/2014/main" id="{8AB5EA07-6CE0-23A0-506F-490A0F0F8E61}"/>
              </a:ext>
            </a:extLst>
          </p:cNvPr>
          <p:cNvSpPr/>
          <p:nvPr/>
        </p:nvSpPr>
        <p:spPr>
          <a:xfrm>
            <a:off x="517240" y="5157192"/>
            <a:ext cx="418356" cy="432048"/>
          </a:xfrm>
          <a:prstGeom prst="star4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  <p:transition advTm="5818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933056"/>
            <a:ext cx="7406208" cy="1143000"/>
          </a:xfrm>
        </p:spPr>
        <p:txBody>
          <a:bodyPr/>
          <a:lstStyle/>
          <a:p>
            <a:pPr marL="0" indent="0" algn="ctr">
              <a:buNone/>
            </a:pPr>
            <a:r>
              <a:rPr lang="uk-UA" sz="2800" dirty="0"/>
              <a:t>Житомирський міський центр соціальних служб міської ради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219137" y="5067713"/>
            <a:ext cx="81564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642F7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ПРИХОДЬТЕ! </a:t>
            </a:r>
            <a:r>
              <a:rPr lang="ru-RU" sz="2000" b="1" dirty="0"/>
              <a:t>м. Житомир, майдан </a:t>
            </a:r>
            <a:r>
              <a:rPr lang="ru-RU" sz="2000" b="1" dirty="0" err="1"/>
              <a:t>Польовий</a:t>
            </a:r>
            <a:r>
              <a:rPr lang="ru-RU" sz="2000" b="1" dirty="0"/>
              <a:t>, 8, </a:t>
            </a:r>
            <a:r>
              <a:rPr lang="ru-RU" sz="2000" b="1" dirty="0" err="1"/>
              <a:t>каб</a:t>
            </a:r>
            <a:r>
              <a:rPr lang="ru-RU" sz="2000" b="1" dirty="0"/>
              <a:t>. 101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5679736"/>
            <a:ext cx="6405571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>
                <a:solidFill>
                  <a:srgbClr val="642F7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ТЕЛЕФОНУЙТЕ! </a:t>
            </a:r>
            <a:r>
              <a:rPr lang="uk-UA" sz="2800" b="1" dirty="0"/>
              <a:t>063-354-65-20</a:t>
            </a:r>
            <a:r>
              <a:rPr lang="uk-UA" sz="2800" b="1" dirty="0">
                <a:solidFill>
                  <a:srgbClr val="642F7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uk-UA" b="1" dirty="0"/>
          </a:p>
          <a:p>
            <a:pPr algn="ctr"/>
            <a:r>
              <a:rPr lang="uk-UA" b="1" dirty="0"/>
              <a:t>   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9821" y="5583385"/>
            <a:ext cx="1179405" cy="111951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0351" y="5564969"/>
            <a:ext cx="750583" cy="113793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1564" y="4941168"/>
            <a:ext cx="1328360" cy="1784099"/>
          </a:xfrm>
          <a:prstGeom prst="rect">
            <a:avLst/>
          </a:prstGeom>
        </p:spPr>
      </p:pic>
      <p:pic>
        <p:nvPicPr>
          <p:cNvPr id="11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9712" y="476672"/>
            <a:ext cx="4896544" cy="3562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4521429"/>
      </p:ext>
    </p:extLst>
  </p:cSld>
  <p:clrMapOvr>
    <a:masterClrMapping/>
  </p:clrMapOvr>
  <p:transition advTm="6038"/>
</p:sld>
</file>

<file path=ppt/theme/theme1.xml><?xml version="1.0" encoding="utf-8"?>
<a:theme xmlns:a="http://schemas.openxmlformats.org/drawingml/2006/main" name="Воздушный поток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1055</TotalTime>
  <Words>690</Words>
  <Application>Microsoft Office PowerPoint</Application>
  <PresentationFormat>Екран (4:3)</PresentationFormat>
  <Paragraphs>76</Paragraphs>
  <Slides>8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8</vt:i4>
      </vt:variant>
    </vt:vector>
  </HeadingPairs>
  <TitlesOfParts>
    <vt:vector size="13" baseType="lpstr">
      <vt:lpstr>Arial</vt:lpstr>
      <vt:lpstr>Calibri</vt:lpstr>
      <vt:lpstr>Georgia</vt:lpstr>
      <vt:lpstr>Trebuchet MS</vt:lpstr>
      <vt:lpstr>Воздушный поток</vt:lpstr>
      <vt:lpstr>Житомирський міський центр соціальних служб міської ради 2023р </vt:lpstr>
      <vt:lpstr>Цілі діяльності:</vt:lpstr>
      <vt:lpstr>Наші пріоритети:</vt:lpstr>
      <vt:lpstr>Презентація PowerPoint</vt:lpstr>
      <vt:lpstr>Наші  ініціативи/проєкти,що підсилюють соц.роботу в громаді:</vt:lpstr>
      <vt:lpstr>Презентація PowerPoint</vt:lpstr>
      <vt:lpstr>Презентація PowerPoint</vt:lpstr>
      <vt:lpstr>Житомирський міський центр соціальних служб міської ради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Житомирський міський центр соціальних служб для сім’ї, дітей та молоді</dc:title>
  <dc:creator>Олександр</dc:creator>
  <cp:lastModifiedBy>Юлія Савченко</cp:lastModifiedBy>
  <cp:revision>112</cp:revision>
  <dcterms:created xsi:type="dcterms:W3CDTF">2018-07-03T08:27:01Z</dcterms:created>
  <dcterms:modified xsi:type="dcterms:W3CDTF">2024-03-18T09:54:49Z</dcterms:modified>
</cp:coreProperties>
</file>