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32" r:id="rId1"/>
  </p:sldMasterIdLst>
  <p:sldIdLst>
    <p:sldId id="256" r:id="rId2"/>
    <p:sldId id="275" r:id="rId3"/>
    <p:sldId id="276" r:id="rId4"/>
    <p:sldId id="277" r:id="rId5"/>
    <p:sldId id="278" r:id="rId6"/>
    <p:sldId id="279" r:id="rId7"/>
    <p:sldId id="280" r:id="rId8"/>
    <p:sldId id="291" r:id="rId9"/>
    <p:sldId id="292" r:id="rId10"/>
    <p:sldId id="286" r:id="rId11"/>
    <p:sldId id="293" r:id="rId12"/>
    <p:sldId id="285" r:id="rId13"/>
    <p:sldId id="288" r:id="rId14"/>
    <p:sldId id="284" r:id="rId15"/>
  </p:sldIdLst>
  <p:sldSz cx="12192000" cy="6858000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1" autoAdjust="0"/>
    <p:restoredTop sz="94660"/>
  </p:normalViewPr>
  <p:slideViewPr>
    <p:cSldViewPr snapToGrid="0">
      <p:cViewPr varScale="1">
        <p:scale>
          <a:sx n="82" d="100"/>
          <a:sy n="82" d="100"/>
        </p:scale>
        <p:origin x="70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CC43DF-704E-4EF7-AB99-21464A67BFF8}" type="doc">
      <dgm:prSet loTypeId="urn:microsoft.com/office/officeart/2008/layout/VerticalCurvedList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uk-UA"/>
        </a:p>
      </dgm:t>
    </dgm:pt>
    <dgm:pt modelId="{560DC233-3368-4D95-9B58-7CA29AC32E35}">
      <dgm:prSet custT="1"/>
      <dgm:spPr/>
      <dgm:t>
        <a:bodyPr/>
        <a:lstStyle/>
        <a:p>
          <a:pPr algn="ctr" rtl="0">
            <a:lnSpc>
              <a:spcPct val="100000"/>
            </a:lnSpc>
            <a:spcAft>
              <a:spcPts val="0"/>
            </a:spcAft>
          </a:pPr>
          <a:r>
            <a:rPr lang="uk-UA" sz="2000" b="1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rPr>
            <a:t>Укладено 6 договорів на проведення авторського нагляду</a:t>
          </a:r>
          <a:endParaRPr lang="uk-UA" sz="1200" b="1" dirty="0">
            <a:solidFill>
              <a:schemeClr val="tx1"/>
            </a:solidFill>
          </a:endParaRPr>
        </a:p>
      </dgm:t>
    </dgm:pt>
    <dgm:pt modelId="{2742316E-125E-432D-920E-241E1EF97FC2}" type="parTrans" cxnId="{AF772130-D9FF-4C7C-A86F-3E869DAB0779}">
      <dgm:prSet/>
      <dgm:spPr/>
      <dgm:t>
        <a:bodyPr/>
        <a:lstStyle/>
        <a:p>
          <a:endParaRPr lang="uk-UA"/>
        </a:p>
      </dgm:t>
    </dgm:pt>
    <dgm:pt modelId="{41CA3000-F42E-4333-AC44-0EDF8656A210}" type="sibTrans" cxnId="{AF772130-D9FF-4C7C-A86F-3E869DAB0779}">
      <dgm:prSet/>
      <dgm:spPr/>
      <dgm:t>
        <a:bodyPr/>
        <a:lstStyle/>
        <a:p>
          <a:endParaRPr lang="uk-UA"/>
        </a:p>
      </dgm:t>
    </dgm:pt>
    <dgm:pt modelId="{022CBEED-0CD3-4B05-8C12-4E233E5C3B8E}">
      <dgm:prSet custT="1"/>
      <dgm:spPr/>
      <dgm:t>
        <a:bodyPr/>
        <a:lstStyle/>
        <a:p>
          <a:pPr algn="ctr" rtl="0">
            <a:lnSpc>
              <a:spcPct val="100000"/>
            </a:lnSpc>
            <a:spcAft>
              <a:spcPts val="0"/>
            </a:spcAft>
          </a:pPr>
          <a:r>
            <a:rPr lang="uk-UA" sz="2000" b="1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rPr>
            <a:t>Укладено 6 договорів на виготовлення</a:t>
          </a: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lang="uk-UA" sz="2000" b="1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rPr>
            <a:t>проектно-кошторисної документації (в </a:t>
          </a:r>
          <a:r>
            <a:rPr lang="uk-UA" sz="2000" b="1" dirty="0" err="1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rPr>
            <a:t>т.ч</a:t>
          </a:r>
          <a:r>
            <a:rPr lang="uk-UA" sz="2000" b="1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rPr>
            <a:t>. коригування)</a:t>
          </a:r>
        </a:p>
      </dgm:t>
    </dgm:pt>
    <dgm:pt modelId="{7EF47AAD-E93F-4284-8217-AED494D990EF}" type="parTrans" cxnId="{0B1F4DAB-53D9-4057-BD3A-6D06B772E6E9}">
      <dgm:prSet/>
      <dgm:spPr/>
      <dgm:t>
        <a:bodyPr/>
        <a:lstStyle/>
        <a:p>
          <a:endParaRPr lang="uk-UA"/>
        </a:p>
      </dgm:t>
    </dgm:pt>
    <dgm:pt modelId="{EC18780F-AB1E-4FE4-B8D9-E72169995134}" type="sibTrans" cxnId="{0B1F4DAB-53D9-4057-BD3A-6D06B772E6E9}">
      <dgm:prSet/>
      <dgm:spPr/>
      <dgm:t>
        <a:bodyPr/>
        <a:lstStyle/>
        <a:p>
          <a:endParaRPr lang="uk-UA"/>
        </a:p>
      </dgm:t>
    </dgm:pt>
    <dgm:pt modelId="{30C90B4F-498B-43DA-916A-FCFED179F032}">
      <dgm:prSet custT="1"/>
      <dgm:spPr/>
      <dgm:t>
        <a:bodyPr/>
        <a:lstStyle/>
        <a:p>
          <a:pPr algn="ctr" rtl="0"/>
          <a:r>
            <a:rPr lang="uk-UA" sz="2000" b="1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rPr>
            <a:t>Укладено 12 договорів на проведення технічного нагляду</a:t>
          </a:r>
          <a:endParaRPr lang="uk-UA" sz="1200" b="1" dirty="0">
            <a:solidFill>
              <a:schemeClr val="tx1"/>
            </a:solidFill>
          </a:endParaRPr>
        </a:p>
      </dgm:t>
    </dgm:pt>
    <dgm:pt modelId="{86935B57-144E-442C-9431-7FAF91C4D71F}" type="parTrans" cxnId="{C7DE8665-97E4-4D90-A9F1-90DEBA67CD6E}">
      <dgm:prSet/>
      <dgm:spPr/>
      <dgm:t>
        <a:bodyPr/>
        <a:lstStyle/>
        <a:p>
          <a:endParaRPr lang="uk-UA"/>
        </a:p>
      </dgm:t>
    </dgm:pt>
    <dgm:pt modelId="{11D78D66-C0E1-41AE-96B1-B2A1EF78CEBB}" type="sibTrans" cxnId="{C7DE8665-97E4-4D90-A9F1-90DEBA67CD6E}">
      <dgm:prSet/>
      <dgm:spPr/>
      <dgm:t>
        <a:bodyPr/>
        <a:lstStyle/>
        <a:p>
          <a:endParaRPr lang="uk-UA"/>
        </a:p>
      </dgm:t>
    </dgm:pt>
    <dgm:pt modelId="{E5BF9850-5F8A-487F-ACA1-2069A93AEA38}">
      <dgm:prSet custT="1"/>
      <dgm:spPr/>
      <dgm:t>
        <a:bodyPr/>
        <a:lstStyle/>
        <a:p>
          <a:pPr algn="ctr" rtl="0"/>
          <a:r>
            <a:rPr lang="uk-UA" sz="2000" b="1" dirty="0">
              <a:latin typeface="Calibri Light" panose="020F0302020204030204" pitchFamily="34" charset="0"/>
              <a:cs typeface="Calibri Light" panose="020F0302020204030204" pitchFamily="34" charset="0"/>
            </a:rPr>
            <a:t>Укладено 12 договорів на виконання будівельно-монтажних робіт</a:t>
          </a:r>
          <a:endParaRPr lang="uk-UA" sz="2000" b="1" dirty="0"/>
        </a:p>
      </dgm:t>
    </dgm:pt>
    <dgm:pt modelId="{013E26AD-82CA-49BD-AB80-073DB3A4B258}" type="parTrans" cxnId="{7777779F-483A-4ADD-9ABF-89FE18E4D6C7}">
      <dgm:prSet/>
      <dgm:spPr/>
      <dgm:t>
        <a:bodyPr/>
        <a:lstStyle/>
        <a:p>
          <a:endParaRPr lang="uk-UA"/>
        </a:p>
      </dgm:t>
    </dgm:pt>
    <dgm:pt modelId="{FFE00387-D477-4FF1-9CDA-CF9B545DB609}" type="sibTrans" cxnId="{7777779F-483A-4ADD-9ABF-89FE18E4D6C7}">
      <dgm:prSet/>
      <dgm:spPr/>
      <dgm:t>
        <a:bodyPr/>
        <a:lstStyle/>
        <a:p>
          <a:endParaRPr lang="uk-UA"/>
        </a:p>
      </dgm:t>
    </dgm:pt>
    <dgm:pt modelId="{7A45060B-8823-41BD-A291-199777B728B8}">
      <dgm:prSet custT="1"/>
      <dgm:spPr/>
      <dgm:t>
        <a:bodyPr/>
        <a:lstStyle/>
        <a:p>
          <a:pPr algn="ctr" rtl="0"/>
          <a:r>
            <a:rPr lang="uk-UA" sz="2000" b="1" dirty="0"/>
            <a:t>Опрацьовано 213 вхідної кореспонденції                                   (включаючи 43 інформаційні запити)</a:t>
          </a:r>
        </a:p>
      </dgm:t>
    </dgm:pt>
    <dgm:pt modelId="{2EBB2D76-D04B-4BD5-BB77-B0A932EC272C}" type="parTrans" cxnId="{CDB6D26D-6DAE-4383-818A-84CEE7B88F62}">
      <dgm:prSet/>
      <dgm:spPr/>
      <dgm:t>
        <a:bodyPr/>
        <a:lstStyle/>
        <a:p>
          <a:endParaRPr lang="uk-UA"/>
        </a:p>
      </dgm:t>
    </dgm:pt>
    <dgm:pt modelId="{6314C2C7-A80F-489B-8FE8-37F56B002115}" type="sibTrans" cxnId="{CDB6D26D-6DAE-4383-818A-84CEE7B88F62}">
      <dgm:prSet/>
      <dgm:spPr/>
      <dgm:t>
        <a:bodyPr/>
        <a:lstStyle/>
        <a:p>
          <a:endParaRPr lang="uk-UA"/>
        </a:p>
      </dgm:t>
    </dgm:pt>
    <dgm:pt modelId="{B0DB4676-0F42-4A05-AC63-9F241CB77634}" type="pres">
      <dgm:prSet presAssocID="{C3CC43DF-704E-4EF7-AB99-21464A67BFF8}" presName="Name0" presStyleCnt="0">
        <dgm:presLayoutVars>
          <dgm:chMax val="7"/>
          <dgm:chPref val="7"/>
          <dgm:dir/>
        </dgm:presLayoutVars>
      </dgm:prSet>
      <dgm:spPr/>
    </dgm:pt>
    <dgm:pt modelId="{EE766DFD-A4EE-410A-ABD0-F7F040100464}" type="pres">
      <dgm:prSet presAssocID="{C3CC43DF-704E-4EF7-AB99-21464A67BFF8}" presName="Name1" presStyleCnt="0"/>
      <dgm:spPr/>
    </dgm:pt>
    <dgm:pt modelId="{12DBFC1B-4F07-4589-957B-DD0222995436}" type="pres">
      <dgm:prSet presAssocID="{C3CC43DF-704E-4EF7-AB99-21464A67BFF8}" presName="cycle" presStyleCnt="0"/>
      <dgm:spPr/>
    </dgm:pt>
    <dgm:pt modelId="{6E436CB3-7D24-4489-9FE1-DD089C656A17}" type="pres">
      <dgm:prSet presAssocID="{C3CC43DF-704E-4EF7-AB99-21464A67BFF8}" presName="srcNode" presStyleLbl="node1" presStyleIdx="0" presStyleCnt="5"/>
      <dgm:spPr/>
    </dgm:pt>
    <dgm:pt modelId="{D2EFFE33-35FF-4443-804C-19CA013EC88D}" type="pres">
      <dgm:prSet presAssocID="{C3CC43DF-704E-4EF7-AB99-21464A67BFF8}" presName="conn" presStyleLbl="parChTrans1D2" presStyleIdx="0" presStyleCnt="1"/>
      <dgm:spPr/>
    </dgm:pt>
    <dgm:pt modelId="{8082CC94-A6C1-42F0-80C4-1376B4B3CACE}" type="pres">
      <dgm:prSet presAssocID="{C3CC43DF-704E-4EF7-AB99-21464A67BFF8}" presName="extraNode" presStyleLbl="node1" presStyleIdx="0" presStyleCnt="5"/>
      <dgm:spPr/>
    </dgm:pt>
    <dgm:pt modelId="{784E5CEF-4C06-45C9-A4F0-73576860B44D}" type="pres">
      <dgm:prSet presAssocID="{C3CC43DF-704E-4EF7-AB99-21464A67BFF8}" presName="dstNode" presStyleLbl="node1" presStyleIdx="0" presStyleCnt="5"/>
      <dgm:spPr/>
    </dgm:pt>
    <dgm:pt modelId="{ADA2B0D6-FC1A-4986-A797-A4EE06F9DCED}" type="pres">
      <dgm:prSet presAssocID="{022CBEED-0CD3-4B05-8C12-4E233E5C3B8E}" presName="text_1" presStyleLbl="node1" presStyleIdx="0" presStyleCnt="5" custScaleY="116729" custLinFactNeighborX="35" custLinFactNeighborY="0">
        <dgm:presLayoutVars>
          <dgm:bulletEnabled val="1"/>
        </dgm:presLayoutVars>
      </dgm:prSet>
      <dgm:spPr/>
    </dgm:pt>
    <dgm:pt modelId="{E65B6523-CC4A-4460-94A2-268F1AE583E9}" type="pres">
      <dgm:prSet presAssocID="{022CBEED-0CD3-4B05-8C12-4E233E5C3B8E}" presName="accent_1" presStyleCnt="0"/>
      <dgm:spPr/>
    </dgm:pt>
    <dgm:pt modelId="{83D134A6-A15C-4CF8-B291-441A24AFCCAE}" type="pres">
      <dgm:prSet presAssocID="{022CBEED-0CD3-4B05-8C12-4E233E5C3B8E}" presName="accentRepeatNode" presStyleLbl="solidFgAcc1" presStyleIdx="0" presStyleCnt="5"/>
      <dgm:spPr/>
    </dgm:pt>
    <dgm:pt modelId="{EBDF2C9C-FC60-4CC6-B0DD-A6039799885A}" type="pres">
      <dgm:prSet presAssocID="{560DC233-3368-4D95-9B58-7CA29AC32E35}" presName="text_2" presStyleLbl="node1" presStyleIdx="1" presStyleCnt="5" custScaleY="113502">
        <dgm:presLayoutVars>
          <dgm:bulletEnabled val="1"/>
        </dgm:presLayoutVars>
      </dgm:prSet>
      <dgm:spPr/>
    </dgm:pt>
    <dgm:pt modelId="{867F939E-6B74-49B3-BA5A-121348C490E8}" type="pres">
      <dgm:prSet presAssocID="{560DC233-3368-4D95-9B58-7CA29AC32E35}" presName="accent_2" presStyleCnt="0"/>
      <dgm:spPr/>
    </dgm:pt>
    <dgm:pt modelId="{D027AF9C-832C-46A2-B119-F1E44867AC5A}" type="pres">
      <dgm:prSet presAssocID="{560DC233-3368-4D95-9B58-7CA29AC32E35}" presName="accentRepeatNode" presStyleLbl="solidFgAcc1" presStyleIdx="1" presStyleCnt="5"/>
      <dgm:spPr/>
    </dgm:pt>
    <dgm:pt modelId="{BBAD08D2-3653-482F-A2BD-3253E64BAFAE}" type="pres">
      <dgm:prSet presAssocID="{30C90B4F-498B-43DA-916A-FCFED179F032}" presName="text_3" presStyleLbl="node1" presStyleIdx="2" presStyleCnt="5" custScaleY="112541">
        <dgm:presLayoutVars>
          <dgm:bulletEnabled val="1"/>
        </dgm:presLayoutVars>
      </dgm:prSet>
      <dgm:spPr/>
    </dgm:pt>
    <dgm:pt modelId="{8DB2EE22-C36E-4A25-A2C7-323FF9123FF9}" type="pres">
      <dgm:prSet presAssocID="{30C90B4F-498B-43DA-916A-FCFED179F032}" presName="accent_3" presStyleCnt="0"/>
      <dgm:spPr/>
    </dgm:pt>
    <dgm:pt modelId="{0297F902-3A62-46B0-AC3A-2D9A5017DDEF}" type="pres">
      <dgm:prSet presAssocID="{30C90B4F-498B-43DA-916A-FCFED179F032}" presName="accentRepeatNode" presStyleLbl="solidFgAcc1" presStyleIdx="2" presStyleCnt="5"/>
      <dgm:spPr/>
    </dgm:pt>
    <dgm:pt modelId="{496BC98F-3604-47F5-965E-908F4654ED56}" type="pres">
      <dgm:prSet presAssocID="{E5BF9850-5F8A-487F-ACA1-2069A93AEA38}" presName="text_4" presStyleLbl="node1" presStyleIdx="3" presStyleCnt="5">
        <dgm:presLayoutVars>
          <dgm:bulletEnabled val="1"/>
        </dgm:presLayoutVars>
      </dgm:prSet>
      <dgm:spPr/>
    </dgm:pt>
    <dgm:pt modelId="{BFC5FC50-8F4A-4E1D-94D6-EC5E9A7BC185}" type="pres">
      <dgm:prSet presAssocID="{E5BF9850-5F8A-487F-ACA1-2069A93AEA38}" presName="accent_4" presStyleCnt="0"/>
      <dgm:spPr/>
    </dgm:pt>
    <dgm:pt modelId="{192380DD-C85A-48A7-94BB-A7170A1460A4}" type="pres">
      <dgm:prSet presAssocID="{E5BF9850-5F8A-487F-ACA1-2069A93AEA38}" presName="accentRepeatNode" presStyleLbl="solidFgAcc1" presStyleIdx="3" presStyleCnt="5"/>
      <dgm:spPr/>
    </dgm:pt>
    <dgm:pt modelId="{B238AE49-683F-462A-A1C8-7C98DA901069}" type="pres">
      <dgm:prSet presAssocID="{7A45060B-8823-41BD-A291-199777B728B8}" presName="text_5" presStyleLbl="node1" presStyleIdx="4" presStyleCnt="5">
        <dgm:presLayoutVars>
          <dgm:bulletEnabled val="1"/>
        </dgm:presLayoutVars>
      </dgm:prSet>
      <dgm:spPr/>
    </dgm:pt>
    <dgm:pt modelId="{32E32CB3-00AE-4277-8525-DF8FA0A3EF44}" type="pres">
      <dgm:prSet presAssocID="{7A45060B-8823-41BD-A291-199777B728B8}" presName="accent_5" presStyleCnt="0"/>
      <dgm:spPr/>
    </dgm:pt>
    <dgm:pt modelId="{108414AA-295F-4965-9E4E-7D809BE6AD53}" type="pres">
      <dgm:prSet presAssocID="{7A45060B-8823-41BD-A291-199777B728B8}" presName="accentRepeatNode" presStyleLbl="solidFgAcc1" presStyleIdx="4" presStyleCnt="5"/>
      <dgm:spPr/>
    </dgm:pt>
  </dgm:ptLst>
  <dgm:cxnLst>
    <dgm:cxn modelId="{2DDB6402-62A9-4FC9-AF5F-D5CCCACBE131}" type="presOf" srcId="{022CBEED-0CD3-4B05-8C12-4E233E5C3B8E}" destId="{ADA2B0D6-FC1A-4986-A797-A4EE06F9DCED}" srcOrd="0" destOrd="0" presId="urn:microsoft.com/office/officeart/2008/layout/VerticalCurvedList"/>
    <dgm:cxn modelId="{D1B31D1F-D7C8-4CD6-B801-96FBDD6CA0C3}" type="presOf" srcId="{7A45060B-8823-41BD-A291-199777B728B8}" destId="{B238AE49-683F-462A-A1C8-7C98DA901069}" srcOrd="0" destOrd="0" presId="urn:microsoft.com/office/officeart/2008/layout/VerticalCurvedList"/>
    <dgm:cxn modelId="{9FB5FF28-EA05-4424-B594-985D86053FFB}" type="presOf" srcId="{560DC233-3368-4D95-9B58-7CA29AC32E35}" destId="{EBDF2C9C-FC60-4CC6-B0DD-A6039799885A}" srcOrd="0" destOrd="0" presId="urn:microsoft.com/office/officeart/2008/layout/VerticalCurvedList"/>
    <dgm:cxn modelId="{AF772130-D9FF-4C7C-A86F-3E869DAB0779}" srcId="{C3CC43DF-704E-4EF7-AB99-21464A67BFF8}" destId="{560DC233-3368-4D95-9B58-7CA29AC32E35}" srcOrd="1" destOrd="0" parTransId="{2742316E-125E-432D-920E-241E1EF97FC2}" sibTransId="{41CA3000-F42E-4333-AC44-0EDF8656A210}"/>
    <dgm:cxn modelId="{ACF4273D-3AD5-4348-AE88-AC393170D499}" type="presOf" srcId="{EC18780F-AB1E-4FE4-B8D9-E72169995134}" destId="{D2EFFE33-35FF-4443-804C-19CA013EC88D}" srcOrd="0" destOrd="0" presId="urn:microsoft.com/office/officeart/2008/layout/VerticalCurvedList"/>
    <dgm:cxn modelId="{C7DE8665-97E4-4D90-A9F1-90DEBA67CD6E}" srcId="{C3CC43DF-704E-4EF7-AB99-21464A67BFF8}" destId="{30C90B4F-498B-43DA-916A-FCFED179F032}" srcOrd="2" destOrd="0" parTransId="{86935B57-144E-442C-9431-7FAF91C4D71F}" sibTransId="{11D78D66-C0E1-41AE-96B1-B2A1EF78CEBB}"/>
    <dgm:cxn modelId="{CDB6D26D-6DAE-4383-818A-84CEE7B88F62}" srcId="{C3CC43DF-704E-4EF7-AB99-21464A67BFF8}" destId="{7A45060B-8823-41BD-A291-199777B728B8}" srcOrd="4" destOrd="0" parTransId="{2EBB2D76-D04B-4BD5-BB77-B0A932EC272C}" sibTransId="{6314C2C7-A80F-489B-8FE8-37F56B002115}"/>
    <dgm:cxn modelId="{49739150-653D-4CD4-8CC5-7BC5C4156E64}" type="presOf" srcId="{30C90B4F-498B-43DA-916A-FCFED179F032}" destId="{BBAD08D2-3653-482F-A2BD-3253E64BAFAE}" srcOrd="0" destOrd="0" presId="urn:microsoft.com/office/officeart/2008/layout/VerticalCurvedList"/>
    <dgm:cxn modelId="{7777779F-483A-4ADD-9ABF-89FE18E4D6C7}" srcId="{C3CC43DF-704E-4EF7-AB99-21464A67BFF8}" destId="{E5BF9850-5F8A-487F-ACA1-2069A93AEA38}" srcOrd="3" destOrd="0" parTransId="{013E26AD-82CA-49BD-AB80-073DB3A4B258}" sibTransId="{FFE00387-D477-4FF1-9CDA-CF9B545DB609}"/>
    <dgm:cxn modelId="{00CED1A1-5960-44C0-8339-ED11C750C8A3}" type="presOf" srcId="{E5BF9850-5F8A-487F-ACA1-2069A93AEA38}" destId="{496BC98F-3604-47F5-965E-908F4654ED56}" srcOrd="0" destOrd="0" presId="urn:microsoft.com/office/officeart/2008/layout/VerticalCurvedList"/>
    <dgm:cxn modelId="{0B1F4DAB-53D9-4057-BD3A-6D06B772E6E9}" srcId="{C3CC43DF-704E-4EF7-AB99-21464A67BFF8}" destId="{022CBEED-0CD3-4B05-8C12-4E233E5C3B8E}" srcOrd="0" destOrd="0" parTransId="{7EF47AAD-E93F-4284-8217-AED494D990EF}" sibTransId="{EC18780F-AB1E-4FE4-B8D9-E72169995134}"/>
    <dgm:cxn modelId="{46D2A1BD-4498-4F87-96A6-696C67126501}" type="presOf" srcId="{C3CC43DF-704E-4EF7-AB99-21464A67BFF8}" destId="{B0DB4676-0F42-4A05-AC63-9F241CB77634}" srcOrd="0" destOrd="0" presId="urn:microsoft.com/office/officeart/2008/layout/VerticalCurvedList"/>
    <dgm:cxn modelId="{57718A29-0718-4EFF-9A1A-4FF040389C13}" type="presParOf" srcId="{B0DB4676-0F42-4A05-AC63-9F241CB77634}" destId="{EE766DFD-A4EE-410A-ABD0-F7F040100464}" srcOrd="0" destOrd="0" presId="urn:microsoft.com/office/officeart/2008/layout/VerticalCurvedList"/>
    <dgm:cxn modelId="{41D25C76-CBF4-4F3F-A63B-173F6B343204}" type="presParOf" srcId="{EE766DFD-A4EE-410A-ABD0-F7F040100464}" destId="{12DBFC1B-4F07-4589-957B-DD0222995436}" srcOrd="0" destOrd="0" presId="urn:microsoft.com/office/officeart/2008/layout/VerticalCurvedList"/>
    <dgm:cxn modelId="{AAA17E4F-1F01-4CB0-AD72-51442CEFA113}" type="presParOf" srcId="{12DBFC1B-4F07-4589-957B-DD0222995436}" destId="{6E436CB3-7D24-4489-9FE1-DD089C656A17}" srcOrd="0" destOrd="0" presId="urn:microsoft.com/office/officeart/2008/layout/VerticalCurvedList"/>
    <dgm:cxn modelId="{EA947366-3492-4592-BA6F-D2D95BF90A76}" type="presParOf" srcId="{12DBFC1B-4F07-4589-957B-DD0222995436}" destId="{D2EFFE33-35FF-4443-804C-19CA013EC88D}" srcOrd="1" destOrd="0" presId="urn:microsoft.com/office/officeart/2008/layout/VerticalCurvedList"/>
    <dgm:cxn modelId="{F72982F8-E407-4F6F-A0EC-806E01FBA65B}" type="presParOf" srcId="{12DBFC1B-4F07-4589-957B-DD0222995436}" destId="{8082CC94-A6C1-42F0-80C4-1376B4B3CACE}" srcOrd="2" destOrd="0" presId="urn:microsoft.com/office/officeart/2008/layout/VerticalCurvedList"/>
    <dgm:cxn modelId="{87D8EB19-DE1A-4BB6-9CAB-4E8A657FCDE9}" type="presParOf" srcId="{12DBFC1B-4F07-4589-957B-DD0222995436}" destId="{784E5CEF-4C06-45C9-A4F0-73576860B44D}" srcOrd="3" destOrd="0" presId="urn:microsoft.com/office/officeart/2008/layout/VerticalCurvedList"/>
    <dgm:cxn modelId="{A7FD3BCF-3AB9-4CDA-8AEB-EDCC815A3905}" type="presParOf" srcId="{EE766DFD-A4EE-410A-ABD0-F7F040100464}" destId="{ADA2B0D6-FC1A-4986-A797-A4EE06F9DCED}" srcOrd="1" destOrd="0" presId="urn:microsoft.com/office/officeart/2008/layout/VerticalCurvedList"/>
    <dgm:cxn modelId="{5919F2F8-932E-455A-B5D1-2FAB99761AE4}" type="presParOf" srcId="{EE766DFD-A4EE-410A-ABD0-F7F040100464}" destId="{E65B6523-CC4A-4460-94A2-268F1AE583E9}" srcOrd="2" destOrd="0" presId="urn:microsoft.com/office/officeart/2008/layout/VerticalCurvedList"/>
    <dgm:cxn modelId="{99F0C6DB-9410-4F02-ACB6-C1B015763905}" type="presParOf" srcId="{E65B6523-CC4A-4460-94A2-268F1AE583E9}" destId="{83D134A6-A15C-4CF8-B291-441A24AFCCAE}" srcOrd="0" destOrd="0" presId="urn:microsoft.com/office/officeart/2008/layout/VerticalCurvedList"/>
    <dgm:cxn modelId="{0CB5EF45-82F4-4D66-9CBB-85E946414CE6}" type="presParOf" srcId="{EE766DFD-A4EE-410A-ABD0-F7F040100464}" destId="{EBDF2C9C-FC60-4CC6-B0DD-A6039799885A}" srcOrd="3" destOrd="0" presId="urn:microsoft.com/office/officeart/2008/layout/VerticalCurvedList"/>
    <dgm:cxn modelId="{0CD0F97C-F3AD-499F-B38B-4962FD432E73}" type="presParOf" srcId="{EE766DFD-A4EE-410A-ABD0-F7F040100464}" destId="{867F939E-6B74-49B3-BA5A-121348C490E8}" srcOrd="4" destOrd="0" presId="urn:microsoft.com/office/officeart/2008/layout/VerticalCurvedList"/>
    <dgm:cxn modelId="{BCDBD089-4181-4CA3-BF43-F0D848C1F71E}" type="presParOf" srcId="{867F939E-6B74-49B3-BA5A-121348C490E8}" destId="{D027AF9C-832C-46A2-B119-F1E44867AC5A}" srcOrd="0" destOrd="0" presId="urn:microsoft.com/office/officeart/2008/layout/VerticalCurvedList"/>
    <dgm:cxn modelId="{886D9B7A-26FB-4548-A6BA-3AFCAC3A9D3E}" type="presParOf" srcId="{EE766DFD-A4EE-410A-ABD0-F7F040100464}" destId="{BBAD08D2-3653-482F-A2BD-3253E64BAFAE}" srcOrd="5" destOrd="0" presId="urn:microsoft.com/office/officeart/2008/layout/VerticalCurvedList"/>
    <dgm:cxn modelId="{5D8752BB-8B51-48F6-893C-387578076F80}" type="presParOf" srcId="{EE766DFD-A4EE-410A-ABD0-F7F040100464}" destId="{8DB2EE22-C36E-4A25-A2C7-323FF9123FF9}" srcOrd="6" destOrd="0" presId="urn:microsoft.com/office/officeart/2008/layout/VerticalCurvedList"/>
    <dgm:cxn modelId="{1EDA35EA-FCC9-4AE2-B049-77005D8D55F9}" type="presParOf" srcId="{8DB2EE22-C36E-4A25-A2C7-323FF9123FF9}" destId="{0297F902-3A62-46B0-AC3A-2D9A5017DDEF}" srcOrd="0" destOrd="0" presId="urn:microsoft.com/office/officeart/2008/layout/VerticalCurvedList"/>
    <dgm:cxn modelId="{EEC08247-2C70-4517-BC79-113C395ED832}" type="presParOf" srcId="{EE766DFD-A4EE-410A-ABD0-F7F040100464}" destId="{496BC98F-3604-47F5-965E-908F4654ED56}" srcOrd="7" destOrd="0" presId="urn:microsoft.com/office/officeart/2008/layout/VerticalCurvedList"/>
    <dgm:cxn modelId="{00AC1CD8-14E8-4E6B-8868-185B64A1E33D}" type="presParOf" srcId="{EE766DFD-A4EE-410A-ABD0-F7F040100464}" destId="{BFC5FC50-8F4A-4E1D-94D6-EC5E9A7BC185}" srcOrd="8" destOrd="0" presId="urn:microsoft.com/office/officeart/2008/layout/VerticalCurvedList"/>
    <dgm:cxn modelId="{16BEAB1F-F8F5-490C-B504-984E7B05BBCC}" type="presParOf" srcId="{BFC5FC50-8F4A-4E1D-94D6-EC5E9A7BC185}" destId="{192380DD-C85A-48A7-94BB-A7170A1460A4}" srcOrd="0" destOrd="0" presId="urn:microsoft.com/office/officeart/2008/layout/VerticalCurvedList"/>
    <dgm:cxn modelId="{F32E900A-F478-48E6-934C-07FE2012C384}" type="presParOf" srcId="{EE766DFD-A4EE-410A-ABD0-F7F040100464}" destId="{B238AE49-683F-462A-A1C8-7C98DA901069}" srcOrd="9" destOrd="0" presId="urn:microsoft.com/office/officeart/2008/layout/VerticalCurvedList"/>
    <dgm:cxn modelId="{635E740C-AF76-423B-B068-F534507F26EF}" type="presParOf" srcId="{EE766DFD-A4EE-410A-ABD0-F7F040100464}" destId="{32E32CB3-00AE-4277-8525-DF8FA0A3EF44}" srcOrd="10" destOrd="0" presId="urn:microsoft.com/office/officeart/2008/layout/VerticalCurvedList"/>
    <dgm:cxn modelId="{49D0F094-0588-41EA-B406-1A2F7022FA21}" type="presParOf" srcId="{32E32CB3-00AE-4277-8525-DF8FA0A3EF44}" destId="{108414AA-295F-4965-9E4E-7D809BE6AD5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EFFE33-35FF-4443-804C-19CA013EC88D}">
      <dsp:nvSpPr>
        <dsp:cNvPr id="0" name=""/>
        <dsp:cNvSpPr/>
      </dsp:nvSpPr>
      <dsp:spPr>
        <a:xfrm>
          <a:off x="-6053298" y="-926209"/>
          <a:ext cx="7205959" cy="7205959"/>
        </a:xfrm>
        <a:prstGeom prst="blockArc">
          <a:avLst>
            <a:gd name="adj1" fmla="val 18900000"/>
            <a:gd name="adj2" fmla="val 2700000"/>
            <a:gd name="adj3" fmla="val 300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A2B0D6-FC1A-4986-A797-A4EE06F9DCED}">
      <dsp:nvSpPr>
        <dsp:cNvPr id="0" name=""/>
        <dsp:cNvSpPr/>
      </dsp:nvSpPr>
      <dsp:spPr>
        <a:xfrm>
          <a:off x="506353" y="278496"/>
          <a:ext cx="7582125" cy="78139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4200000"/>
          </a:lightRig>
        </a:scene3d>
        <a:sp3d prstMaterial="flat">
          <a:bevelT w="50800" h="6350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1342" tIns="50800" rIns="50800" bIns="50800" numCol="1" spcCol="1270" anchor="ctr" anchorCtr="0">
          <a:noAutofit/>
        </a:bodyPr>
        <a:lstStyle/>
        <a:p>
          <a:pPr marL="0" lvl="0" indent="0" algn="ctr" defTabSz="88900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000" b="1" kern="12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rPr>
            <a:t>Укладено 6 договорів на виготовлення</a:t>
          </a:r>
        </a:p>
        <a:p>
          <a:pPr marL="0" lvl="0" indent="0" algn="ctr" defTabSz="88900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000" b="1" kern="12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rPr>
            <a:t>проектно-кошторисної документації (в </a:t>
          </a:r>
          <a:r>
            <a:rPr lang="uk-UA" sz="2000" b="1" kern="1200" dirty="0" err="1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rPr>
            <a:t>т.ч</a:t>
          </a:r>
          <a:r>
            <a:rPr lang="uk-UA" sz="2000" b="1" kern="12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rPr>
            <a:t>. коригування)</a:t>
          </a:r>
        </a:p>
      </dsp:txBody>
      <dsp:txXfrm>
        <a:off x="506353" y="278496"/>
        <a:ext cx="7582125" cy="781391"/>
      </dsp:txXfrm>
    </dsp:sp>
    <dsp:sp modelId="{83D134A6-A15C-4CF8-B291-441A24AFCCAE}">
      <dsp:nvSpPr>
        <dsp:cNvPr id="0" name=""/>
        <dsp:cNvSpPr/>
      </dsp:nvSpPr>
      <dsp:spPr>
        <a:xfrm>
          <a:off x="85320" y="250813"/>
          <a:ext cx="836758" cy="8367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BDF2C9C-FC60-4CC6-B0DD-A6039799885A}">
      <dsp:nvSpPr>
        <dsp:cNvPr id="0" name=""/>
        <dsp:cNvSpPr/>
      </dsp:nvSpPr>
      <dsp:spPr>
        <a:xfrm>
          <a:off x="983376" y="1293086"/>
          <a:ext cx="7102448" cy="75979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4200000"/>
          </a:lightRig>
        </a:scene3d>
        <a:sp3d prstMaterial="flat">
          <a:bevelT w="50800" h="6350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1342" tIns="50800" rIns="50800" bIns="50800" numCol="1" spcCol="1270" anchor="ctr" anchorCtr="0">
          <a:noAutofit/>
        </a:bodyPr>
        <a:lstStyle/>
        <a:p>
          <a:pPr marL="0" lvl="0" indent="0" algn="ctr" defTabSz="88900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000" b="1" kern="12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rPr>
            <a:t>Укладено 6 договорів на проведення авторського нагляду</a:t>
          </a:r>
          <a:endParaRPr lang="uk-UA" sz="1200" b="1" kern="1200" dirty="0">
            <a:solidFill>
              <a:schemeClr val="tx1"/>
            </a:solidFill>
          </a:endParaRPr>
        </a:p>
      </dsp:txBody>
      <dsp:txXfrm>
        <a:off x="983376" y="1293086"/>
        <a:ext cx="7102448" cy="759790"/>
      </dsp:txXfrm>
    </dsp:sp>
    <dsp:sp modelId="{D027AF9C-832C-46A2-B119-F1E44867AC5A}">
      <dsp:nvSpPr>
        <dsp:cNvPr id="0" name=""/>
        <dsp:cNvSpPr/>
      </dsp:nvSpPr>
      <dsp:spPr>
        <a:xfrm>
          <a:off x="564997" y="1254602"/>
          <a:ext cx="836758" cy="8367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BAD08D2-3653-482F-A2BD-3253E64BAFAE}">
      <dsp:nvSpPr>
        <dsp:cNvPr id="0" name=""/>
        <dsp:cNvSpPr/>
      </dsp:nvSpPr>
      <dsp:spPr>
        <a:xfrm>
          <a:off x="1130599" y="2300091"/>
          <a:ext cx="6955226" cy="75335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4200000"/>
          </a:lightRig>
        </a:scene3d>
        <a:sp3d prstMaterial="flat">
          <a:bevelT w="50800" h="6350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1342" tIns="50800" rIns="50800" bIns="508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000" b="1" kern="12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rPr>
            <a:t>Укладено 12 договорів на проведення технічного нагляду</a:t>
          </a:r>
          <a:endParaRPr lang="uk-UA" sz="1200" b="1" kern="1200" dirty="0">
            <a:solidFill>
              <a:schemeClr val="tx1"/>
            </a:solidFill>
          </a:endParaRPr>
        </a:p>
      </dsp:txBody>
      <dsp:txXfrm>
        <a:off x="1130599" y="2300091"/>
        <a:ext cx="6955226" cy="753357"/>
      </dsp:txXfrm>
    </dsp:sp>
    <dsp:sp modelId="{0297F902-3A62-46B0-AC3A-2D9A5017DDEF}">
      <dsp:nvSpPr>
        <dsp:cNvPr id="0" name=""/>
        <dsp:cNvSpPr/>
      </dsp:nvSpPr>
      <dsp:spPr>
        <a:xfrm>
          <a:off x="712220" y="2258391"/>
          <a:ext cx="836758" cy="8367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96BC98F-3604-47F5-965E-908F4654ED56}">
      <dsp:nvSpPr>
        <dsp:cNvPr id="0" name=""/>
        <dsp:cNvSpPr/>
      </dsp:nvSpPr>
      <dsp:spPr>
        <a:xfrm>
          <a:off x="983376" y="3345856"/>
          <a:ext cx="7102448" cy="66940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4200000"/>
          </a:lightRig>
        </a:scene3d>
        <a:sp3d prstMaterial="flat">
          <a:bevelT w="50800" h="6350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1342" tIns="50800" rIns="50800" bIns="508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000" b="1" kern="1200" dirty="0">
              <a:latin typeface="Calibri Light" panose="020F0302020204030204" pitchFamily="34" charset="0"/>
              <a:cs typeface="Calibri Light" panose="020F0302020204030204" pitchFamily="34" charset="0"/>
            </a:rPr>
            <a:t>Укладено 12 договорів на виконання будівельно-монтажних робіт</a:t>
          </a:r>
          <a:endParaRPr lang="uk-UA" sz="2000" b="1" kern="1200" dirty="0"/>
        </a:p>
      </dsp:txBody>
      <dsp:txXfrm>
        <a:off x="983376" y="3345856"/>
        <a:ext cx="7102448" cy="669406"/>
      </dsp:txXfrm>
    </dsp:sp>
    <dsp:sp modelId="{192380DD-C85A-48A7-94BB-A7170A1460A4}">
      <dsp:nvSpPr>
        <dsp:cNvPr id="0" name=""/>
        <dsp:cNvSpPr/>
      </dsp:nvSpPr>
      <dsp:spPr>
        <a:xfrm>
          <a:off x="564997" y="3262180"/>
          <a:ext cx="836758" cy="8367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238AE49-683F-462A-A1C8-7C98DA901069}">
      <dsp:nvSpPr>
        <dsp:cNvPr id="0" name=""/>
        <dsp:cNvSpPr/>
      </dsp:nvSpPr>
      <dsp:spPr>
        <a:xfrm>
          <a:off x="503699" y="4349644"/>
          <a:ext cx="7582125" cy="669406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4200000"/>
          </a:lightRig>
        </a:scene3d>
        <a:sp3d prstMaterial="flat">
          <a:bevelT w="50800" h="6350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1342" tIns="50800" rIns="50800" bIns="508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000" b="1" kern="1200" dirty="0"/>
            <a:t>Опрацьовано 213 вхідної кореспонденції                                   (включаючи 43 інформаційні запити)</a:t>
          </a:r>
        </a:p>
      </dsp:txBody>
      <dsp:txXfrm>
        <a:off x="503699" y="4349644"/>
        <a:ext cx="7582125" cy="669406"/>
      </dsp:txXfrm>
    </dsp:sp>
    <dsp:sp modelId="{108414AA-295F-4965-9E4E-7D809BE6AD53}">
      <dsp:nvSpPr>
        <dsp:cNvPr id="0" name=""/>
        <dsp:cNvSpPr/>
      </dsp:nvSpPr>
      <dsp:spPr>
        <a:xfrm>
          <a:off x="85320" y="4265969"/>
          <a:ext cx="836758" cy="8367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946E7071-A163-4E97-9729-A52BDABC4FBD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B78DB33-F689-4617-87FE-ACDFF2D3624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9146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E7071-A163-4E97-9729-A52BDABC4FBD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8DB33-F689-4617-87FE-ACDFF2D3624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78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E7071-A163-4E97-9729-A52BDABC4FBD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8DB33-F689-4617-87FE-ACDFF2D3624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16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E7071-A163-4E97-9729-A52BDABC4FBD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8DB33-F689-4617-87FE-ACDFF2D3624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37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46E7071-A163-4E97-9729-A52BDABC4FBD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DB78DB33-F689-4617-87FE-ACDFF2D3624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1306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E7071-A163-4E97-9729-A52BDABC4FBD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8DB33-F689-4617-87FE-ACDFF2D3624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39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E7071-A163-4E97-9729-A52BDABC4FBD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8DB33-F689-4617-87FE-ACDFF2D3624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06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E7071-A163-4E97-9729-A52BDABC4FBD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8DB33-F689-4617-87FE-ACDFF2D3624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53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E7071-A163-4E97-9729-A52BDABC4FBD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8DB33-F689-4617-87FE-ACDFF2D3624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33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E7071-A163-4E97-9729-A52BDABC4FBD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DB78DB33-F689-4617-87FE-ACDFF2D3624A}" type="slidenum">
              <a:rPr lang="ru-RU" smtClean="0"/>
              <a:t>‹№›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2445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946E7071-A163-4E97-9729-A52BDABC4FBD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DB78DB33-F689-4617-87FE-ACDFF2D3624A}" type="slidenum">
              <a:rPr lang="ru-RU" smtClean="0"/>
              <a:t>‹№›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2204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46E7071-A163-4E97-9729-A52BDABC4FBD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B78DB33-F689-4617-87FE-ACDFF2D3624A}" type="slidenum">
              <a:rPr lang="ru-RU" smtClean="0"/>
              <a:t>‹№›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  <p:extLst>
      <p:ext uri="{BB962C8B-B14F-4D97-AF65-F5344CB8AC3E}">
        <p14:creationId xmlns:p14="http://schemas.microsoft.com/office/powerpoint/2010/main" val="2036112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B400D32-ED0B-4A3B-96B3-F050040C0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625" y="1576873"/>
            <a:ext cx="10395110" cy="4021494"/>
          </a:xfrm>
        </p:spPr>
        <p:txBody>
          <a:bodyPr>
            <a:normAutofit/>
          </a:bodyPr>
          <a:lstStyle/>
          <a:p>
            <a:pPr algn="ctr">
              <a:spcBef>
                <a:spcPts val="600"/>
              </a:spcBef>
            </a:pPr>
            <a:r>
              <a:rPr lang="uk-UA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Звіт про діяльність</a:t>
            </a:r>
            <a:br>
              <a:rPr lang="uk-UA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управління капітального</a:t>
            </a:r>
            <a:b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будівництва</a:t>
            </a:r>
            <a:b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Житомирської міської ради</a:t>
            </a:r>
            <a:b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2025 рік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59972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E55B209-5369-7C8F-58BA-CD1D77191B91}"/>
              </a:ext>
            </a:extLst>
          </p:cNvPr>
          <p:cNvSpPr txBox="1"/>
          <p:nvPr/>
        </p:nvSpPr>
        <p:spPr>
          <a:xfrm>
            <a:off x="858416" y="2127380"/>
            <a:ext cx="10618237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uk-UA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Перехідні об’єкти, які розпочали свою реалізацію у 2025 році </a:t>
            </a:r>
            <a:endParaRPr lang="uk-UA" sz="4400" dirty="0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E4B4A031-6ACC-FA37-FBE9-FE24CD485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Стрілка: вправо 8">
            <a:extLst>
              <a:ext uri="{FF2B5EF4-FFF2-40B4-BE49-F238E27FC236}">
                <a16:creationId xmlns:a16="http://schemas.microsoft.com/office/drawing/2014/main" id="{0E046492-2609-3B37-B860-FC849CBC1273}"/>
              </a:ext>
            </a:extLst>
          </p:cNvPr>
          <p:cNvSpPr/>
          <p:nvPr/>
        </p:nvSpPr>
        <p:spPr>
          <a:xfrm>
            <a:off x="8985381" y="3658160"/>
            <a:ext cx="978408" cy="48463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6014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943005-3A4F-FDF2-8D0B-649EA903E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-251925"/>
            <a:ext cx="10512490" cy="378822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Нове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будівництво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житлового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багатоквартирного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комплексу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призначеного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проживання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внутрішньо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переміщених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евакуйованих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адресою: 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м.Житомир,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провулок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Червоний,60</a:t>
            </a:r>
            <a:b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б’єкт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реалізовано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65 %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uk-UA" dirty="0"/>
            </a:br>
            <a:endParaRPr lang="uk-UA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CE60BB4-31CE-BFEA-C7F4-DE89F1B920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751" y="1550754"/>
            <a:ext cx="4370245" cy="236064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E51BFBA-56D5-F2E6-E178-09ADA13FDE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310" y="4024410"/>
            <a:ext cx="4398686" cy="236064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BACD606-4ACE-FFE4-6716-E4137CD621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565337"/>
            <a:ext cx="4370245" cy="233147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A749657-0497-2DAB-2123-98D1DDDCB9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29530"/>
            <a:ext cx="4398686" cy="235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50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912F38-B143-1613-F1B8-47FFF11EC0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05F278-0DD7-3F13-DB92-8A8F9EA57D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53513" y="-121297"/>
            <a:ext cx="12990003" cy="2528595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Капітальний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ремонт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водовідведення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відновленням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благоустрою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ліквідація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підтоплення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будівлі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Ліцею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м. Житомира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б’єкт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реалізовано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48 %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Місце для вмісту 4">
            <a:extLst>
              <a:ext uri="{FF2B5EF4-FFF2-40B4-BE49-F238E27FC236}">
                <a16:creationId xmlns:a16="http://schemas.microsoft.com/office/drawing/2014/main" id="{88EB301E-27F4-3E1D-1180-6BAA5191F22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270" y="1567001"/>
            <a:ext cx="4044605" cy="4770051"/>
          </a:xfrm>
        </p:spPr>
      </p:pic>
      <p:pic>
        <p:nvPicPr>
          <p:cNvPr id="8" name="Місце для вмісту 7">
            <a:extLst>
              <a:ext uri="{FF2B5EF4-FFF2-40B4-BE49-F238E27FC236}">
                <a16:creationId xmlns:a16="http://schemas.microsoft.com/office/drawing/2014/main" id="{2A89BF16-6975-4085-3324-43FA4CBCC81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567001"/>
            <a:ext cx="3943739" cy="4770051"/>
          </a:xfrm>
        </p:spPr>
      </p:pic>
    </p:spTree>
    <p:extLst>
      <p:ext uri="{BB962C8B-B14F-4D97-AF65-F5344CB8AC3E}">
        <p14:creationId xmlns:p14="http://schemas.microsoft.com/office/powerpoint/2010/main" val="81253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5CEAF7-938F-D271-8396-29E4FECA25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A001F3-1131-10B1-6506-6C4E65EFE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53513" y="-121297"/>
            <a:ext cx="12990003" cy="2528595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Капітальний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ремонт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частини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приміщень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будівлі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поліклініки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№2 за адресою: 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м.Житомир,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Польова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б’єкт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реалізовано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85 %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Місце для вмісту 4">
            <a:extLst>
              <a:ext uri="{FF2B5EF4-FFF2-40B4-BE49-F238E27FC236}">
                <a16:creationId xmlns:a16="http://schemas.microsoft.com/office/drawing/2014/main" id="{67E66D59-E9D4-0CE1-EC64-5A75D1BB690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07" y="1679520"/>
            <a:ext cx="3473437" cy="4631249"/>
          </a:xfrm>
        </p:spPr>
      </p:pic>
      <p:pic>
        <p:nvPicPr>
          <p:cNvPr id="8" name="Місце для вмісту 7">
            <a:extLst>
              <a:ext uri="{FF2B5EF4-FFF2-40B4-BE49-F238E27FC236}">
                <a16:creationId xmlns:a16="http://schemas.microsoft.com/office/drawing/2014/main" id="{CDC75B45-1C36-02CC-7123-E95092C9FE5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559" y="1679520"/>
            <a:ext cx="3473436" cy="4631249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361EFCD-4764-78D3-3297-A1A1D255D9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4010" y="3898806"/>
            <a:ext cx="3215952" cy="241196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35AE797-4899-CA0F-8083-5737A8914E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188" y="1364641"/>
            <a:ext cx="3215951" cy="2411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03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id="{86AD72B3-7F1F-4E60-AF51-37F2AA01A3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9658965"/>
              </p:ext>
            </p:extLst>
          </p:nvPr>
        </p:nvGraphicFramePr>
        <p:xfrm>
          <a:off x="2279575" y="692695"/>
          <a:ext cx="8161379" cy="5353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99593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3771" y="642593"/>
            <a:ext cx="10963470" cy="4377275"/>
          </a:xfrm>
        </p:spPr>
        <p:txBody>
          <a:bodyPr>
            <a:normAutofit/>
          </a:bodyPr>
          <a:lstStyle/>
          <a:p>
            <a:b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b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uk-UA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Реалізовані об’єкти у 2025 році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ілка: вправо 3">
            <a:extLst>
              <a:ext uri="{FF2B5EF4-FFF2-40B4-BE49-F238E27FC236}">
                <a16:creationId xmlns:a16="http://schemas.microsoft.com/office/drawing/2014/main" id="{16461FA9-1605-7BD6-7220-5E11CF16069A}"/>
              </a:ext>
            </a:extLst>
          </p:cNvPr>
          <p:cNvSpPr/>
          <p:nvPr/>
        </p:nvSpPr>
        <p:spPr>
          <a:xfrm>
            <a:off x="9554548" y="3298931"/>
            <a:ext cx="978408" cy="48463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0398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491" y="83127"/>
            <a:ext cx="10695709" cy="1456423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  <a: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Нове будівництво укриття на території ліцею № 7 м. Житомира</a:t>
            </a:r>
            <a:b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Загальна вартість – 60578,14 тис. грн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half"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90" y="1235062"/>
            <a:ext cx="3883188" cy="5177585"/>
          </a:xfrm>
        </p:spPr>
      </p:pic>
      <p:pic>
        <p:nvPicPr>
          <p:cNvPr id="14" name="Объект 13"/>
          <p:cNvPicPr>
            <a:picLocks noGrp="1" noChangeAspect="1"/>
          </p:cNvPicPr>
          <p:nvPr>
            <p:ph sz="half" idx="2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845" y="1235062"/>
            <a:ext cx="3883187" cy="5177585"/>
          </a:xfr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399" y="1235062"/>
            <a:ext cx="3282050" cy="256108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399" y="3897746"/>
            <a:ext cx="3282050" cy="251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2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314" y="0"/>
            <a:ext cx="11896531" cy="1828800"/>
          </a:xfrm>
        </p:spPr>
        <p:txBody>
          <a:bodyPr>
            <a:normAutofit/>
          </a:bodyPr>
          <a:lstStyle/>
          <a:p>
            <a:pPr algn="ctr"/>
            <a:r>
              <a:rPr lang="uk-UA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Реконструкція операційного блоку хірургічного корпусу КП «Лікарня №2 ім. В.П.Павлусенка»                                          </a:t>
            </a:r>
            <a:br>
              <a:rPr lang="uk-UA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Загальна вартість – 27753,94 тис. грн</a:t>
            </a:r>
            <a:endParaRPr lang="en-US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Місце для вмісту 5">
            <a:extLst>
              <a:ext uri="{FF2B5EF4-FFF2-40B4-BE49-F238E27FC236}">
                <a16:creationId xmlns:a16="http://schemas.microsoft.com/office/drawing/2014/main" id="{02C23CDC-306B-880C-A656-5026887C697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736" y="3938555"/>
            <a:ext cx="3307510" cy="2395786"/>
          </a:xfrm>
        </p:spPr>
      </p:pic>
      <p:pic>
        <p:nvPicPr>
          <p:cNvPr id="8" name="Місце для вмісту 7">
            <a:extLst>
              <a:ext uri="{FF2B5EF4-FFF2-40B4-BE49-F238E27FC236}">
                <a16:creationId xmlns:a16="http://schemas.microsoft.com/office/drawing/2014/main" id="{8B37E280-5388-1BE7-7A13-CD98C2D52D8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07" y="1331945"/>
            <a:ext cx="3307510" cy="2447322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1281E83-0D70-29AA-388D-1A51E4B2FF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07" y="3938555"/>
            <a:ext cx="3307510" cy="235644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EB8A55B-0448-59A0-9856-377FEBC69C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566" y="1331945"/>
            <a:ext cx="3475370" cy="244732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3AE1F2A-1B8C-3630-F520-FC43388A31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566" y="3938555"/>
            <a:ext cx="3475370" cy="239578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4F7EA8E-546B-6C0D-DBC6-4452FFEF91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735" y="1331945"/>
            <a:ext cx="3307510" cy="244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08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57A953-2104-4C9D-1413-BB352A4B44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32DEA4-16A3-B563-C243-D98E21BE2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491" y="83127"/>
            <a:ext cx="10695709" cy="1568391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  <a: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Нове будівництво укриття на території ліцею № 8 м. Житомира</a:t>
            </a:r>
            <a:b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Загальна вартість – 62380,37 тис. грн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Місце для вмісту 7">
            <a:extLst>
              <a:ext uri="{FF2B5EF4-FFF2-40B4-BE49-F238E27FC236}">
                <a16:creationId xmlns:a16="http://schemas.microsoft.com/office/drawing/2014/main" id="{89D4DD77-EB65-071C-13E7-EA307216CBF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755" y="1217969"/>
            <a:ext cx="4201886" cy="2544205"/>
          </a:xfrm>
        </p:spPr>
      </p:pic>
      <p:pic>
        <p:nvPicPr>
          <p:cNvPr id="5" name="Місце для вмісту 4">
            <a:extLst>
              <a:ext uri="{FF2B5EF4-FFF2-40B4-BE49-F238E27FC236}">
                <a16:creationId xmlns:a16="http://schemas.microsoft.com/office/drawing/2014/main" id="{4C60C8E8-408C-9345-DE9E-017A6B7679D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567" y="1217969"/>
            <a:ext cx="3993503" cy="2544205"/>
          </a:xfr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6646AB8-EC01-A1EE-3E88-8289331414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567" y="3855480"/>
            <a:ext cx="3993503" cy="254420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F82DC68-ECD3-54ED-7598-17253E2DF8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755" y="3855480"/>
            <a:ext cx="4201886" cy="2544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75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F0BEB0-F70C-B758-72D6-1226F5BE83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0E9863-E621-4ECC-1F31-D6DA17D24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53513" y="-121298"/>
            <a:ext cx="12990003" cy="2332653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Нове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будівництво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теплової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мережі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від ТК-31 до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будівлі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ЖДНЗ №15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встановленням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ІТП</a:t>
            </a:r>
            <a:b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Загальна вартість –  8797,61 тис. грн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Місце для вмісту 7">
            <a:extLst>
              <a:ext uri="{FF2B5EF4-FFF2-40B4-BE49-F238E27FC236}">
                <a16:creationId xmlns:a16="http://schemas.microsoft.com/office/drawing/2014/main" id="{89958884-0594-FE9B-8EDB-3B69C6B6EB3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610" y="1860840"/>
            <a:ext cx="3837347" cy="4118275"/>
          </a:xfrm>
        </p:spPr>
      </p:pic>
      <p:pic>
        <p:nvPicPr>
          <p:cNvPr id="5" name="Місце для вмісту 4">
            <a:extLst>
              <a:ext uri="{FF2B5EF4-FFF2-40B4-BE49-F238E27FC236}">
                <a16:creationId xmlns:a16="http://schemas.microsoft.com/office/drawing/2014/main" id="{0C51A8AD-D9E5-2105-1FA1-6A86E3AE475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040" y="1860841"/>
            <a:ext cx="3837348" cy="4118275"/>
          </a:xfrm>
        </p:spPr>
      </p:pic>
    </p:spTree>
    <p:extLst>
      <p:ext uri="{BB962C8B-B14F-4D97-AF65-F5344CB8AC3E}">
        <p14:creationId xmlns:p14="http://schemas.microsoft.com/office/powerpoint/2010/main" val="745749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1F876-6992-D1C1-7C1D-BE71F371C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AD2C3-DAF9-47FD-1BB5-F00AB56FC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53513" y="-121297"/>
            <a:ext cx="12990003" cy="2304660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демонтажних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робіт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будівлі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ліцею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 25 м. Житомира</a:t>
            </a:r>
            <a:b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Загальна вартість – 10210,23 тис. грн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Місце для вмісту 3">
            <a:extLst>
              <a:ext uri="{FF2B5EF4-FFF2-40B4-BE49-F238E27FC236}">
                <a16:creationId xmlns:a16="http://schemas.microsoft.com/office/drawing/2014/main" id="{2B44FA49-7DEF-911E-798F-F0A7F036D88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008" y="2015412"/>
            <a:ext cx="5322241" cy="3769568"/>
          </a:xfrm>
        </p:spPr>
      </p:pic>
      <p:pic>
        <p:nvPicPr>
          <p:cNvPr id="1026" name="Picture 2" descr="У Житомирі почали демонтувати розбомблену армією РФ будівлю ліцею №25">
            <a:extLst>
              <a:ext uri="{FF2B5EF4-FFF2-40B4-BE49-F238E27FC236}">
                <a16:creationId xmlns:a16="http://schemas.microsoft.com/office/drawing/2014/main" id="{66DC9371-EFAE-7090-CCC1-55430C6FDA4D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751" y="2015412"/>
            <a:ext cx="5322240" cy="376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805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847E19-D37C-6E7D-F93A-AE8EEA6AA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890E00-101F-DD4E-9DD4-E5FD7F5FA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53513" y="-121297"/>
            <a:ext cx="12990003" cy="2224418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Реконструкція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опалення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приміщення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поліклініки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адресою: 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м.Житомир, вул.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Покровська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159</a:t>
            </a:r>
            <a:b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Загальна вартість – 232,47  тис. грн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Місце для вмісту 7">
            <a:extLst>
              <a:ext uri="{FF2B5EF4-FFF2-40B4-BE49-F238E27FC236}">
                <a16:creationId xmlns:a16="http://schemas.microsoft.com/office/drawing/2014/main" id="{EF48567F-7A30-C417-A7DA-A6028A68FA2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798" y="1537418"/>
            <a:ext cx="3668531" cy="4821070"/>
          </a:xfrm>
        </p:spPr>
      </p:pic>
      <p:pic>
        <p:nvPicPr>
          <p:cNvPr id="5" name="Місце для вмісту 4">
            <a:extLst>
              <a:ext uri="{FF2B5EF4-FFF2-40B4-BE49-F238E27FC236}">
                <a16:creationId xmlns:a16="http://schemas.microsoft.com/office/drawing/2014/main" id="{3172434D-241C-5B4D-CBD2-F6C10F65884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888" y="1537418"/>
            <a:ext cx="3615802" cy="4821070"/>
          </a:xfrm>
        </p:spPr>
      </p:pic>
    </p:spTree>
    <p:extLst>
      <p:ext uri="{BB962C8B-B14F-4D97-AF65-F5344CB8AC3E}">
        <p14:creationId xmlns:p14="http://schemas.microsoft.com/office/powerpoint/2010/main" val="82613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66F0C9-E19F-2EAB-198B-6EBFA306F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EE0C71-3BD6-2AA2-BA1A-BF2E8F1BBE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53513" y="-121297"/>
            <a:ext cx="12990003" cy="2224418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прим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щення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аптеки п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тративно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-оф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щення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адресою: 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Житомир, вул.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Київська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19/2</a:t>
            </a:r>
            <a:b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Загальна вартість –  6423,96 тис. грн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Місце для вмісту 7">
            <a:extLst>
              <a:ext uri="{FF2B5EF4-FFF2-40B4-BE49-F238E27FC236}">
                <a16:creationId xmlns:a16="http://schemas.microsoft.com/office/drawing/2014/main" id="{28D62CE4-AB8F-E780-FCDB-0EA15F6D021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143" y="1593401"/>
            <a:ext cx="3540815" cy="4721087"/>
          </a:xfrm>
        </p:spPr>
      </p:pic>
      <p:pic>
        <p:nvPicPr>
          <p:cNvPr id="5" name="Місце для вмісту 4">
            <a:extLst>
              <a:ext uri="{FF2B5EF4-FFF2-40B4-BE49-F238E27FC236}">
                <a16:creationId xmlns:a16="http://schemas.microsoft.com/office/drawing/2014/main" id="{224734C5-3413-D718-36C7-1F9B6D3F4DA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85" y="1593401"/>
            <a:ext cx="3540814" cy="4721087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10A25E8-9522-4EE9-66A1-EEA8C5F1E2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703" y="1593402"/>
            <a:ext cx="3094653" cy="232099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0ED033F-DA5A-E74A-067D-9851E02AD4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702" y="3993499"/>
            <a:ext cx="3094653" cy="232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506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/>
    </mc:Choice>
    <mc:Fallback xmlns="">
      <p:transition spd="slow" advClick="0" advTm="3000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736059"/>
      </a:dk2>
      <a:lt2>
        <a:srgbClr val="E7E0C7"/>
      </a:lt2>
      <a:accent1>
        <a:srgbClr val="92B0C8"/>
      </a:accent1>
      <a:accent2>
        <a:srgbClr val="E37C3D"/>
      </a:accent2>
      <a:accent3>
        <a:srgbClr val="A5AB81"/>
      </a:accent3>
      <a:accent4>
        <a:srgbClr val="E9B635"/>
      </a:accent4>
      <a:accent5>
        <a:srgbClr val="7BA79D"/>
      </a:accent5>
      <a:accent6>
        <a:srgbClr val="968C8C"/>
      </a:accent6>
      <a:hlink>
        <a:srgbClr val="F7A115"/>
      </a:hlink>
      <a:folHlink>
        <a:srgbClr val="969696"/>
      </a:folHlink>
    </a:clrScheme>
    <a:fontScheme name="Савон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3189</TotalTime>
  <Words>357</Words>
  <Application>Microsoft Office PowerPoint</Application>
  <PresentationFormat>Широкий екран</PresentationFormat>
  <Paragraphs>20</Paragraphs>
  <Slides>14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14</vt:i4>
      </vt:variant>
    </vt:vector>
  </HeadingPairs>
  <TitlesOfParts>
    <vt:vector size="19" baseType="lpstr">
      <vt:lpstr>Arial</vt:lpstr>
      <vt:lpstr>Calibri Light</vt:lpstr>
      <vt:lpstr>Garamond</vt:lpstr>
      <vt:lpstr>Times New Roman</vt:lpstr>
      <vt:lpstr>Савон</vt:lpstr>
      <vt:lpstr>Звіт про діяльність  управління капітального будівництва Житомирської міської ради за 2025 рік </vt:lpstr>
      <vt:lpstr>            Реалізовані об’єкти у 2025 році</vt:lpstr>
      <vt:lpstr>              Нове будівництво укриття на території ліцею № 7 м. Житомира Загальна вартість – 60578,14 тис. грн</vt:lpstr>
      <vt:lpstr>Реконструкція операційного блоку хірургічного корпусу КП «Лікарня №2 ім. В.П.Павлусенка»                                           Загальна вартість – 27753,94 тис. грн</vt:lpstr>
      <vt:lpstr>              Нове будівництво укриття на території ліцею № 8 м. Житомира Загальна вартість – 62380,37 тис. грн</vt:lpstr>
      <vt:lpstr>              Нове будівництво теплової мережі від ТК-31 до будівлі ЖДНЗ №15  з встановленням ІТП Загальна вартість –  8797,61 тис. грн</vt:lpstr>
      <vt:lpstr>              Виконання демонтажних робіт будівлі ліцею № 25 м. Житомира Загальна вартість – 10210,23 тис. грн</vt:lpstr>
      <vt:lpstr>              Реконструкція системи опалення приміщення поліклініки за адресою:  м.Житомир, вул. Покровська, 159 Загальна вартість – 232,47  тис. грн</vt:lpstr>
      <vt:lpstr>              Реконструкцiя примiщення аптеки пiд адмiнicтративно-офiснi примiщення в будiвлi за адресою:  м. Житомир, вул. Київська, 19/2 Загальна вартість –  6423,96 тис. грн</vt:lpstr>
      <vt:lpstr>Презентація PowerPoint</vt:lpstr>
      <vt:lpstr>Нове будівництво житлового багатоквартирного комплексу призначеного для проживання внутрішньо переміщених (евакуйованих) осіб за адресою:  м.Житомир, провулок Червоний,60 Об’єкт реалізовано на 65 %  </vt:lpstr>
      <vt:lpstr>               Капітальний ремонт системи водовідведення з відновленням благоустрою  (ліквідація підтоплення) будівлі Ліцею 14 м. Житомира Об’єкт реалізовано на 48 % </vt:lpstr>
      <vt:lpstr>               Капітальний ремонт частини приміщень будівлі поліклініки №2 за адресою:  м.Житомир, площа Польова, 2 Об’єкт реалізовано на 85 % 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ПРОГРАМА Будівництво (реконструкція, капітальний ремонт) об’єктів комунальної власності Житомирської міської об'єднаної територіальної громади на 2021–2023 роки»</dc:title>
  <dc:creator>UKB-8-Masha</dc:creator>
  <cp:lastModifiedBy>Пользователь Windows</cp:lastModifiedBy>
  <cp:revision>112</cp:revision>
  <cp:lastPrinted>2020-12-10T10:59:13Z</cp:lastPrinted>
  <dcterms:created xsi:type="dcterms:W3CDTF">2020-12-02T10:33:34Z</dcterms:created>
  <dcterms:modified xsi:type="dcterms:W3CDTF">2026-02-13T07:41:21Z</dcterms:modified>
</cp:coreProperties>
</file>